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57" r:id="rId2"/>
    <p:sldId id="274" r:id="rId3"/>
    <p:sldId id="282" r:id="rId4"/>
    <p:sldId id="281" r:id="rId5"/>
    <p:sldId id="289" r:id="rId6"/>
    <p:sldId id="290" r:id="rId7"/>
    <p:sldId id="278" r:id="rId8"/>
    <p:sldId id="280" r:id="rId9"/>
    <p:sldId id="292" r:id="rId10"/>
    <p:sldId id="291" r:id="rId11"/>
    <p:sldId id="288" r:id="rId12"/>
    <p:sldId id="294" r:id="rId13"/>
    <p:sldId id="295" r:id="rId14"/>
    <p:sldId id="296" r:id="rId15"/>
    <p:sldId id="293" r:id="rId16"/>
    <p:sldId id="284" r:id="rId17"/>
    <p:sldId id="256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oke Lester" initials="BL" lastIdx="1" clrIdx="0">
    <p:extLst>
      <p:ext uri="{19B8F6BF-5375-455C-9EA6-DF929625EA0E}">
        <p15:presenceInfo xmlns:p15="http://schemas.microsoft.com/office/powerpoint/2012/main" userId="Brooke Les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D7B17"/>
    <a:srgbClr val="111111"/>
    <a:srgbClr val="0086D1"/>
    <a:srgbClr val="0FA0A8"/>
    <a:srgbClr val="17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3" autoAdjust="0"/>
    <p:restoredTop sz="87647" autoAdjust="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1A46BD-8CAD-4099-A65E-0C3E07817380}" type="doc">
      <dgm:prSet loTypeId="urn:microsoft.com/office/officeart/2005/8/layout/vList2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7FC37BC4-368C-410C-BEA9-2150FB0A9638}">
      <dgm:prSet/>
      <dgm:spPr/>
      <dgm:t>
        <a:bodyPr/>
        <a:lstStyle/>
        <a:p>
          <a:r>
            <a:rPr lang="en-US" dirty="0"/>
            <a:t>Content/Context Based Routing</a:t>
          </a:r>
        </a:p>
      </dgm:t>
    </dgm:pt>
    <dgm:pt modelId="{8E155D6C-C6AC-4B99-8AFF-E273CE04D5E6}" type="parTrans" cxnId="{6B126DAE-A778-418F-BD65-B8157F4FBD84}">
      <dgm:prSet/>
      <dgm:spPr/>
      <dgm:t>
        <a:bodyPr/>
        <a:lstStyle/>
        <a:p>
          <a:endParaRPr lang="en-US"/>
        </a:p>
      </dgm:t>
    </dgm:pt>
    <dgm:pt modelId="{4618A9B5-2A0B-4B8E-8C6F-81D46E881A57}" type="sibTrans" cxnId="{6B126DAE-A778-418F-BD65-B8157F4FBD84}">
      <dgm:prSet/>
      <dgm:spPr/>
      <dgm:t>
        <a:bodyPr/>
        <a:lstStyle/>
        <a:p>
          <a:endParaRPr lang="en-US"/>
        </a:p>
      </dgm:t>
    </dgm:pt>
    <dgm:pt modelId="{D75420CD-E6B8-4418-8C19-C8120E681313}">
      <dgm:prSet/>
      <dgm:spPr/>
      <dgm:t>
        <a:bodyPr/>
        <a:lstStyle/>
        <a:p>
          <a:r>
            <a:rPr lang="en-US" dirty="0"/>
            <a:t>Multi-Channel Processing &amp; Carbon Copies</a:t>
          </a:r>
        </a:p>
      </dgm:t>
    </dgm:pt>
    <dgm:pt modelId="{6F2FC724-CE61-4E61-B20F-EE2B835F9184}" type="parTrans" cxnId="{E6F20B0C-BA73-41FE-8207-D7F47DB90D67}">
      <dgm:prSet/>
      <dgm:spPr/>
      <dgm:t>
        <a:bodyPr/>
        <a:lstStyle/>
        <a:p>
          <a:endParaRPr lang="en-US"/>
        </a:p>
      </dgm:t>
    </dgm:pt>
    <dgm:pt modelId="{DE28DFDA-6FCC-4FFE-B075-3BBF4D094AF3}" type="sibTrans" cxnId="{E6F20B0C-BA73-41FE-8207-D7F47DB90D67}">
      <dgm:prSet/>
      <dgm:spPr/>
      <dgm:t>
        <a:bodyPr/>
        <a:lstStyle/>
        <a:p>
          <a:endParaRPr lang="en-US"/>
        </a:p>
      </dgm:t>
    </dgm:pt>
    <dgm:pt modelId="{DE56254D-62C6-433F-88D7-21C799DE9849}">
      <dgm:prSet/>
      <dgm:spPr/>
      <dgm:t>
        <a:bodyPr/>
        <a:lstStyle/>
        <a:p>
          <a:r>
            <a:rPr lang="en-US" dirty="0"/>
            <a:t>Document Splitting, Translation, Archival</a:t>
          </a:r>
        </a:p>
      </dgm:t>
    </dgm:pt>
    <dgm:pt modelId="{0CEE8B35-4341-4470-91C8-D2590ACCBD32}" type="parTrans" cxnId="{FA4FCDAB-1881-4B17-BDBC-6FF136D537C5}">
      <dgm:prSet/>
      <dgm:spPr/>
      <dgm:t>
        <a:bodyPr/>
        <a:lstStyle/>
        <a:p>
          <a:endParaRPr lang="en-US"/>
        </a:p>
      </dgm:t>
    </dgm:pt>
    <dgm:pt modelId="{FA004AC6-A9E2-4D97-B3FD-2A373D5F3D4A}" type="sibTrans" cxnId="{FA4FCDAB-1881-4B17-BDBC-6FF136D537C5}">
      <dgm:prSet/>
      <dgm:spPr/>
      <dgm:t>
        <a:bodyPr/>
        <a:lstStyle/>
        <a:p>
          <a:endParaRPr lang="en-US"/>
        </a:p>
      </dgm:t>
    </dgm:pt>
    <dgm:pt modelId="{12F52615-E7AD-4A31-8780-2ED7378C0124}">
      <dgm:prSet/>
      <dgm:spPr/>
      <dgm:t>
        <a:bodyPr/>
        <a:lstStyle/>
        <a:p>
          <a:r>
            <a:rPr lang="en-US" dirty="0"/>
            <a:t>Error Handling, Reporting, Visibility</a:t>
          </a:r>
        </a:p>
      </dgm:t>
    </dgm:pt>
    <dgm:pt modelId="{E944A95F-4289-4EF4-A6A0-9E225862AF37}" type="parTrans" cxnId="{5B391C07-6ADA-48AE-BF1F-A642A84233FE}">
      <dgm:prSet/>
      <dgm:spPr/>
      <dgm:t>
        <a:bodyPr/>
        <a:lstStyle/>
        <a:p>
          <a:endParaRPr lang="en-US"/>
        </a:p>
      </dgm:t>
    </dgm:pt>
    <dgm:pt modelId="{6F4D98B7-651E-4FB1-8D3D-101620297708}" type="sibTrans" cxnId="{5B391C07-6ADA-48AE-BF1F-A642A84233FE}">
      <dgm:prSet/>
      <dgm:spPr/>
      <dgm:t>
        <a:bodyPr/>
        <a:lstStyle/>
        <a:p>
          <a:endParaRPr lang="en-US"/>
        </a:p>
      </dgm:t>
    </dgm:pt>
    <dgm:pt modelId="{F1168B1F-6F58-4427-B173-63F4ADE432DC}" type="pres">
      <dgm:prSet presAssocID="{121A46BD-8CAD-4099-A65E-0C3E07817380}" presName="linear" presStyleCnt="0">
        <dgm:presLayoutVars>
          <dgm:animLvl val="lvl"/>
          <dgm:resizeHandles val="exact"/>
        </dgm:presLayoutVars>
      </dgm:prSet>
      <dgm:spPr/>
    </dgm:pt>
    <dgm:pt modelId="{1A781E20-6841-408B-9573-9017C2E14FAB}" type="pres">
      <dgm:prSet presAssocID="{7FC37BC4-368C-410C-BEA9-2150FB0A963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64891CC-B1B2-4196-8738-D3327A756E8E}" type="pres">
      <dgm:prSet presAssocID="{4618A9B5-2A0B-4B8E-8C6F-81D46E881A57}" presName="spacer" presStyleCnt="0"/>
      <dgm:spPr/>
    </dgm:pt>
    <dgm:pt modelId="{0F0932FB-C385-41D7-B88F-2F22CA90904D}" type="pres">
      <dgm:prSet presAssocID="{D75420CD-E6B8-4418-8C19-C8120E68131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7405D01-C1E0-4A37-9CEC-8BBDB5AA96D9}" type="pres">
      <dgm:prSet presAssocID="{DE28DFDA-6FCC-4FFE-B075-3BBF4D094AF3}" presName="spacer" presStyleCnt="0"/>
      <dgm:spPr/>
    </dgm:pt>
    <dgm:pt modelId="{639A784B-6B6C-4DF8-BA01-2CBC95DE508F}" type="pres">
      <dgm:prSet presAssocID="{DE56254D-62C6-433F-88D7-21C799DE984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2A24F47-0524-4F66-ADB9-76BBF7DABF4A}" type="pres">
      <dgm:prSet presAssocID="{FA004AC6-A9E2-4D97-B3FD-2A373D5F3D4A}" presName="spacer" presStyleCnt="0"/>
      <dgm:spPr/>
    </dgm:pt>
    <dgm:pt modelId="{524EF015-8456-4E92-811E-78CB2D5778A7}" type="pres">
      <dgm:prSet presAssocID="{12F52615-E7AD-4A31-8780-2ED7378C012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B391C07-6ADA-48AE-BF1F-A642A84233FE}" srcId="{121A46BD-8CAD-4099-A65E-0C3E07817380}" destId="{12F52615-E7AD-4A31-8780-2ED7378C0124}" srcOrd="3" destOrd="0" parTransId="{E944A95F-4289-4EF4-A6A0-9E225862AF37}" sibTransId="{6F4D98B7-651E-4FB1-8D3D-101620297708}"/>
    <dgm:cxn modelId="{0339FF0A-F7AE-4ABA-8C86-2E73D0210ECE}" type="presOf" srcId="{D75420CD-E6B8-4418-8C19-C8120E681313}" destId="{0F0932FB-C385-41D7-B88F-2F22CA90904D}" srcOrd="0" destOrd="0" presId="urn:microsoft.com/office/officeart/2005/8/layout/vList2"/>
    <dgm:cxn modelId="{E6F20B0C-BA73-41FE-8207-D7F47DB90D67}" srcId="{121A46BD-8CAD-4099-A65E-0C3E07817380}" destId="{D75420CD-E6B8-4418-8C19-C8120E681313}" srcOrd="1" destOrd="0" parTransId="{6F2FC724-CE61-4E61-B20F-EE2B835F9184}" sibTransId="{DE28DFDA-6FCC-4FFE-B075-3BBF4D094AF3}"/>
    <dgm:cxn modelId="{C1DB213E-710D-40C3-B3D1-0271E027C699}" type="presOf" srcId="{DE56254D-62C6-433F-88D7-21C799DE9849}" destId="{639A784B-6B6C-4DF8-BA01-2CBC95DE508F}" srcOrd="0" destOrd="0" presId="urn:microsoft.com/office/officeart/2005/8/layout/vList2"/>
    <dgm:cxn modelId="{74CF5F44-9E5E-4521-8414-1C30084B1428}" type="presOf" srcId="{7FC37BC4-368C-410C-BEA9-2150FB0A9638}" destId="{1A781E20-6841-408B-9573-9017C2E14FAB}" srcOrd="0" destOrd="0" presId="urn:microsoft.com/office/officeart/2005/8/layout/vList2"/>
    <dgm:cxn modelId="{265A9F4B-B1FF-4D6B-9FDB-16F9991D2385}" type="presOf" srcId="{121A46BD-8CAD-4099-A65E-0C3E07817380}" destId="{F1168B1F-6F58-4427-B173-63F4ADE432DC}" srcOrd="0" destOrd="0" presId="urn:microsoft.com/office/officeart/2005/8/layout/vList2"/>
    <dgm:cxn modelId="{FA4FCDAB-1881-4B17-BDBC-6FF136D537C5}" srcId="{121A46BD-8CAD-4099-A65E-0C3E07817380}" destId="{DE56254D-62C6-433F-88D7-21C799DE9849}" srcOrd="2" destOrd="0" parTransId="{0CEE8B35-4341-4470-91C8-D2590ACCBD32}" sibTransId="{FA004AC6-A9E2-4D97-B3FD-2A373D5F3D4A}"/>
    <dgm:cxn modelId="{6B126DAE-A778-418F-BD65-B8157F4FBD84}" srcId="{121A46BD-8CAD-4099-A65E-0C3E07817380}" destId="{7FC37BC4-368C-410C-BEA9-2150FB0A9638}" srcOrd="0" destOrd="0" parTransId="{8E155D6C-C6AC-4B99-8AFF-E273CE04D5E6}" sibTransId="{4618A9B5-2A0B-4B8E-8C6F-81D46E881A57}"/>
    <dgm:cxn modelId="{0FCAE4CA-1E1E-45F1-ADD0-C693053944CA}" type="presOf" srcId="{12F52615-E7AD-4A31-8780-2ED7378C0124}" destId="{524EF015-8456-4E92-811E-78CB2D5778A7}" srcOrd="0" destOrd="0" presId="urn:microsoft.com/office/officeart/2005/8/layout/vList2"/>
    <dgm:cxn modelId="{4CCFE1EA-0405-4D5C-A25A-DB9FABB6274B}" type="presParOf" srcId="{F1168B1F-6F58-4427-B173-63F4ADE432DC}" destId="{1A781E20-6841-408B-9573-9017C2E14FAB}" srcOrd="0" destOrd="0" presId="urn:microsoft.com/office/officeart/2005/8/layout/vList2"/>
    <dgm:cxn modelId="{839E98F8-60FF-461B-B243-0FF59CEAEE30}" type="presParOf" srcId="{F1168B1F-6F58-4427-B173-63F4ADE432DC}" destId="{364891CC-B1B2-4196-8738-D3327A756E8E}" srcOrd="1" destOrd="0" presId="urn:microsoft.com/office/officeart/2005/8/layout/vList2"/>
    <dgm:cxn modelId="{FF29F7AE-4DEF-4D27-B811-4336A7E9E9C8}" type="presParOf" srcId="{F1168B1F-6F58-4427-B173-63F4ADE432DC}" destId="{0F0932FB-C385-41D7-B88F-2F22CA90904D}" srcOrd="2" destOrd="0" presId="urn:microsoft.com/office/officeart/2005/8/layout/vList2"/>
    <dgm:cxn modelId="{C6C11556-4DF7-4DA2-9A5E-D1AE5CAD8749}" type="presParOf" srcId="{F1168B1F-6F58-4427-B173-63F4ADE432DC}" destId="{D7405D01-C1E0-4A37-9CEC-8BBDB5AA96D9}" srcOrd="3" destOrd="0" presId="urn:microsoft.com/office/officeart/2005/8/layout/vList2"/>
    <dgm:cxn modelId="{F684266E-2FF0-4D86-BE1A-AB39C8E6D3F5}" type="presParOf" srcId="{F1168B1F-6F58-4427-B173-63F4ADE432DC}" destId="{639A784B-6B6C-4DF8-BA01-2CBC95DE508F}" srcOrd="4" destOrd="0" presId="urn:microsoft.com/office/officeart/2005/8/layout/vList2"/>
    <dgm:cxn modelId="{34453172-F592-4275-B6E9-0AE8BD4B0C01}" type="presParOf" srcId="{F1168B1F-6F58-4427-B173-63F4ADE432DC}" destId="{B2A24F47-0524-4F66-ADB9-76BBF7DABF4A}" srcOrd="5" destOrd="0" presId="urn:microsoft.com/office/officeart/2005/8/layout/vList2"/>
    <dgm:cxn modelId="{BEA5B06E-D854-4C94-9CE4-00B7CA47B4BB}" type="presParOf" srcId="{F1168B1F-6F58-4427-B173-63F4ADE432DC}" destId="{524EF015-8456-4E92-811E-78CB2D5778A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D2259B-EBBF-4223-8317-84D1EC3B1408}" type="doc">
      <dgm:prSet loTypeId="urn:microsoft.com/office/officeart/2005/8/layout/vList2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2355CE85-3594-45EF-A70C-9E672552EA27}">
      <dgm:prSet/>
      <dgm:spPr/>
      <dgm:t>
        <a:bodyPr/>
        <a:lstStyle/>
        <a:p>
          <a:r>
            <a:rPr lang="en-US" dirty="0"/>
            <a:t>Configurable</a:t>
          </a:r>
        </a:p>
      </dgm:t>
    </dgm:pt>
    <dgm:pt modelId="{D4C22F87-B409-4786-9EAD-656E5CBEC40A}" type="parTrans" cxnId="{8D98D9B7-22FA-472A-9A2C-47DE28ABD804}">
      <dgm:prSet/>
      <dgm:spPr/>
      <dgm:t>
        <a:bodyPr/>
        <a:lstStyle/>
        <a:p>
          <a:endParaRPr lang="en-US"/>
        </a:p>
      </dgm:t>
    </dgm:pt>
    <dgm:pt modelId="{03B8A42F-CEEB-43BF-B699-7B6A8DBD1E19}" type="sibTrans" cxnId="{8D98D9B7-22FA-472A-9A2C-47DE28ABD804}">
      <dgm:prSet/>
      <dgm:spPr/>
      <dgm:t>
        <a:bodyPr/>
        <a:lstStyle/>
        <a:p>
          <a:endParaRPr lang="en-US"/>
        </a:p>
      </dgm:t>
    </dgm:pt>
    <dgm:pt modelId="{933CFE4D-04B2-4928-918F-9F6F5A4AA673}">
      <dgm:prSet/>
      <dgm:spPr/>
      <dgm:t>
        <a:bodyPr/>
        <a:lstStyle/>
        <a:p>
          <a:r>
            <a:rPr lang="en-US" dirty="0"/>
            <a:t>Extendable</a:t>
          </a:r>
        </a:p>
      </dgm:t>
    </dgm:pt>
    <dgm:pt modelId="{201E11B6-1AAF-4CD7-9647-7F0054D9741E}" type="parTrans" cxnId="{A177EF98-2238-48EE-90E0-D81D1964017C}">
      <dgm:prSet/>
      <dgm:spPr/>
      <dgm:t>
        <a:bodyPr/>
        <a:lstStyle/>
        <a:p>
          <a:endParaRPr lang="en-US"/>
        </a:p>
      </dgm:t>
    </dgm:pt>
    <dgm:pt modelId="{1C85AB41-61B8-4FFC-B092-5EE8E1C13F8F}" type="sibTrans" cxnId="{A177EF98-2238-48EE-90E0-D81D1964017C}">
      <dgm:prSet/>
      <dgm:spPr/>
      <dgm:t>
        <a:bodyPr/>
        <a:lstStyle/>
        <a:p>
          <a:endParaRPr lang="en-US"/>
        </a:p>
      </dgm:t>
    </dgm:pt>
    <dgm:pt modelId="{CC62C5B3-059A-4E7D-A186-C0BC97BA02AC}">
      <dgm:prSet/>
      <dgm:spPr/>
      <dgm:t>
        <a:bodyPr/>
        <a:lstStyle/>
        <a:p>
          <a:r>
            <a:rPr lang="en-US" dirty="0"/>
            <a:t>Built using industry best practice</a:t>
          </a:r>
        </a:p>
      </dgm:t>
    </dgm:pt>
    <dgm:pt modelId="{536BF557-32F8-428C-8DFF-092F4AC011C2}" type="parTrans" cxnId="{A57CD1B3-672E-4FB8-825F-889E5AAFAFA9}">
      <dgm:prSet/>
      <dgm:spPr/>
      <dgm:t>
        <a:bodyPr/>
        <a:lstStyle/>
        <a:p>
          <a:endParaRPr lang="en-US"/>
        </a:p>
      </dgm:t>
    </dgm:pt>
    <dgm:pt modelId="{3FF2BFB8-FA0E-4E28-9735-49AC69B0A5DE}" type="sibTrans" cxnId="{A57CD1B3-672E-4FB8-825F-889E5AAFAFA9}">
      <dgm:prSet/>
      <dgm:spPr/>
      <dgm:t>
        <a:bodyPr/>
        <a:lstStyle/>
        <a:p>
          <a:endParaRPr lang="en-US"/>
        </a:p>
      </dgm:t>
    </dgm:pt>
    <dgm:pt modelId="{18F2D9EF-7361-46CE-A8E5-0E4CA5C405D0}" type="pres">
      <dgm:prSet presAssocID="{C5D2259B-EBBF-4223-8317-84D1EC3B1408}" presName="linear" presStyleCnt="0">
        <dgm:presLayoutVars>
          <dgm:animLvl val="lvl"/>
          <dgm:resizeHandles val="exact"/>
        </dgm:presLayoutVars>
      </dgm:prSet>
      <dgm:spPr/>
    </dgm:pt>
    <dgm:pt modelId="{C588AB60-6902-44F1-AE72-53CAD4C5ABFE}" type="pres">
      <dgm:prSet presAssocID="{2355CE85-3594-45EF-A70C-9E672552EA27}" presName="parentText" presStyleLbl="node1" presStyleIdx="0" presStyleCnt="3" custLinFactY="4237" custLinFactNeighborY="100000">
        <dgm:presLayoutVars>
          <dgm:chMax val="0"/>
          <dgm:bulletEnabled val="1"/>
        </dgm:presLayoutVars>
      </dgm:prSet>
      <dgm:spPr/>
    </dgm:pt>
    <dgm:pt modelId="{8C729194-52AE-4F0D-B8C3-41A83F681B95}" type="pres">
      <dgm:prSet presAssocID="{03B8A42F-CEEB-43BF-B699-7B6A8DBD1E19}" presName="spacer" presStyleCnt="0"/>
      <dgm:spPr/>
    </dgm:pt>
    <dgm:pt modelId="{4CA9C2EB-DA4A-4D15-A9CA-37816ECECDF2}" type="pres">
      <dgm:prSet presAssocID="{933CFE4D-04B2-4928-918F-9F6F5A4AA673}" presName="parentText" presStyleLbl="node1" presStyleIdx="1" presStyleCnt="3" custLinFactY="3866" custLinFactNeighborX="422" custLinFactNeighborY="100000">
        <dgm:presLayoutVars>
          <dgm:chMax val="0"/>
          <dgm:bulletEnabled val="1"/>
        </dgm:presLayoutVars>
      </dgm:prSet>
      <dgm:spPr/>
    </dgm:pt>
    <dgm:pt modelId="{55E7DE8E-A2B5-4F08-9AB3-EB5807BF36E2}" type="pres">
      <dgm:prSet presAssocID="{1C85AB41-61B8-4FFC-B092-5EE8E1C13F8F}" presName="spacer" presStyleCnt="0"/>
      <dgm:spPr/>
    </dgm:pt>
    <dgm:pt modelId="{7F0CEF66-CEB9-46C6-8143-B75D6C527126}" type="pres">
      <dgm:prSet presAssocID="{CC62C5B3-059A-4E7D-A186-C0BC97BA02AC}" presName="parentText" presStyleLbl="node1" presStyleIdx="2" presStyleCnt="3" custLinFactY="164" custLinFactNeighborX="211" custLinFactNeighborY="100000">
        <dgm:presLayoutVars>
          <dgm:chMax val="0"/>
          <dgm:bulletEnabled val="1"/>
        </dgm:presLayoutVars>
      </dgm:prSet>
      <dgm:spPr/>
    </dgm:pt>
  </dgm:ptLst>
  <dgm:cxnLst>
    <dgm:cxn modelId="{A177EF98-2238-48EE-90E0-D81D1964017C}" srcId="{C5D2259B-EBBF-4223-8317-84D1EC3B1408}" destId="{933CFE4D-04B2-4928-918F-9F6F5A4AA673}" srcOrd="1" destOrd="0" parTransId="{201E11B6-1AAF-4CD7-9647-7F0054D9741E}" sibTransId="{1C85AB41-61B8-4FFC-B092-5EE8E1C13F8F}"/>
    <dgm:cxn modelId="{E4EA67A0-5874-4300-9E13-F8685A1F0683}" type="presOf" srcId="{C5D2259B-EBBF-4223-8317-84D1EC3B1408}" destId="{18F2D9EF-7361-46CE-A8E5-0E4CA5C405D0}" srcOrd="0" destOrd="0" presId="urn:microsoft.com/office/officeart/2005/8/layout/vList2"/>
    <dgm:cxn modelId="{A57CD1B3-672E-4FB8-825F-889E5AAFAFA9}" srcId="{C5D2259B-EBBF-4223-8317-84D1EC3B1408}" destId="{CC62C5B3-059A-4E7D-A186-C0BC97BA02AC}" srcOrd="2" destOrd="0" parTransId="{536BF557-32F8-428C-8DFF-092F4AC011C2}" sibTransId="{3FF2BFB8-FA0E-4E28-9735-49AC69B0A5DE}"/>
    <dgm:cxn modelId="{8D98D9B7-22FA-472A-9A2C-47DE28ABD804}" srcId="{C5D2259B-EBBF-4223-8317-84D1EC3B1408}" destId="{2355CE85-3594-45EF-A70C-9E672552EA27}" srcOrd="0" destOrd="0" parTransId="{D4C22F87-B409-4786-9EAD-656E5CBEC40A}" sibTransId="{03B8A42F-CEEB-43BF-B699-7B6A8DBD1E19}"/>
    <dgm:cxn modelId="{85E14EBA-18B3-4EEF-94F8-B9785BCD64AA}" type="presOf" srcId="{933CFE4D-04B2-4928-918F-9F6F5A4AA673}" destId="{4CA9C2EB-DA4A-4D15-A9CA-37816ECECDF2}" srcOrd="0" destOrd="0" presId="urn:microsoft.com/office/officeart/2005/8/layout/vList2"/>
    <dgm:cxn modelId="{9A31C1C7-7335-46DA-99F3-E9213507BDB7}" type="presOf" srcId="{CC62C5B3-059A-4E7D-A186-C0BC97BA02AC}" destId="{7F0CEF66-CEB9-46C6-8143-B75D6C527126}" srcOrd="0" destOrd="0" presId="urn:microsoft.com/office/officeart/2005/8/layout/vList2"/>
    <dgm:cxn modelId="{9EA150EB-4A52-43E0-A2F0-462185129A05}" type="presOf" srcId="{2355CE85-3594-45EF-A70C-9E672552EA27}" destId="{C588AB60-6902-44F1-AE72-53CAD4C5ABFE}" srcOrd="0" destOrd="0" presId="urn:microsoft.com/office/officeart/2005/8/layout/vList2"/>
    <dgm:cxn modelId="{53EB09E5-7F76-4BA3-8318-2189252EFF87}" type="presParOf" srcId="{18F2D9EF-7361-46CE-A8E5-0E4CA5C405D0}" destId="{C588AB60-6902-44F1-AE72-53CAD4C5ABFE}" srcOrd="0" destOrd="0" presId="urn:microsoft.com/office/officeart/2005/8/layout/vList2"/>
    <dgm:cxn modelId="{F847EF67-CE71-49BC-80BD-8176D369C1CC}" type="presParOf" srcId="{18F2D9EF-7361-46CE-A8E5-0E4CA5C405D0}" destId="{8C729194-52AE-4F0D-B8C3-41A83F681B95}" srcOrd="1" destOrd="0" presId="urn:microsoft.com/office/officeart/2005/8/layout/vList2"/>
    <dgm:cxn modelId="{8A5BCCF4-BBAA-4FCD-9430-38CBDDD1F21D}" type="presParOf" srcId="{18F2D9EF-7361-46CE-A8E5-0E4CA5C405D0}" destId="{4CA9C2EB-DA4A-4D15-A9CA-37816ECECDF2}" srcOrd="2" destOrd="0" presId="urn:microsoft.com/office/officeart/2005/8/layout/vList2"/>
    <dgm:cxn modelId="{53587E3E-E8BD-4D4F-A8D3-F0D73291A110}" type="presParOf" srcId="{18F2D9EF-7361-46CE-A8E5-0E4CA5C405D0}" destId="{55E7DE8E-A2B5-4F08-9AB3-EB5807BF36E2}" srcOrd="3" destOrd="0" presId="urn:microsoft.com/office/officeart/2005/8/layout/vList2"/>
    <dgm:cxn modelId="{8F2D99C4-DBF3-4AB3-B221-B71902DBCAD1}" type="presParOf" srcId="{18F2D9EF-7361-46CE-A8E5-0E4CA5C405D0}" destId="{7F0CEF66-CEB9-46C6-8143-B75D6C5271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81E20-6841-408B-9573-9017C2E14FAB}">
      <dsp:nvSpPr>
        <dsp:cNvPr id="0" name=""/>
        <dsp:cNvSpPr/>
      </dsp:nvSpPr>
      <dsp:spPr>
        <a:xfrm>
          <a:off x="0" y="37108"/>
          <a:ext cx="9034220" cy="889785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Content/Context Based Routing</a:t>
          </a:r>
        </a:p>
      </dsp:txBody>
      <dsp:txXfrm>
        <a:off x="43436" y="80544"/>
        <a:ext cx="8947348" cy="802913"/>
      </dsp:txXfrm>
    </dsp:sp>
    <dsp:sp modelId="{0F0932FB-C385-41D7-B88F-2F22CA90904D}">
      <dsp:nvSpPr>
        <dsp:cNvPr id="0" name=""/>
        <dsp:cNvSpPr/>
      </dsp:nvSpPr>
      <dsp:spPr>
        <a:xfrm>
          <a:off x="0" y="1039213"/>
          <a:ext cx="9034220" cy="889785"/>
        </a:xfrm>
        <a:prstGeom prst="roundRect">
          <a:avLst/>
        </a:prstGeom>
        <a:solidFill>
          <a:schemeClr val="accent5">
            <a:shade val="80000"/>
            <a:hueOff val="74990"/>
            <a:satOff val="1216"/>
            <a:lumOff val="74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Multi-Channel Processing &amp; Carbon Copies</a:t>
          </a:r>
        </a:p>
      </dsp:txBody>
      <dsp:txXfrm>
        <a:off x="43436" y="1082649"/>
        <a:ext cx="8947348" cy="802913"/>
      </dsp:txXfrm>
    </dsp:sp>
    <dsp:sp modelId="{639A784B-6B6C-4DF8-BA01-2CBC95DE508F}">
      <dsp:nvSpPr>
        <dsp:cNvPr id="0" name=""/>
        <dsp:cNvSpPr/>
      </dsp:nvSpPr>
      <dsp:spPr>
        <a:xfrm>
          <a:off x="0" y="2041319"/>
          <a:ext cx="9034220" cy="889785"/>
        </a:xfrm>
        <a:prstGeom prst="roundRect">
          <a:avLst/>
        </a:prstGeom>
        <a:solidFill>
          <a:schemeClr val="accent5">
            <a:shade val="80000"/>
            <a:hueOff val="149979"/>
            <a:satOff val="2431"/>
            <a:lumOff val="149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Document Splitting, Translation, Archival</a:t>
          </a:r>
        </a:p>
      </dsp:txBody>
      <dsp:txXfrm>
        <a:off x="43436" y="2084755"/>
        <a:ext cx="8947348" cy="802913"/>
      </dsp:txXfrm>
    </dsp:sp>
    <dsp:sp modelId="{524EF015-8456-4E92-811E-78CB2D5778A7}">
      <dsp:nvSpPr>
        <dsp:cNvPr id="0" name=""/>
        <dsp:cNvSpPr/>
      </dsp:nvSpPr>
      <dsp:spPr>
        <a:xfrm>
          <a:off x="0" y="3043424"/>
          <a:ext cx="9034220" cy="889785"/>
        </a:xfrm>
        <a:prstGeom prst="roundRect">
          <a:avLst/>
        </a:prstGeom>
        <a:solidFill>
          <a:schemeClr val="accent5">
            <a:shade val="80000"/>
            <a:hueOff val="224969"/>
            <a:satOff val="3647"/>
            <a:lumOff val="2245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Error Handling, Reporting, Visibility</a:t>
          </a:r>
        </a:p>
      </dsp:txBody>
      <dsp:txXfrm>
        <a:off x="43436" y="3086860"/>
        <a:ext cx="8947348" cy="8029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8AB60-6902-44F1-AE72-53CAD4C5ABFE}">
      <dsp:nvSpPr>
        <dsp:cNvPr id="0" name=""/>
        <dsp:cNvSpPr/>
      </dsp:nvSpPr>
      <dsp:spPr>
        <a:xfrm>
          <a:off x="0" y="380484"/>
          <a:ext cx="9034220" cy="1186380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Configurable</a:t>
          </a:r>
        </a:p>
      </dsp:txBody>
      <dsp:txXfrm>
        <a:off x="57914" y="438398"/>
        <a:ext cx="8918392" cy="1070552"/>
      </dsp:txXfrm>
    </dsp:sp>
    <dsp:sp modelId="{4CA9C2EB-DA4A-4D15-A9CA-37816ECECDF2}">
      <dsp:nvSpPr>
        <dsp:cNvPr id="0" name=""/>
        <dsp:cNvSpPr/>
      </dsp:nvSpPr>
      <dsp:spPr>
        <a:xfrm>
          <a:off x="0" y="1712222"/>
          <a:ext cx="9034220" cy="1186380"/>
        </a:xfrm>
        <a:prstGeom prst="roundRect">
          <a:avLst/>
        </a:prstGeom>
        <a:solidFill>
          <a:schemeClr val="accent5">
            <a:shade val="80000"/>
            <a:hueOff val="112484"/>
            <a:satOff val="1823"/>
            <a:lumOff val="112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Extendable</a:t>
          </a:r>
        </a:p>
      </dsp:txBody>
      <dsp:txXfrm>
        <a:off x="57914" y="1770136"/>
        <a:ext cx="8918392" cy="1070552"/>
      </dsp:txXfrm>
    </dsp:sp>
    <dsp:sp modelId="{7F0CEF66-CEB9-46C6-8143-B75D6C527126}">
      <dsp:nvSpPr>
        <dsp:cNvPr id="0" name=""/>
        <dsp:cNvSpPr/>
      </dsp:nvSpPr>
      <dsp:spPr>
        <a:xfrm>
          <a:off x="0" y="3004443"/>
          <a:ext cx="9034220" cy="1186380"/>
        </a:xfrm>
        <a:prstGeom prst="roundRect">
          <a:avLst/>
        </a:prstGeom>
        <a:solidFill>
          <a:schemeClr val="accent5">
            <a:shade val="80000"/>
            <a:hueOff val="224969"/>
            <a:satOff val="3647"/>
            <a:lumOff val="2245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Built using industry best practice</a:t>
          </a:r>
        </a:p>
      </dsp:txBody>
      <dsp:txXfrm>
        <a:off x="57914" y="3062357"/>
        <a:ext cx="8918392" cy="1070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C8D86-46A6-41E6-9836-6F518FA249B4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AE116-496B-4D65-A219-9903A2A1D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5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started with the objective of standardizing electronic data and delivery has grown exponentially:</a:t>
            </a:r>
          </a:p>
          <a:p>
            <a:endParaRPr lang="en-US" dirty="0"/>
          </a:p>
          <a:p>
            <a:r>
              <a:rPr lang="en-US" dirty="0"/>
              <a:t>  Formats: X12, EDIFACT, VDA, TRADACOMS, CSV, XLS, TXT, XML, cXML, JSON, etc.</a:t>
            </a:r>
          </a:p>
          <a:p>
            <a:r>
              <a:rPr lang="en-US" dirty="0"/>
              <a:t>  Protocols: AS2, AS4, API (SOAP/REST), SFTP, FTP, HTTP, </a:t>
            </a:r>
            <a:r>
              <a:rPr lang="en-US" dirty="0" err="1"/>
              <a:t>RosettaNet</a:t>
            </a:r>
            <a:r>
              <a:rPr lang="en-US" dirty="0"/>
              <a:t>, Email,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67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17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Turned on 4000 stores with their initiative. GameStop averaged 30-40 million transaction a day for 10 straight days. SI and the framework never crashed. Had to do daily purges, but otherwise she had no reason to call REMEDI or IBM for support.</a:t>
            </a:r>
          </a:p>
          <a:p>
            <a:br>
              <a:rPr lang="en-US" dirty="0"/>
            </a:b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68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the award presented we accomplished all of the above,</a:t>
            </a:r>
          </a:p>
          <a:p>
            <a:endParaRPr lang="en-US" dirty="0"/>
          </a:p>
          <a:p>
            <a:r>
              <a:rPr lang="en-US" dirty="0"/>
              <a:t>  We split the environment into batch vs. </a:t>
            </a:r>
            <a:r>
              <a:rPr lang="en-US" dirty="0" err="1"/>
              <a:t>realtime</a:t>
            </a:r>
            <a:r>
              <a:rPr lang="en-US" dirty="0"/>
              <a:t> *{bifurcation, central configuration &amp; visibility}</a:t>
            </a:r>
          </a:p>
          <a:p>
            <a:r>
              <a:rPr lang="en-US" dirty="0"/>
              <a:t>  We established a multi-node application cluster *{high availability, multiple JVM's +RAM, </a:t>
            </a:r>
            <a:r>
              <a:rPr lang="en-US" dirty="0" err="1"/>
              <a:t>improvied</a:t>
            </a:r>
            <a:r>
              <a:rPr lang="en-US" dirty="0"/>
              <a:t> performance}</a:t>
            </a:r>
          </a:p>
          <a:p>
            <a:r>
              <a:rPr lang="en-US" dirty="0"/>
              <a:t>  We developed point to point processes integrating web services, message queues, and databases</a:t>
            </a:r>
          </a:p>
          <a:p>
            <a:r>
              <a:rPr lang="en-US" dirty="0"/>
              <a:t>  We ran in memory and recorded history when resources were available *{near </a:t>
            </a:r>
            <a:r>
              <a:rPr lang="en-US" dirty="0" err="1"/>
              <a:t>realtime</a:t>
            </a:r>
            <a:r>
              <a:rPr lang="en-US" dirty="0"/>
              <a:t> with priority to workflow}</a:t>
            </a:r>
          </a:p>
          <a:p>
            <a:r>
              <a:rPr lang="en-US" dirty="0"/>
              <a:t>  We developed daily reports for auditing and reconciliation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97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Beyond the standard client/server protocols (HTTP/S, SFTP, FTP/S, AS2, etc.) there are others automation scenarios:</a:t>
            </a:r>
          </a:p>
          <a:p>
            <a:endParaRPr lang="en-US" dirty="0"/>
          </a:p>
          <a:p>
            <a:r>
              <a:rPr lang="en-US" dirty="0"/>
              <a:t>  Hosting a browser based </a:t>
            </a:r>
            <a:r>
              <a:rPr lang="en-US" dirty="0" err="1"/>
              <a:t>dropbox</a:t>
            </a:r>
            <a:r>
              <a:rPr lang="en-US" dirty="0"/>
              <a:t> for file pick-up/drop-off</a:t>
            </a:r>
          </a:p>
          <a:p>
            <a:r>
              <a:rPr lang="en-US" dirty="0"/>
              <a:t>  Monitoring and processing email's (body or attachments (PDF, XLS, CSV, etc.))</a:t>
            </a:r>
          </a:p>
          <a:p>
            <a:r>
              <a:rPr lang="en-US" dirty="0"/>
              <a:t>  Integration through REST API's *{Sales Force, SAP CRM/Ariba}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97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not transfer this any to any format/protocol concept that is used externally to internal systems integration?</a:t>
            </a:r>
          </a:p>
          <a:p>
            <a:r>
              <a:rPr lang="en-US" dirty="0"/>
              <a:t>Many companies are doing just that ...</a:t>
            </a:r>
          </a:p>
          <a:p>
            <a:endParaRPr lang="en-US" dirty="0"/>
          </a:p>
          <a:p>
            <a:r>
              <a:rPr lang="en-US" dirty="0"/>
              <a:t>  EDI has become Enterprise Application Integration (EAI)</a:t>
            </a:r>
          </a:p>
          <a:p>
            <a:r>
              <a:rPr lang="en-US" dirty="0"/>
              <a:t>  EDI has become Managed File Transfer (MFT)</a:t>
            </a:r>
          </a:p>
          <a:p>
            <a:r>
              <a:rPr lang="en-US" dirty="0"/>
              <a:t>  EDI has become Extract Transfer Load (ETL)</a:t>
            </a:r>
          </a:p>
          <a:p>
            <a:r>
              <a:rPr lang="en-US" dirty="0"/>
              <a:t>  EDI has become middleware!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89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Legacy EDI Applications were "purpose built":</a:t>
            </a:r>
          </a:p>
          <a:p>
            <a:endParaRPr lang="en-US" dirty="0"/>
          </a:p>
          <a:p>
            <a:r>
              <a:rPr lang="en-US" dirty="0"/>
              <a:t>  they performed standard processing (e.g. routing, translation, enveloping/</a:t>
            </a:r>
            <a:r>
              <a:rPr lang="en-US" dirty="0" err="1"/>
              <a:t>deenveloping</a:t>
            </a:r>
            <a:r>
              <a:rPr lang="en-US" dirty="0"/>
              <a:t>).</a:t>
            </a:r>
          </a:p>
          <a:p>
            <a:r>
              <a:rPr lang="en-US" dirty="0"/>
              <a:t>  they simply did what they did, with very few options to deviate.</a:t>
            </a:r>
          </a:p>
          <a:p>
            <a:r>
              <a:rPr lang="en-US" dirty="0"/>
              <a:t>  they were surrounded by 3rd party programs, scripts, and tools to provide pre and post processing.</a:t>
            </a:r>
          </a:p>
          <a:p>
            <a:r>
              <a:rPr lang="en-US" dirty="0"/>
              <a:t>  </a:t>
            </a:r>
          </a:p>
          <a:p>
            <a:r>
              <a:rPr lang="en-US" dirty="0"/>
              <a:t>Modern EDI Applications are more of a Enterprise Application "toolkit" - highly customizable, expandable, flexible, and adaptable.</a:t>
            </a:r>
          </a:p>
          <a:p>
            <a:r>
              <a:rPr lang="en-US" dirty="0"/>
              <a:t>They are designed to provide end to end data processing within a single solution, </a:t>
            </a:r>
          </a:p>
          <a:p>
            <a:r>
              <a:rPr lang="en-US" dirty="0"/>
              <a:t>  with fewer points of failure, </a:t>
            </a:r>
          </a:p>
          <a:p>
            <a:r>
              <a:rPr lang="en-US" dirty="0"/>
              <a:t>  full visibility, error handling, and support</a:t>
            </a:r>
          </a:p>
          <a:p>
            <a:endParaRPr lang="en-US" dirty="0"/>
          </a:p>
          <a:p>
            <a:r>
              <a:rPr lang="en-US" dirty="0"/>
              <a:t>As the industry evolves so does the "toolkit",</a:t>
            </a:r>
          </a:p>
          <a:p>
            <a:r>
              <a:rPr lang="en-US" dirty="0"/>
              <a:t>  what started as an adapter race in the early 2000's, is now moving towards open source technology and API's.</a:t>
            </a:r>
          </a:p>
          <a:p>
            <a:r>
              <a:rPr lang="en-US" dirty="0"/>
              <a:t>  this means that more and more applications can tightly integrate,</a:t>
            </a:r>
          </a:p>
          <a:p>
            <a:r>
              <a:rPr lang="en-US" dirty="0"/>
              <a:t>  they still can't agree on data formats, but that's what translators are for.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7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objective is to support any document format connected through any protocol and security layer.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00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Some common requirements include:</a:t>
            </a:r>
          </a:p>
          <a:p>
            <a:endParaRPr lang="en-US" b="1" dirty="0"/>
          </a:p>
          <a:p>
            <a:r>
              <a:rPr lang="en-US" b="1" dirty="0"/>
              <a:t>  - Content Based Routing, Context Based Routing *{support complex, dynamic orchestration}</a:t>
            </a:r>
          </a:p>
          <a:p>
            <a:r>
              <a:rPr lang="en-US" b="1" dirty="0"/>
              <a:t>  - Multi-Channel Processing, Carbon Copies *{data processed through single/multiple paths based upon configuration}</a:t>
            </a:r>
          </a:p>
          <a:p>
            <a:r>
              <a:rPr lang="en-US" b="1" dirty="0"/>
              <a:t>  - Document Splitting, Translation, Archival</a:t>
            </a:r>
          </a:p>
          <a:p>
            <a:r>
              <a:rPr lang="en-US" b="1" dirty="0"/>
              <a:t>  - Error Handling, Reporting, Visibility</a:t>
            </a:r>
          </a:p>
          <a:p>
            <a:r>
              <a:rPr lang="en-US" b="1" dirty="0"/>
              <a:t>  - Etc., Etc.,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3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workflow should be,</a:t>
            </a:r>
          </a:p>
          <a:p>
            <a:endParaRPr lang="en-US" dirty="0"/>
          </a:p>
          <a:p>
            <a:r>
              <a:rPr lang="en-US" dirty="0"/>
              <a:t>  - configurable without the need for constant development</a:t>
            </a:r>
          </a:p>
          <a:p>
            <a:r>
              <a:rPr lang="en-US" dirty="0"/>
              <a:t>  - extendable to support emerging technology or custom integrations</a:t>
            </a:r>
          </a:p>
          <a:p>
            <a:r>
              <a:rPr lang="en-US" dirty="0"/>
              <a:t>  - built using industry best practices &amp; standards on a proven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73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how do we make this fast? *{10,000 messages per minute}</a:t>
            </a:r>
          </a:p>
          <a:p>
            <a:endParaRPr lang="en-US" dirty="0"/>
          </a:p>
          <a:p>
            <a:r>
              <a:rPr lang="en-US" dirty="0"/>
              <a:t>  - size your environment properly; tune your environment properly *{CPU,RAM,DISK}Conte</a:t>
            </a:r>
          </a:p>
          <a:p>
            <a:r>
              <a:rPr lang="en-US" dirty="0"/>
              <a:t>  - consider bi-furcated architecture to distribute batch vs. </a:t>
            </a:r>
            <a:r>
              <a:rPr lang="en-US" dirty="0" err="1"/>
              <a:t>realtime</a:t>
            </a:r>
            <a:r>
              <a:rPr lang="en-US" dirty="0"/>
              <a:t> time sensitive processing</a:t>
            </a:r>
          </a:p>
          <a:p>
            <a:r>
              <a:rPr lang="en-US" dirty="0"/>
              <a:t>  - develop point to point pro	</a:t>
            </a:r>
            <a:r>
              <a:rPr lang="en-US" dirty="0" err="1"/>
              <a:t>cesses</a:t>
            </a:r>
            <a:r>
              <a:rPr lang="en-US" dirty="0"/>
              <a:t> with limited choice logic</a:t>
            </a:r>
          </a:p>
          <a:p>
            <a:r>
              <a:rPr lang="en-US" dirty="0"/>
              <a:t>  - run processes in memory with error only persistence *{only when an error occurs is process logging available)</a:t>
            </a:r>
          </a:p>
          <a:p>
            <a:r>
              <a:rPr lang="en-US" dirty="0"/>
              <a:t>  - record history as final process step with on-demand visibility portal</a:t>
            </a:r>
          </a:p>
          <a:p>
            <a:r>
              <a:rPr lang="en-US" dirty="0"/>
              <a:t>  - develop scheduled or on-demand audit reports to reconcile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25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you'll find is that there are many ways to solve problems (some better than others), with common considerations:</a:t>
            </a:r>
          </a:p>
          <a:p>
            <a:endParaRPr lang="en-US" dirty="0"/>
          </a:p>
          <a:p>
            <a:r>
              <a:rPr lang="en-US" dirty="0"/>
              <a:t>  - performance, scalability, reliability *{persistence level, checkpoint restarts, batch oriented, event driven, guaranteed, synchronous vs. asynchronous}</a:t>
            </a:r>
          </a:p>
          <a:p>
            <a:r>
              <a:rPr lang="en-US" dirty="0"/>
              <a:t>  - choice driven or point to point *{reusable patterns, performance considerations}</a:t>
            </a:r>
          </a:p>
          <a:p>
            <a:r>
              <a:rPr lang="en-US" dirty="0"/>
              <a:t>  - tracking, visibility, reporting *{required?, retention, granularity (routing, partner, data levels), statistics, trending}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07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AE116-496B-4D65-A219-9903A2A1D1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79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285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9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2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2238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10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84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82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70139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3328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391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8531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9182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433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4344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3599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1730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105-5A80-4EB8-B098-90372BDA8DF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F2E8-DC10-4097-871E-FBA7EDE336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4749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23105-5A80-4EB8-B098-90372BDA8DFE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AF2E8-DC10-4097-871E-FBA7EDE33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11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rscienceshow.com/2010/06/bring-us-your-burning-science-questions.html" TargetMode="Externa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1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3.png"/><Relationship Id="rId7" Type="http://schemas.openxmlformats.org/officeDocument/2006/relationships/image" Target="../media/image9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4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story@remedi.com" TargetMode="External"/><Relationship Id="rId2" Type="http://schemas.openxmlformats.org/officeDocument/2006/relationships/hyperlink" Target="http://www.remed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mgeisler@remed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ducatormusing.blogspot.com/2012/04/real-parent-empowerment-is-rebellion.html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46E1FDF-0ACD-4FC1-B685-048473ADA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116" y="61471"/>
            <a:ext cx="3832278" cy="383227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DFD1E73-32C3-4B7F-8D32-94A36E33512C}"/>
              </a:ext>
            </a:extLst>
          </p:cNvPr>
          <p:cNvSpPr/>
          <p:nvPr/>
        </p:nvSpPr>
        <p:spPr>
          <a:xfrm>
            <a:off x="1264403" y="3893749"/>
            <a:ext cx="96631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Using B2B Middleware Applications to Manage Surges of Black Friday Online Ordering</a:t>
            </a:r>
          </a:p>
        </p:txBody>
      </p:sp>
    </p:spTree>
    <p:extLst>
      <p:ext uri="{BB962C8B-B14F-4D97-AF65-F5344CB8AC3E}">
        <p14:creationId xmlns:p14="http://schemas.microsoft.com/office/powerpoint/2010/main" val="201429255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7" y="490118"/>
            <a:ext cx="11194773" cy="1325563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Montserrat SemiBold" panose="00000700000000000000" pitchFamily="50" charset="0"/>
              </a:rPr>
              <a:t>How do we solve the problems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3589219" y="2428194"/>
            <a:ext cx="752246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Performance, Scalability, Reliability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Choice driven or Point to Point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Tracking, Visibility, Reporting</a:t>
            </a:r>
          </a:p>
          <a:p>
            <a:endParaRPr lang="en-US" sz="28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D45299-CBCB-498D-9BE8-7C309CAB7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6E5589-1AB6-4990-B146-54CC2345F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3797800"/>
            <a:ext cx="3180025" cy="306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0075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603B4-EB5C-42D5-A9FD-25D22093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537" y="211326"/>
            <a:ext cx="9905998" cy="1478570"/>
          </a:xfrm>
        </p:spPr>
        <p:txBody>
          <a:bodyPr/>
          <a:lstStyle/>
          <a:p>
            <a:r>
              <a:rPr lang="en-US" dirty="0"/>
              <a:t>Case study – Increased Transaction Volumes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E3623F-AFC4-419A-AEBF-D1DF09C9BFD1}"/>
              </a:ext>
            </a:extLst>
          </p:cNvPr>
          <p:cNvSpPr txBox="1"/>
          <p:nvPr/>
        </p:nvSpPr>
        <p:spPr>
          <a:xfrm>
            <a:off x="2276586" y="1476655"/>
            <a:ext cx="6747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5 Billion Dollar Consumer Electronics Company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D795F-5EBD-4304-AE47-0E166F7A8AE4}"/>
              </a:ext>
            </a:extLst>
          </p:cNvPr>
          <p:cNvSpPr txBox="1"/>
          <p:nvPr/>
        </p:nvSpPr>
        <p:spPr>
          <a:xfrm>
            <a:off x="2276586" y="3698745"/>
            <a:ext cx="7001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Peak processing of 600,000 messages per hour</a:t>
            </a:r>
          </a:p>
        </p:txBody>
      </p:sp>
      <p:pic>
        <p:nvPicPr>
          <p:cNvPr id="11" name="Graphic 10" descr="Open envelope">
            <a:extLst>
              <a:ext uri="{FF2B5EF4-FFF2-40B4-BE49-F238E27FC236}">
                <a16:creationId xmlns:a16="http://schemas.microsoft.com/office/drawing/2014/main" id="{51C043A3-1BE3-493C-BBE6-E35F567AE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2585" y="3626577"/>
            <a:ext cx="914400" cy="914400"/>
          </a:xfrm>
          <a:prstGeom prst="rect">
            <a:avLst/>
          </a:prstGeom>
        </p:spPr>
      </p:pic>
      <p:pic>
        <p:nvPicPr>
          <p:cNvPr id="14" name="Graphic 13" descr="Upward trend">
            <a:extLst>
              <a:ext uri="{FF2B5EF4-FFF2-40B4-BE49-F238E27FC236}">
                <a16:creationId xmlns:a16="http://schemas.microsoft.com/office/drawing/2014/main" id="{64F29E7B-5AD3-4108-8403-2F62AB39A0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90537" y="4814726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2AC73AE-1CD0-483A-9356-F1B861C169F3}"/>
              </a:ext>
            </a:extLst>
          </p:cNvPr>
          <p:cNvSpPr txBox="1"/>
          <p:nvPr/>
        </p:nvSpPr>
        <p:spPr>
          <a:xfrm>
            <a:off x="2276586" y="4473404"/>
            <a:ext cx="569258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System divided into 3 distinct instances</a:t>
            </a:r>
          </a:p>
          <a:p>
            <a:r>
              <a:rPr lang="en-US" sz="2800" dirty="0"/>
              <a:t>	B2B Gateway &amp; EDI</a:t>
            </a:r>
          </a:p>
          <a:p>
            <a:r>
              <a:rPr lang="en-US" sz="2800" dirty="0"/>
              <a:t>	Middleware (EAI)</a:t>
            </a:r>
          </a:p>
          <a:p>
            <a:r>
              <a:rPr lang="en-US" sz="2800" dirty="0"/>
              <a:t>	Visibility and Reporting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B0FDF6-EB93-4AA7-9490-FDFB7C0B4498}"/>
              </a:ext>
            </a:extLst>
          </p:cNvPr>
          <p:cNvSpPr txBox="1"/>
          <p:nvPr/>
        </p:nvSpPr>
        <p:spPr>
          <a:xfrm>
            <a:off x="2276586" y="2421897"/>
            <a:ext cx="9195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Support millions of daily transactions without compromising visibility within their existing tool integration tool</a:t>
            </a:r>
          </a:p>
        </p:txBody>
      </p:sp>
      <p:pic>
        <p:nvPicPr>
          <p:cNvPr id="18" name="Graphic 17" descr="Hourglass">
            <a:extLst>
              <a:ext uri="{FF2B5EF4-FFF2-40B4-BE49-F238E27FC236}">
                <a16:creationId xmlns:a16="http://schemas.microsoft.com/office/drawing/2014/main" id="{3BED6721-148C-45F3-B419-5CDE319F72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02585" y="2429427"/>
            <a:ext cx="914400" cy="914400"/>
          </a:xfrm>
          <a:prstGeom prst="rect">
            <a:avLst/>
          </a:prstGeom>
        </p:spPr>
      </p:pic>
      <p:pic>
        <p:nvPicPr>
          <p:cNvPr id="4" name="Graphic 3" descr="Internet">
            <a:extLst>
              <a:ext uri="{FF2B5EF4-FFF2-40B4-BE49-F238E27FC236}">
                <a16:creationId xmlns:a16="http://schemas.microsoft.com/office/drawing/2014/main" id="{5B69A899-06AA-4F7D-A3EF-B4F92740FF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93318" y="13469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5790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7" y="490118"/>
            <a:ext cx="11194773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Montserrat SemiBold" panose="00000700000000000000" pitchFamily="50" charset="0"/>
              </a:rPr>
              <a:t>The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2453143" y="2408946"/>
            <a:ext cx="8238214" cy="752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Orders are only filled from 2 warehouses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D45299-CBCB-498D-9BE8-7C309CAB7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  <p:pic>
        <p:nvPicPr>
          <p:cNvPr id="7" name="Graphic 6" descr="Close">
            <a:extLst>
              <a:ext uri="{FF2B5EF4-FFF2-40B4-BE49-F238E27FC236}">
                <a16:creationId xmlns:a16="http://schemas.microsoft.com/office/drawing/2014/main" id="{3B43024B-D169-47CD-9166-BE59652211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00122" y="3847757"/>
            <a:ext cx="914400" cy="914400"/>
          </a:xfrm>
          <a:prstGeom prst="rect">
            <a:avLst/>
          </a:prstGeom>
        </p:spPr>
      </p:pic>
      <p:pic>
        <p:nvPicPr>
          <p:cNvPr id="9" name="Graphic 8" descr="Building">
            <a:extLst>
              <a:ext uri="{FF2B5EF4-FFF2-40B4-BE49-F238E27FC236}">
                <a16:creationId xmlns:a16="http://schemas.microsoft.com/office/drawing/2014/main" id="{39766ABD-BE2C-4156-B68E-9866EE00B1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00122" y="2343150"/>
            <a:ext cx="914400" cy="914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3B0E6B9-5632-4E69-B1EC-B43FAA432E06}"/>
              </a:ext>
            </a:extLst>
          </p:cNvPr>
          <p:cNvSpPr/>
          <p:nvPr/>
        </p:nvSpPr>
        <p:spPr>
          <a:xfrm>
            <a:off x="2453143" y="3761883"/>
            <a:ext cx="868158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Orders unable to be filled were either backordered or cancelled</a:t>
            </a:r>
          </a:p>
          <a:p>
            <a:endParaRPr lang="en-US" sz="28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74825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7" y="490118"/>
            <a:ext cx="11194773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Montserrat SemiBold" panose="00000700000000000000" pitchFamily="50" charset="0"/>
              </a:rPr>
              <a:t>The Solution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1979047" y="2084388"/>
            <a:ext cx="8238214" cy="752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Enable stores to fulfill orders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D45299-CBCB-498D-9BE8-7C309CAB7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3B0E6B9-5632-4E69-B1EC-B43FAA432E06}"/>
              </a:ext>
            </a:extLst>
          </p:cNvPr>
          <p:cNvSpPr/>
          <p:nvPr/>
        </p:nvSpPr>
        <p:spPr>
          <a:xfrm>
            <a:off x="1979047" y="3523329"/>
            <a:ext cx="947696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Utilize Sterling Integrator as the integration layer between the Order Management System and the stores eCommerce application</a:t>
            </a:r>
          </a:p>
          <a:p>
            <a:endParaRPr lang="en-US" sz="28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8BE86F2-B76F-4FA9-B2E9-A00539471C77}"/>
              </a:ext>
            </a:extLst>
          </p:cNvPr>
          <p:cNvGrpSpPr/>
          <p:nvPr/>
        </p:nvGrpSpPr>
        <p:grpSpPr>
          <a:xfrm>
            <a:off x="278792" y="1797938"/>
            <a:ext cx="1741667" cy="1717009"/>
            <a:chOff x="235226" y="1472907"/>
            <a:chExt cx="1741667" cy="1717009"/>
          </a:xfrm>
        </p:grpSpPr>
        <p:pic>
          <p:nvPicPr>
            <p:cNvPr id="5" name="Graphic 4" descr="Store">
              <a:extLst>
                <a:ext uri="{FF2B5EF4-FFF2-40B4-BE49-F238E27FC236}">
                  <a16:creationId xmlns:a16="http://schemas.microsoft.com/office/drawing/2014/main" id="{34DB189C-E614-4E3C-8416-3FF4E2C2C7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5226" y="1472907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Store">
              <a:extLst>
                <a:ext uri="{FF2B5EF4-FFF2-40B4-BE49-F238E27FC236}">
                  <a16:creationId xmlns:a16="http://schemas.microsoft.com/office/drawing/2014/main" id="{65E77AAF-B031-4687-82DE-05AC4306F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38639" y="1472907"/>
              <a:ext cx="914400" cy="929183"/>
            </a:xfrm>
            <a:prstGeom prst="rect">
              <a:avLst/>
            </a:prstGeom>
          </p:spPr>
        </p:pic>
        <p:pic>
          <p:nvPicPr>
            <p:cNvPr id="12" name="Graphic 11" descr="Store">
              <a:extLst>
                <a:ext uri="{FF2B5EF4-FFF2-40B4-BE49-F238E27FC236}">
                  <a16:creationId xmlns:a16="http://schemas.microsoft.com/office/drawing/2014/main" id="{812DAF6E-C60C-41D8-A735-9190E99C6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62493" y="2227013"/>
              <a:ext cx="914400" cy="914400"/>
            </a:xfrm>
            <a:prstGeom prst="rect">
              <a:avLst/>
            </a:prstGeom>
          </p:spPr>
        </p:pic>
        <p:pic>
          <p:nvPicPr>
            <p:cNvPr id="13" name="Graphic 12" descr="Store">
              <a:extLst>
                <a:ext uri="{FF2B5EF4-FFF2-40B4-BE49-F238E27FC236}">
                  <a16:creationId xmlns:a16="http://schemas.microsoft.com/office/drawing/2014/main" id="{71A70D63-9671-44DC-9BE7-99882F87B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6638" y="2275516"/>
              <a:ext cx="914400" cy="914400"/>
            </a:xfrm>
            <a:prstGeom prst="rect">
              <a:avLst/>
            </a:prstGeom>
          </p:spPr>
        </p:pic>
      </p:grpSp>
      <p:pic>
        <p:nvPicPr>
          <p:cNvPr id="15" name="Graphic 14" descr="Server">
            <a:extLst>
              <a:ext uri="{FF2B5EF4-FFF2-40B4-BE49-F238E27FC236}">
                <a16:creationId xmlns:a16="http://schemas.microsoft.com/office/drawing/2014/main" id="{527AD804-10DE-4AD5-BCA8-A5DD08C710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5992" y="40156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6135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7" y="490118"/>
            <a:ext cx="11194773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Montserrat SemiBold" panose="00000700000000000000" pitchFamily="50" charset="0"/>
              </a:rPr>
              <a:t>The Results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1979047" y="2084388"/>
            <a:ext cx="8238214" cy="752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Turned on 4000+ stores to fulfill orders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D45299-CBCB-498D-9BE8-7C309CAB7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3B0E6B9-5632-4E69-B1EC-B43FAA432E06}"/>
              </a:ext>
            </a:extLst>
          </p:cNvPr>
          <p:cNvSpPr/>
          <p:nvPr/>
        </p:nvSpPr>
        <p:spPr>
          <a:xfrm>
            <a:off x="1988572" y="3123279"/>
            <a:ext cx="10060553" cy="147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Beginning on Black Friday; averaged 30-40 million transactions a day for 10 straight days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8BE86F2-B76F-4FA9-B2E9-A00539471C77}"/>
              </a:ext>
            </a:extLst>
          </p:cNvPr>
          <p:cNvGrpSpPr/>
          <p:nvPr/>
        </p:nvGrpSpPr>
        <p:grpSpPr>
          <a:xfrm>
            <a:off x="481881" y="1932546"/>
            <a:ext cx="1492858" cy="1364134"/>
            <a:chOff x="235226" y="1472907"/>
            <a:chExt cx="1741667" cy="1717009"/>
          </a:xfrm>
        </p:grpSpPr>
        <p:pic>
          <p:nvPicPr>
            <p:cNvPr id="5" name="Graphic 4" descr="Store">
              <a:extLst>
                <a:ext uri="{FF2B5EF4-FFF2-40B4-BE49-F238E27FC236}">
                  <a16:creationId xmlns:a16="http://schemas.microsoft.com/office/drawing/2014/main" id="{34DB189C-E614-4E3C-8416-3FF4E2C2C7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35226" y="1472907"/>
              <a:ext cx="914400" cy="914400"/>
            </a:xfrm>
            <a:prstGeom prst="rect">
              <a:avLst/>
            </a:prstGeom>
          </p:spPr>
        </p:pic>
        <p:pic>
          <p:nvPicPr>
            <p:cNvPr id="11" name="Graphic 10" descr="Store">
              <a:extLst>
                <a:ext uri="{FF2B5EF4-FFF2-40B4-BE49-F238E27FC236}">
                  <a16:creationId xmlns:a16="http://schemas.microsoft.com/office/drawing/2014/main" id="{65E77AAF-B031-4687-82DE-05AC4306F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38639" y="1472907"/>
              <a:ext cx="914400" cy="929183"/>
            </a:xfrm>
            <a:prstGeom prst="rect">
              <a:avLst/>
            </a:prstGeom>
          </p:spPr>
        </p:pic>
        <p:pic>
          <p:nvPicPr>
            <p:cNvPr id="12" name="Graphic 11" descr="Store">
              <a:extLst>
                <a:ext uri="{FF2B5EF4-FFF2-40B4-BE49-F238E27FC236}">
                  <a16:creationId xmlns:a16="http://schemas.microsoft.com/office/drawing/2014/main" id="{812DAF6E-C60C-41D8-A735-9190E99C69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62493" y="2227013"/>
              <a:ext cx="914400" cy="914400"/>
            </a:xfrm>
            <a:prstGeom prst="rect">
              <a:avLst/>
            </a:prstGeom>
          </p:spPr>
        </p:pic>
        <p:pic>
          <p:nvPicPr>
            <p:cNvPr id="13" name="Graphic 12" descr="Store">
              <a:extLst>
                <a:ext uri="{FF2B5EF4-FFF2-40B4-BE49-F238E27FC236}">
                  <a16:creationId xmlns:a16="http://schemas.microsoft.com/office/drawing/2014/main" id="{71A70D63-9671-44DC-9BE7-99882F87B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76638" y="2275516"/>
              <a:ext cx="914400" cy="914400"/>
            </a:xfrm>
            <a:prstGeom prst="rect">
              <a:avLst/>
            </a:prstGeom>
          </p:spPr>
        </p:pic>
      </p:grp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35F54471-2A7A-4B93-BCF1-C91A4708B8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7972" y="3467328"/>
            <a:ext cx="914400" cy="914400"/>
          </a:xfrm>
          <a:prstGeom prst="rect">
            <a:avLst/>
          </a:prstGeom>
        </p:spPr>
      </p:pic>
      <p:pic>
        <p:nvPicPr>
          <p:cNvPr id="14" name="Graphic 13" descr="Checkmark">
            <a:extLst>
              <a:ext uri="{FF2B5EF4-FFF2-40B4-BE49-F238E27FC236}">
                <a16:creationId xmlns:a16="http://schemas.microsoft.com/office/drawing/2014/main" id="{C2E4BB0E-6946-447C-9622-8A767774E9F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06059" y="4966194"/>
            <a:ext cx="848234" cy="84823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68ACBBC-B7F1-480E-BA45-259A43635CF9}"/>
              </a:ext>
            </a:extLst>
          </p:cNvPr>
          <p:cNvSpPr/>
          <p:nvPr/>
        </p:nvSpPr>
        <p:spPr>
          <a:xfrm>
            <a:off x="1979046" y="4834116"/>
            <a:ext cx="9441429" cy="1477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System handled the message volumes with no outages</a:t>
            </a:r>
          </a:p>
        </p:txBody>
      </p:sp>
    </p:spTree>
    <p:extLst>
      <p:ext uri="{BB962C8B-B14F-4D97-AF65-F5344CB8AC3E}">
        <p14:creationId xmlns:p14="http://schemas.microsoft.com/office/powerpoint/2010/main" val="247994826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12704"/>
            <a:ext cx="9905998" cy="1478570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Montserrat SemiBold" panose="00000700000000000000" pitchFamily="50" charset="0"/>
              </a:rPr>
              <a:t>How we did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7F02-E49D-4096-967D-2BADEDD69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1" y="1777140"/>
            <a:ext cx="10001249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split the environment into batch vs.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realtime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established a multi-node application cluster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developed point to point processes.  Integrating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 services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Message queues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Databases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ran in memory and recorded history when resources were available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developed daily reports for auditing and reconciliation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A3B464-2C3D-449A-9F0B-05DA976D0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05191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227" y="490118"/>
            <a:ext cx="11194773" cy="1325563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Montserrat SemiBold" panose="00000700000000000000" pitchFamily="50" charset="0"/>
              </a:rPr>
              <a:t>Other integration scenario’s to consider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1473132" y="2417326"/>
            <a:ext cx="903422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Think beyond the standard client/server protocols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Hosting a browser based </a:t>
            </a:r>
            <a:r>
              <a:rPr lang="en-US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dropbox</a:t>
            </a: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Monitoring and processing emails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Integration through REST API’s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D45299-CBCB-498D-9BE8-7C309CAB7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50194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073" y="443420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Montserrat SemiBold" panose="00000700000000000000" pitchFamily="50" charset="0"/>
              </a:rPr>
              <a:t>REMEDI Electronic Commerce Group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838199" y="2262620"/>
            <a:ext cx="101737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Headquarters: Columbus, Ohio</a:t>
            </a:r>
          </a:p>
          <a:p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Founded: 1994 as an EDI Consulting Company </a:t>
            </a:r>
          </a:p>
          <a:p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Today: Integration Firm with Professionals Across 	      North America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3FF0E3-065E-4E7F-8517-43EE227EA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41893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F1817856-354E-4A2A-9373-CB9C3E30F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7079" y="6202017"/>
            <a:ext cx="36178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175D8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47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Montserrat SemiBold" panose="00000700000000000000" pitchFamily="50" charset="0"/>
              </a:rPr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67F02-E49D-4096-967D-2BADEDD69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233" y="1042592"/>
            <a:ext cx="10515600" cy="348234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REMEDI Electronic Commerce Group</a:t>
            </a:r>
          </a:p>
          <a:p>
            <a:pPr marL="0" indent="0" algn="ctr">
              <a:buNone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www.REMEDI.com</a:t>
            </a: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Scott Story </a:t>
            </a: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/>
              </a:rPr>
              <a:t>sstory@remedi.com</a:t>
            </a: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Michael Geisler </a:t>
            </a: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mgeisler@remedi.com</a:t>
            </a: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614.436.4040</a:t>
            </a:r>
          </a:p>
          <a:p>
            <a:pPr marL="0" indent="0" algn="ctr">
              <a:buNone/>
            </a:pP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C9A3C3-B17D-4C56-99EF-2E17FBDE18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201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7B478B-E943-460E-AD74-880953DFF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1917282" y="1577429"/>
            <a:ext cx="81969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Discover how a standard EDI package can be leveraged to support mission critical, high volume A2A integration, with high availability and full transaction visibility, auditing, and reporting.</a:t>
            </a:r>
            <a:endParaRPr lang="en-US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	</a:t>
            </a:r>
          </a:p>
        </p:txBody>
      </p:sp>
    </p:spTree>
    <p:extLst>
      <p:ext uri="{BB962C8B-B14F-4D97-AF65-F5344CB8AC3E}">
        <p14:creationId xmlns:p14="http://schemas.microsoft.com/office/powerpoint/2010/main" val="396650783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421" y="336416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What is expected of modern edi systems?</a:t>
            </a:r>
            <a:endParaRPr lang="en-US" sz="5400" dirty="0">
              <a:latin typeface="Montserrat SemiBold" panose="000007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914402" y="2083014"/>
            <a:ext cx="9905998" cy="3255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Electronic data and delivery has grown exponentially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Formats: X12, EDIFACT, VDA, TRADACOMS, CSV, XLS, TXT, XML, cXML, JSON, etc.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Protocols:AS2, AS4, API (SOAP/REST), SFTP, FTP, HTTP, </a:t>
            </a:r>
            <a:r>
              <a:rPr lang="en-US" sz="2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RosettaNet</a:t>
            </a: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Email, etc.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E29114-8AE0-423A-9515-CAEB755D6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6710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202709"/>
            <a:ext cx="10944225" cy="147857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Break through the barriers</a:t>
            </a:r>
            <a:endParaRPr lang="en-US" sz="5400" dirty="0">
              <a:latin typeface="Montserrat SemiBold" panose="000007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2587961" y="2120410"/>
            <a:ext cx="8822989" cy="3255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EDI has become Enterprise Application Integration (EAI)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EDI has become Managed File Transfer (MFT)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EDI has become Extract Transfer Load (ETL)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EDI has become middleware!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4D739E-7F27-46DF-966E-CA2B909244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9FC786-B633-43E7-B239-9918EF6B3C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-309705" y="2319221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6791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98316"/>
            <a:ext cx="10706099" cy="147857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How have edi systems changed?</a:t>
            </a:r>
            <a:endParaRPr lang="en-US" sz="5400" dirty="0">
              <a:latin typeface="Montserrat SemiBold" panose="00000700000000000000" pitchFamily="50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809627" y="2447770"/>
            <a:ext cx="9905998" cy="1962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Legacy systems were “purpose built”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Modern EDI Applications as an Enterprise Application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the industry evolves, so does the “toolkit”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E29114-8AE0-423A-9515-CAEB755D6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3046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7B478B-E943-460E-AD74-880953DFF0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latin typeface="Montserrat SemiBold" panose="00000700000000000000" pitchFamily="50" charset="0"/>
              </a:rPr>
              <a:t>How are edi systems implemented?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1805668" y="2644844"/>
            <a:ext cx="819694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objective is to support any document format connected through any protocol and security layer</a:t>
            </a:r>
          </a:p>
          <a:p>
            <a:endParaRPr lang="en-US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3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“ANY-TO-ANY”</a:t>
            </a:r>
          </a:p>
          <a:p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	</a:t>
            </a:r>
          </a:p>
        </p:txBody>
      </p:sp>
    </p:spTree>
    <p:extLst>
      <p:ext uri="{BB962C8B-B14F-4D97-AF65-F5344CB8AC3E}">
        <p14:creationId xmlns:p14="http://schemas.microsoft.com/office/powerpoint/2010/main" val="289403139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413" y="258165"/>
            <a:ext cx="9721861" cy="140053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Common requirements</a:t>
            </a:r>
            <a:endParaRPr lang="en-US" sz="5400" dirty="0">
              <a:solidFill>
                <a:schemeClr val="tx1"/>
              </a:solidFill>
              <a:latin typeface="Montserrat SemiBold" panose="00000700000000000000" pitchFamily="50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7CF3248-4BC9-476F-84E1-5D4F7A803E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4004949"/>
              </p:ext>
            </p:extLst>
          </p:nvPr>
        </p:nvGraphicFramePr>
        <p:xfrm>
          <a:off x="1108478" y="1896891"/>
          <a:ext cx="9034220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E28E822-DE9A-4277-A558-5C290C19E6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4525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5" y="291862"/>
            <a:ext cx="11194773" cy="1325563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tx1"/>
                </a:solidFill>
                <a:latin typeface="Montserrat SemiBold" panose="000007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Let’s talk about workflows</a:t>
            </a:r>
            <a:endParaRPr lang="en-US" sz="5400" dirty="0">
              <a:solidFill>
                <a:schemeClr val="tx1"/>
              </a:solidFill>
              <a:latin typeface="Montserrat SemiBold" panose="00000700000000000000" pitchFamily="50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3B32B2F-1520-4227-A77F-2EA37FD7BD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8509915"/>
              </p:ext>
            </p:extLst>
          </p:nvPr>
        </p:nvGraphicFramePr>
        <p:xfrm>
          <a:off x="1255395" y="1319212"/>
          <a:ext cx="9034220" cy="4219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9E1E26F-60DC-482C-A1F3-E2C05400C0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393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A4EE8C-0B72-4DE6-BA18-D9923AE3C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421" y="336416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Montserrat SemiBold" panose="00000700000000000000" pitchFamily="50" charset="0"/>
              </a:rPr>
              <a:t>How to Make things really fast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B799F-78CA-4D70-A1FF-3E806F1D3096}"/>
              </a:ext>
            </a:extLst>
          </p:cNvPr>
          <p:cNvSpPr/>
          <p:nvPr/>
        </p:nvSpPr>
        <p:spPr>
          <a:xfrm>
            <a:off x="914402" y="1549614"/>
            <a:ext cx="9905998" cy="3901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Size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Batch vs. Realtime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Point to Point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Run in Memory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Record History with On-Demand Visibility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Scheduled or On-Demand Audit Reports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E29114-8AE0-423A-9515-CAEB755D6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43660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10738</TotalTime>
  <Words>1319</Words>
  <Application>Microsoft Office PowerPoint</Application>
  <PresentationFormat>Widescreen</PresentationFormat>
  <Paragraphs>170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Montserrat SemiBold</vt:lpstr>
      <vt:lpstr>Open Sans</vt:lpstr>
      <vt:lpstr>Trebuchet MS</vt:lpstr>
      <vt:lpstr>Tw Cen MT</vt:lpstr>
      <vt:lpstr>Wingdings</vt:lpstr>
      <vt:lpstr>Circuit</vt:lpstr>
      <vt:lpstr>PowerPoint Presentation</vt:lpstr>
      <vt:lpstr>PowerPoint Presentation</vt:lpstr>
      <vt:lpstr>What is expected of modern edi systems?</vt:lpstr>
      <vt:lpstr>Break through the barriers</vt:lpstr>
      <vt:lpstr>How have edi systems changed?</vt:lpstr>
      <vt:lpstr>How are edi systems implemented?</vt:lpstr>
      <vt:lpstr>Common requirements</vt:lpstr>
      <vt:lpstr>Let’s talk about workflows</vt:lpstr>
      <vt:lpstr>How to Make things really fast</vt:lpstr>
      <vt:lpstr>How do we solve the problems</vt:lpstr>
      <vt:lpstr>Case study – Increased Transaction Volumes</vt:lpstr>
      <vt:lpstr>The problem</vt:lpstr>
      <vt:lpstr>The Solution</vt:lpstr>
      <vt:lpstr>The Results</vt:lpstr>
      <vt:lpstr>How we did it</vt:lpstr>
      <vt:lpstr>Other integration scenario’s to consider</vt:lpstr>
      <vt:lpstr>REMEDI Electronic Commerce Group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 Lester</dc:creator>
  <cp:lastModifiedBy>Keltz, Ira S.</cp:lastModifiedBy>
  <cp:revision>28</cp:revision>
  <cp:lastPrinted>2019-03-22T18:31:01Z</cp:lastPrinted>
  <dcterms:created xsi:type="dcterms:W3CDTF">2018-03-12T16:55:37Z</dcterms:created>
  <dcterms:modified xsi:type="dcterms:W3CDTF">2019-05-16T18:04:41Z</dcterms:modified>
</cp:coreProperties>
</file>