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1818" r:id="rId2"/>
    <p:sldId id="1978" r:id="rId3"/>
    <p:sldId id="2027" r:id="rId4"/>
    <p:sldId id="2006" r:id="rId5"/>
    <p:sldId id="2007" r:id="rId6"/>
    <p:sldId id="1992" r:id="rId7"/>
    <p:sldId id="2004" r:id="rId8"/>
    <p:sldId id="2005" r:id="rId9"/>
    <p:sldId id="2030" r:id="rId10"/>
    <p:sldId id="2010" r:id="rId11"/>
    <p:sldId id="2026" r:id="rId12"/>
    <p:sldId id="1997" r:id="rId13"/>
    <p:sldId id="2000" r:id="rId14"/>
    <p:sldId id="2031" r:id="rId15"/>
    <p:sldId id="2017" r:id="rId16"/>
    <p:sldId id="2008" r:id="rId17"/>
    <p:sldId id="2032" r:id="rId18"/>
    <p:sldId id="2009" r:id="rId19"/>
    <p:sldId id="2033" r:id="rId20"/>
    <p:sldId id="2021" r:id="rId21"/>
    <p:sldId id="2016" r:id="rId22"/>
    <p:sldId id="2001" r:id="rId23"/>
    <p:sldId id="2028" r:id="rId24"/>
    <p:sldId id="2029" r:id="rId25"/>
    <p:sldId id="1925" r:id="rId26"/>
    <p:sldId id="1971" r:id="rId27"/>
  </p:sldIdLst>
  <p:sldSz cx="24377650" cy="13716000"/>
  <p:notesSz cx="7019925" cy="9305925"/>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FontAwesome" panose="020B0604020202020204" charset="0"/>
      <p:regular r:id="rId36"/>
    </p:embeddedFont>
    <p:embeddedFont>
      <p:font typeface="Lato" panose="020B0604020202020204" charset="0"/>
      <p:regular r:id="rId37"/>
    </p:embeddedFont>
    <p:embeddedFont>
      <p:font typeface="Lato Regular" panose="020B0604020202020204" charset="0"/>
      <p:regular r:id="rId38"/>
    </p:embeddedFont>
    <p:embeddedFont>
      <p:font typeface="MS PGothic" panose="020B0600070205080204" pitchFamily="34" charset="-128"/>
      <p:regular r:id="rId39"/>
    </p:embeddedFont>
    <p:embeddedFont>
      <p:font typeface="Open Sans" panose="020B060402020202020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4">
          <p15:clr>
            <a:srgbClr val="A4A3A4"/>
          </p15:clr>
        </p15:guide>
        <p15:guide id="2" orient="horz" pos="528" userDrawn="1">
          <p15:clr>
            <a:srgbClr val="A4A3A4"/>
          </p15:clr>
        </p15:guide>
        <p15:guide id="3" pos="7680">
          <p15:clr>
            <a:srgbClr val="A4A3A4"/>
          </p15:clr>
        </p15:guide>
        <p15:guide id="4" pos="14240">
          <p15:clr>
            <a:srgbClr val="A4A3A4"/>
          </p15:clr>
        </p15:guide>
        <p15:guide id="5" pos="11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initials="E" lastIdx="1" clrIdx="0">
    <p:extLst>
      <p:ext uri="{19B8F6BF-5375-455C-9EA6-DF929625EA0E}">
        <p15:presenceInfo xmlns:p15="http://schemas.microsoft.com/office/powerpoint/2012/main" userId="Eric" providerId="None"/>
      </p:ext>
    </p:extLst>
  </p:cmAuthor>
  <p:cmAuthor id="2" name="mikea" initials="m" lastIdx="1" clrIdx="1">
    <p:extLst>
      <p:ext uri="{19B8F6BF-5375-455C-9EA6-DF929625EA0E}">
        <p15:presenceInfo xmlns:p15="http://schemas.microsoft.com/office/powerpoint/2012/main" userId="cbdf6897039da1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6CF"/>
    <a:srgbClr val="536679"/>
    <a:srgbClr val="A4ADB2"/>
    <a:srgbClr val="119CF4"/>
    <a:srgbClr val="48B4F6"/>
    <a:srgbClr val="748A9F"/>
    <a:srgbClr val="70C4F8"/>
    <a:srgbClr val="0A82CC"/>
    <a:srgbClr val="CACFD2"/>
    <a:srgbClr val="28A6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9" autoAdjust="0"/>
    <p:restoredTop sz="86441" autoAdjust="0"/>
  </p:normalViewPr>
  <p:slideViewPr>
    <p:cSldViewPr snapToGrid="0" snapToObjects="1">
      <p:cViewPr varScale="1">
        <p:scale>
          <a:sx n="48" d="100"/>
          <a:sy n="48" d="100"/>
        </p:scale>
        <p:origin x="120" y="66"/>
      </p:cViewPr>
      <p:guideLst>
        <p:guide orient="horz" pos="8134"/>
        <p:guide orient="horz" pos="528"/>
        <p:guide pos="7680"/>
        <p:guide pos="14240"/>
        <p:guide pos="11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858"/>
    </p:cViewPr>
  </p:sorterViewPr>
  <p:notesViewPr>
    <p:cSldViewPr snapToGrid="0" snapToObjects="1" showGuides="1">
      <p:cViewPr varScale="1">
        <p:scale>
          <a:sx n="66" d="100"/>
          <a:sy n="66" d="100"/>
        </p:scale>
        <p:origin x="323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D10C0-B874-46EE-A8D7-17D8F468C0E8}"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0F16D438-6A03-4249-90E8-8817F446455F}">
      <dgm:prSet phldrT="[Text]"/>
      <dgm:spPr/>
      <dgm:t>
        <a:bodyPr/>
        <a:lstStyle/>
        <a:p>
          <a:r>
            <a:rPr lang="en-US" dirty="0"/>
            <a:t>Benefits</a:t>
          </a:r>
        </a:p>
      </dgm:t>
    </dgm:pt>
    <dgm:pt modelId="{0BF283DE-6AFE-42B9-99E1-81CB06A20DE9}" type="parTrans" cxnId="{49B9CE3A-3D5B-49B7-9390-806467517626}">
      <dgm:prSet/>
      <dgm:spPr/>
      <dgm:t>
        <a:bodyPr/>
        <a:lstStyle/>
        <a:p>
          <a:endParaRPr lang="en-US"/>
        </a:p>
      </dgm:t>
    </dgm:pt>
    <dgm:pt modelId="{3B095180-259F-4EDD-B157-F40522B0AC0D}" type="sibTrans" cxnId="{49B9CE3A-3D5B-49B7-9390-806467517626}">
      <dgm:prSet/>
      <dgm:spPr/>
      <dgm:t>
        <a:bodyPr/>
        <a:lstStyle/>
        <a:p>
          <a:endParaRPr lang="en-US"/>
        </a:p>
      </dgm:t>
    </dgm:pt>
    <dgm:pt modelId="{0DD714E1-1A0C-47E3-A059-7C781B409724}">
      <dgm:prSet phldrT="[Text]"/>
      <dgm:spPr/>
      <dgm:t>
        <a:bodyPr/>
        <a:lstStyle/>
        <a:p>
          <a:pPr>
            <a:buFont typeface="Arial" panose="020B0604020202020204" pitchFamily="34" charset="0"/>
            <a:buChar char="•"/>
          </a:pPr>
          <a:r>
            <a:rPr lang="en-US" dirty="0">
              <a:solidFill>
                <a:schemeClr val="bg1"/>
              </a:solidFill>
            </a:rPr>
            <a:t>Trigger based data exchange</a:t>
          </a:r>
          <a:endParaRPr lang="en-US" dirty="0"/>
        </a:p>
      </dgm:t>
    </dgm:pt>
    <dgm:pt modelId="{6B2B6F7D-92B7-4E7C-8F43-3CFE2A88CFD3}" type="parTrans" cxnId="{A62A3705-6700-4F1B-89A1-BD33A338F0EE}">
      <dgm:prSet/>
      <dgm:spPr/>
      <dgm:t>
        <a:bodyPr/>
        <a:lstStyle/>
        <a:p>
          <a:endParaRPr lang="en-US"/>
        </a:p>
      </dgm:t>
    </dgm:pt>
    <dgm:pt modelId="{86D3CE7F-70F1-4BF6-AD22-0AFA59D7E22E}" type="sibTrans" cxnId="{A62A3705-6700-4F1B-89A1-BD33A338F0EE}">
      <dgm:prSet/>
      <dgm:spPr/>
      <dgm:t>
        <a:bodyPr/>
        <a:lstStyle/>
        <a:p>
          <a:endParaRPr lang="en-US"/>
        </a:p>
      </dgm:t>
    </dgm:pt>
    <dgm:pt modelId="{DCBBA738-6BF6-4DB0-B48A-048B1D75B246}">
      <dgm:prSet phldrT="[Text]"/>
      <dgm:spPr/>
      <dgm:t>
        <a:bodyPr/>
        <a:lstStyle/>
        <a:p>
          <a:r>
            <a:rPr lang="en-US"/>
            <a:t>Hurdles</a:t>
          </a:r>
          <a:endParaRPr lang="en-US" dirty="0"/>
        </a:p>
      </dgm:t>
    </dgm:pt>
    <dgm:pt modelId="{E3D5A616-5575-463D-9A0C-8BAFDF2BD763}" type="parTrans" cxnId="{20093FE5-7F9A-42C6-B9FE-AF0842B40484}">
      <dgm:prSet/>
      <dgm:spPr/>
      <dgm:t>
        <a:bodyPr/>
        <a:lstStyle/>
        <a:p>
          <a:endParaRPr lang="en-US"/>
        </a:p>
      </dgm:t>
    </dgm:pt>
    <dgm:pt modelId="{45516E1E-5A09-41F4-B775-A39D7DAC5470}" type="sibTrans" cxnId="{20093FE5-7F9A-42C6-B9FE-AF0842B40484}">
      <dgm:prSet/>
      <dgm:spPr/>
      <dgm:t>
        <a:bodyPr/>
        <a:lstStyle/>
        <a:p>
          <a:endParaRPr lang="en-US"/>
        </a:p>
      </dgm:t>
    </dgm:pt>
    <dgm:pt modelId="{9499453B-3083-4AA0-9836-4BF89A7C461E}">
      <dgm:prSet phldrT="[Text]"/>
      <dgm:spPr/>
      <dgm:t>
        <a:bodyPr/>
        <a:lstStyle/>
        <a:p>
          <a:pPr>
            <a:buFont typeface="Arial" panose="020B0604020202020204" pitchFamily="34" charset="0"/>
            <a:buChar char="•"/>
          </a:pPr>
          <a:r>
            <a:rPr lang="en-US" dirty="0">
              <a:solidFill>
                <a:schemeClr val="bg1"/>
              </a:solidFill>
            </a:rPr>
            <a:t>Companies unwilling to change</a:t>
          </a:r>
          <a:endParaRPr lang="en-US" dirty="0"/>
        </a:p>
      </dgm:t>
    </dgm:pt>
    <dgm:pt modelId="{8451F3BB-C6A8-43BB-93AB-B796CA3804ED}" type="parTrans" cxnId="{F5438A89-A9EE-455E-8A67-137186744741}">
      <dgm:prSet/>
      <dgm:spPr/>
      <dgm:t>
        <a:bodyPr/>
        <a:lstStyle/>
        <a:p>
          <a:endParaRPr lang="en-US"/>
        </a:p>
      </dgm:t>
    </dgm:pt>
    <dgm:pt modelId="{52B05DE6-2C2D-4663-8B05-D842E7AF0C8D}" type="sibTrans" cxnId="{F5438A89-A9EE-455E-8A67-137186744741}">
      <dgm:prSet/>
      <dgm:spPr/>
      <dgm:t>
        <a:bodyPr/>
        <a:lstStyle/>
        <a:p>
          <a:endParaRPr lang="en-US"/>
        </a:p>
      </dgm:t>
    </dgm:pt>
    <dgm:pt modelId="{C26C7423-C50F-4234-BF29-82B86516EBCE}">
      <dgm:prSet/>
      <dgm:spPr/>
      <dgm:t>
        <a:bodyPr/>
        <a:lstStyle/>
        <a:p>
          <a:r>
            <a:rPr lang="en-US" dirty="0">
              <a:solidFill>
                <a:schemeClr val="bg1"/>
              </a:solidFill>
            </a:rPr>
            <a:t>Less batch processing</a:t>
          </a:r>
        </a:p>
      </dgm:t>
    </dgm:pt>
    <dgm:pt modelId="{CB6A0A7E-316E-4373-8648-93B77A92EDF1}" type="parTrans" cxnId="{960BD892-2B72-4117-A909-10E2EA8FB2D5}">
      <dgm:prSet/>
      <dgm:spPr/>
      <dgm:t>
        <a:bodyPr/>
        <a:lstStyle/>
        <a:p>
          <a:endParaRPr lang="en-US"/>
        </a:p>
      </dgm:t>
    </dgm:pt>
    <dgm:pt modelId="{C13BE230-D462-4D30-9866-F60718F2EE8E}" type="sibTrans" cxnId="{960BD892-2B72-4117-A909-10E2EA8FB2D5}">
      <dgm:prSet/>
      <dgm:spPr/>
      <dgm:t>
        <a:bodyPr/>
        <a:lstStyle/>
        <a:p>
          <a:endParaRPr lang="en-US"/>
        </a:p>
      </dgm:t>
    </dgm:pt>
    <dgm:pt modelId="{B4697E9B-3064-477D-822C-53BC25B4F523}">
      <dgm:prSet/>
      <dgm:spPr/>
      <dgm:t>
        <a:bodyPr/>
        <a:lstStyle/>
        <a:p>
          <a:r>
            <a:rPr lang="en-US" dirty="0">
              <a:solidFill>
                <a:schemeClr val="bg1"/>
              </a:solidFill>
            </a:rPr>
            <a:t>Understandable by mortals</a:t>
          </a:r>
        </a:p>
      </dgm:t>
    </dgm:pt>
    <dgm:pt modelId="{BE9A8F1F-1B5F-42DB-A380-ACF900FA5C9B}" type="parTrans" cxnId="{3EE86FD2-DFED-4445-95A0-354454177877}">
      <dgm:prSet/>
      <dgm:spPr/>
      <dgm:t>
        <a:bodyPr/>
        <a:lstStyle/>
        <a:p>
          <a:endParaRPr lang="en-US"/>
        </a:p>
      </dgm:t>
    </dgm:pt>
    <dgm:pt modelId="{50C244B0-8B23-433E-A4D2-6C5A49EFBEB9}" type="sibTrans" cxnId="{3EE86FD2-DFED-4445-95A0-354454177877}">
      <dgm:prSet/>
      <dgm:spPr/>
      <dgm:t>
        <a:bodyPr/>
        <a:lstStyle/>
        <a:p>
          <a:endParaRPr lang="en-US"/>
        </a:p>
      </dgm:t>
    </dgm:pt>
    <dgm:pt modelId="{B947FD28-EC1B-4653-9980-0A519E30EE39}">
      <dgm:prSet/>
      <dgm:spPr/>
      <dgm:t>
        <a:bodyPr/>
        <a:lstStyle/>
        <a:p>
          <a:r>
            <a:rPr lang="en-US" dirty="0">
              <a:solidFill>
                <a:schemeClr val="bg1"/>
              </a:solidFill>
            </a:rPr>
            <a:t>Easy to setup and configure</a:t>
          </a:r>
        </a:p>
      </dgm:t>
    </dgm:pt>
    <dgm:pt modelId="{7DCB0155-2DBC-4E35-960F-6C811515220B}" type="parTrans" cxnId="{564384B8-0496-48B3-B05E-E29FD12F9488}">
      <dgm:prSet/>
      <dgm:spPr/>
      <dgm:t>
        <a:bodyPr/>
        <a:lstStyle/>
        <a:p>
          <a:endParaRPr lang="en-US"/>
        </a:p>
      </dgm:t>
    </dgm:pt>
    <dgm:pt modelId="{94C49A04-2EE9-4C51-852B-6D335608B8AB}" type="sibTrans" cxnId="{564384B8-0496-48B3-B05E-E29FD12F9488}">
      <dgm:prSet/>
      <dgm:spPr/>
      <dgm:t>
        <a:bodyPr/>
        <a:lstStyle/>
        <a:p>
          <a:endParaRPr lang="en-US"/>
        </a:p>
      </dgm:t>
    </dgm:pt>
    <dgm:pt modelId="{D5C22DED-5AAF-47BC-B364-56C76E602CB4}">
      <dgm:prSet/>
      <dgm:spPr/>
      <dgm:t>
        <a:bodyPr/>
        <a:lstStyle/>
        <a:p>
          <a:r>
            <a:rPr lang="en-US" dirty="0">
              <a:solidFill>
                <a:schemeClr val="bg1"/>
              </a:solidFill>
            </a:rPr>
            <a:t>Not as standard </a:t>
          </a:r>
        </a:p>
      </dgm:t>
    </dgm:pt>
    <dgm:pt modelId="{14C81FE9-11B3-45B2-9CF4-A0C591C8D5BE}" type="parTrans" cxnId="{165BA352-D988-47D4-90DC-6A22F2EEE2EB}">
      <dgm:prSet/>
      <dgm:spPr/>
      <dgm:t>
        <a:bodyPr/>
        <a:lstStyle/>
        <a:p>
          <a:endParaRPr lang="en-US"/>
        </a:p>
      </dgm:t>
    </dgm:pt>
    <dgm:pt modelId="{733FF5C5-83B1-4B99-BCA0-BA366D8FD8E3}" type="sibTrans" cxnId="{165BA352-D988-47D4-90DC-6A22F2EEE2EB}">
      <dgm:prSet/>
      <dgm:spPr/>
      <dgm:t>
        <a:bodyPr/>
        <a:lstStyle/>
        <a:p>
          <a:endParaRPr lang="en-US"/>
        </a:p>
      </dgm:t>
    </dgm:pt>
    <dgm:pt modelId="{933D702C-DFC5-467A-B3E9-7CCA53E4D4D6}">
      <dgm:prSet/>
      <dgm:spPr/>
      <dgm:t>
        <a:bodyPr/>
        <a:lstStyle/>
        <a:p>
          <a:r>
            <a:rPr lang="en-US" dirty="0">
              <a:solidFill>
                <a:schemeClr val="bg1"/>
              </a:solidFill>
            </a:rPr>
            <a:t>Security is a concern</a:t>
          </a:r>
        </a:p>
      </dgm:t>
    </dgm:pt>
    <dgm:pt modelId="{0A52DB0F-1389-4FB6-A983-B3675EA1C179}" type="parTrans" cxnId="{88BE03CE-516C-4EB0-8A43-3F4C10D7CA9C}">
      <dgm:prSet/>
      <dgm:spPr/>
      <dgm:t>
        <a:bodyPr/>
        <a:lstStyle/>
        <a:p>
          <a:endParaRPr lang="en-US"/>
        </a:p>
      </dgm:t>
    </dgm:pt>
    <dgm:pt modelId="{7C3DE8C5-91D4-41FF-9D3F-61709647A85D}" type="sibTrans" cxnId="{88BE03CE-516C-4EB0-8A43-3F4C10D7CA9C}">
      <dgm:prSet/>
      <dgm:spPr/>
      <dgm:t>
        <a:bodyPr/>
        <a:lstStyle/>
        <a:p>
          <a:endParaRPr lang="en-US"/>
        </a:p>
      </dgm:t>
    </dgm:pt>
    <dgm:pt modelId="{847F65AF-AE82-4111-A3C2-C1D2E846156D}" type="pres">
      <dgm:prSet presAssocID="{0A5D10C0-B874-46EE-A8D7-17D8F468C0E8}" presName="Name0" presStyleCnt="0">
        <dgm:presLayoutVars>
          <dgm:chMax val="2"/>
          <dgm:dir/>
          <dgm:animOne val="branch"/>
          <dgm:animLvl val="lvl"/>
          <dgm:resizeHandles val="exact"/>
        </dgm:presLayoutVars>
      </dgm:prSet>
      <dgm:spPr/>
    </dgm:pt>
    <dgm:pt modelId="{14BD8B5A-88FB-4B64-9B0A-6C9DB4606C70}" type="pres">
      <dgm:prSet presAssocID="{0A5D10C0-B874-46EE-A8D7-17D8F468C0E8}" presName="Background" presStyleLbl="node1" presStyleIdx="0" presStyleCnt="1"/>
      <dgm:spPr/>
    </dgm:pt>
    <dgm:pt modelId="{BCBC921F-C6FC-4C94-A031-6613B33618EC}" type="pres">
      <dgm:prSet presAssocID="{0A5D10C0-B874-46EE-A8D7-17D8F468C0E8}" presName="Divider" presStyleLbl="callout" presStyleIdx="0" presStyleCnt="1"/>
      <dgm:spPr/>
    </dgm:pt>
    <dgm:pt modelId="{3C01D00F-E70F-4D0C-9D1A-5AD1AFCA04D3}" type="pres">
      <dgm:prSet presAssocID="{0A5D10C0-B874-46EE-A8D7-17D8F468C0E8}" presName="ChildText1" presStyleLbl="revTx" presStyleIdx="0" presStyleCnt="0">
        <dgm:presLayoutVars>
          <dgm:chMax val="0"/>
          <dgm:chPref val="0"/>
          <dgm:bulletEnabled val="1"/>
        </dgm:presLayoutVars>
      </dgm:prSet>
      <dgm:spPr/>
    </dgm:pt>
    <dgm:pt modelId="{91365761-23A1-499D-AFB4-897BC95DFC45}" type="pres">
      <dgm:prSet presAssocID="{0A5D10C0-B874-46EE-A8D7-17D8F468C0E8}" presName="ChildText2" presStyleLbl="revTx" presStyleIdx="0" presStyleCnt="0">
        <dgm:presLayoutVars>
          <dgm:chMax val="0"/>
          <dgm:chPref val="0"/>
          <dgm:bulletEnabled val="1"/>
        </dgm:presLayoutVars>
      </dgm:prSet>
      <dgm:spPr/>
    </dgm:pt>
    <dgm:pt modelId="{ADBB9CF5-8D3A-4A47-960B-85F6E09C938F}" type="pres">
      <dgm:prSet presAssocID="{0A5D10C0-B874-46EE-A8D7-17D8F468C0E8}" presName="ParentText1" presStyleLbl="revTx" presStyleIdx="0" presStyleCnt="0">
        <dgm:presLayoutVars>
          <dgm:chMax val="1"/>
          <dgm:chPref val="1"/>
        </dgm:presLayoutVars>
      </dgm:prSet>
      <dgm:spPr/>
    </dgm:pt>
    <dgm:pt modelId="{A4A4C418-61B7-48DF-AE45-65DB9CAACDCA}" type="pres">
      <dgm:prSet presAssocID="{0A5D10C0-B874-46EE-A8D7-17D8F468C0E8}" presName="ParentShape1" presStyleLbl="alignImgPlace1" presStyleIdx="0" presStyleCnt="2">
        <dgm:presLayoutVars/>
      </dgm:prSet>
      <dgm:spPr/>
    </dgm:pt>
    <dgm:pt modelId="{E28E0E55-E117-44E5-B4A5-3F538DD0E11D}" type="pres">
      <dgm:prSet presAssocID="{0A5D10C0-B874-46EE-A8D7-17D8F468C0E8}" presName="ParentText2" presStyleLbl="revTx" presStyleIdx="0" presStyleCnt="0">
        <dgm:presLayoutVars>
          <dgm:chMax val="1"/>
          <dgm:chPref val="1"/>
        </dgm:presLayoutVars>
      </dgm:prSet>
      <dgm:spPr/>
    </dgm:pt>
    <dgm:pt modelId="{36A64FF9-A148-4BC9-903C-FCA8687E3DEB}" type="pres">
      <dgm:prSet presAssocID="{0A5D10C0-B874-46EE-A8D7-17D8F468C0E8}" presName="ParentShape2" presStyleLbl="alignImgPlace1" presStyleIdx="1" presStyleCnt="2">
        <dgm:presLayoutVars/>
      </dgm:prSet>
      <dgm:spPr/>
    </dgm:pt>
  </dgm:ptLst>
  <dgm:cxnLst>
    <dgm:cxn modelId="{A62A3705-6700-4F1B-89A1-BD33A338F0EE}" srcId="{0F16D438-6A03-4249-90E8-8817F446455F}" destId="{0DD714E1-1A0C-47E3-A059-7C781B409724}" srcOrd="0" destOrd="0" parTransId="{6B2B6F7D-92B7-4E7C-8F43-3CFE2A88CFD3}" sibTransId="{86D3CE7F-70F1-4BF6-AD22-0AFA59D7E22E}"/>
    <dgm:cxn modelId="{7577770A-278C-48F9-855C-6AE29F1B9118}" type="presOf" srcId="{933D702C-DFC5-467A-B3E9-7CCA53E4D4D6}" destId="{91365761-23A1-499D-AFB4-897BC95DFC45}" srcOrd="0" destOrd="2" presId="urn:microsoft.com/office/officeart/2009/3/layout/OpposingIdeas"/>
    <dgm:cxn modelId="{3EE42D32-CDF0-4EBF-8DC8-03348636FE21}" type="presOf" srcId="{0A5D10C0-B874-46EE-A8D7-17D8F468C0E8}" destId="{847F65AF-AE82-4111-A3C2-C1D2E846156D}" srcOrd="0" destOrd="0" presId="urn:microsoft.com/office/officeart/2009/3/layout/OpposingIdeas"/>
    <dgm:cxn modelId="{49B9CE3A-3D5B-49B7-9390-806467517626}" srcId="{0A5D10C0-B874-46EE-A8D7-17D8F468C0E8}" destId="{0F16D438-6A03-4249-90E8-8817F446455F}" srcOrd="0" destOrd="0" parTransId="{0BF283DE-6AFE-42B9-99E1-81CB06A20DE9}" sibTransId="{3B095180-259F-4EDD-B157-F40522B0AC0D}"/>
    <dgm:cxn modelId="{165BA352-D988-47D4-90DC-6A22F2EEE2EB}" srcId="{DCBBA738-6BF6-4DB0-B48A-048B1D75B246}" destId="{D5C22DED-5AAF-47BC-B364-56C76E602CB4}" srcOrd="1" destOrd="0" parTransId="{14C81FE9-11B3-45B2-9CF4-A0C591C8D5BE}" sibTransId="{733FF5C5-83B1-4B99-BCA0-BA366D8FD8E3}"/>
    <dgm:cxn modelId="{C1FFB683-F755-4AEF-A866-FE143B1B4514}" type="presOf" srcId="{D5C22DED-5AAF-47BC-B364-56C76E602CB4}" destId="{91365761-23A1-499D-AFB4-897BC95DFC45}" srcOrd="0" destOrd="1" presId="urn:microsoft.com/office/officeart/2009/3/layout/OpposingIdeas"/>
    <dgm:cxn modelId="{F5438A89-A9EE-455E-8A67-137186744741}" srcId="{DCBBA738-6BF6-4DB0-B48A-048B1D75B246}" destId="{9499453B-3083-4AA0-9836-4BF89A7C461E}" srcOrd="0" destOrd="0" parTransId="{8451F3BB-C6A8-43BB-93AB-B796CA3804ED}" sibTransId="{52B05DE6-2C2D-4663-8B05-D842E7AF0C8D}"/>
    <dgm:cxn modelId="{90BCA68A-E392-4DCC-94BB-81332B6E09F6}" type="presOf" srcId="{0DD714E1-1A0C-47E3-A059-7C781B409724}" destId="{3C01D00F-E70F-4D0C-9D1A-5AD1AFCA04D3}" srcOrd="0" destOrd="0" presId="urn:microsoft.com/office/officeart/2009/3/layout/OpposingIdeas"/>
    <dgm:cxn modelId="{960BD892-2B72-4117-A909-10E2EA8FB2D5}" srcId="{0F16D438-6A03-4249-90E8-8817F446455F}" destId="{C26C7423-C50F-4234-BF29-82B86516EBCE}" srcOrd="1" destOrd="0" parTransId="{CB6A0A7E-316E-4373-8648-93B77A92EDF1}" sibTransId="{C13BE230-D462-4D30-9866-F60718F2EE8E}"/>
    <dgm:cxn modelId="{4109E399-8715-484D-94FC-6D48F06989DD}" type="presOf" srcId="{9499453B-3083-4AA0-9836-4BF89A7C461E}" destId="{91365761-23A1-499D-AFB4-897BC95DFC45}" srcOrd="0" destOrd="0" presId="urn:microsoft.com/office/officeart/2009/3/layout/OpposingIdeas"/>
    <dgm:cxn modelId="{47DEB49D-9479-484A-9CCE-D17973323286}" type="presOf" srcId="{B947FD28-EC1B-4653-9980-0A519E30EE39}" destId="{3C01D00F-E70F-4D0C-9D1A-5AD1AFCA04D3}" srcOrd="0" destOrd="3" presId="urn:microsoft.com/office/officeart/2009/3/layout/OpposingIdeas"/>
    <dgm:cxn modelId="{3CD32EB4-DFFA-428A-89CD-3163A63BBCE5}" type="presOf" srcId="{DCBBA738-6BF6-4DB0-B48A-048B1D75B246}" destId="{E28E0E55-E117-44E5-B4A5-3F538DD0E11D}" srcOrd="0" destOrd="0" presId="urn:microsoft.com/office/officeart/2009/3/layout/OpposingIdeas"/>
    <dgm:cxn modelId="{564384B8-0496-48B3-B05E-E29FD12F9488}" srcId="{0F16D438-6A03-4249-90E8-8817F446455F}" destId="{B947FD28-EC1B-4653-9980-0A519E30EE39}" srcOrd="3" destOrd="0" parTransId="{7DCB0155-2DBC-4E35-960F-6C811515220B}" sibTransId="{94C49A04-2EE9-4C51-852B-6D335608B8AB}"/>
    <dgm:cxn modelId="{9A8EA2C6-1DA9-4EB9-9929-D82099528CF1}" type="presOf" srcId="{DCBBA738-6BF6-4DB0-B48A-048B1D75B246}" destId="{36A64FF9-A148-4BC9-903C-FCA8687E3DEB}" srcOrd="1" destOrd="0" presId="urn:microsoft.com/office/officeart/2009/3/layout/OpposingIdeas"/>
    <dgm:cxn modelId="{FE3702C9-3BEA-4B8C-918C-2EABDE7B8FFF}" type="presOf" srcId="{C26C7423-C50F-4234-BF29-82B86516EBCE}" destId="{3C01D00F-E70F-4D0C-9D1A-5AD1AFCA04D3}" srcOrd="0" destOrd="1" presId="urn:microsoft.com/office/officeart/2009/3/layout/OpposingIdeas"/>
    <dgm:cxn modelId="{88BE03CE-516C-4EB0-8A43-3F4C10D7CA9C}" srcId="{DCBBA738-6BF6-4DB0-B48A-048B1D75B246}" destId="{933D702C-DFC5-467A-B3E9-7CCA53E4D4D6}" srcOrd="2" destOrd="0" parTransId="{0A52DB0F-1389-4FB6-A983-B3675EA1C179}" sibTransId="{7C3DE8C5-91D4-41FF-9D3F-61709647A85D}"/>
    <dgm:cxn modelId="{12AE6AD1-5336-492A-9ADB-ADA53D80857F}" type="presOf" srcId="{B4697E9B-3064-477D-822C-53BC25B4F523}" destId="{3C01D00F-E70F-4D0C-9D1A-5AD1AFCA04D3}" srcOrd="0" destOrd="2" presId="urn:microsoft.com/office/officeart/2009/3/layout/OpposingIdeas"/>
    <dgm:cxn modelId="{3EE86FD2-DFED-4445-95A0-354454177877}" srcId="{0F16D438-6A03-4249-90E8-8817F446455F}" destId="{B4697E9B-3064-477D-822C-53BC25B4F523}" srcOrd="2" destOrd="0" parTransId="{BE9A8F1F-1B5F-42DB-A380-ACF900FA5C9B}" sibTransId="{50C244B0-8B23-433E-A4D2-6C5A49EFBEB9}"/>
    <dgm:cxn modelId="{B50833DF-A422-4334-9087-B95D033A26AE}" type="presOf" srcId="{0F16D438-6A03-4249-90E8-8817F446455F}" destId="{ADBB9CF5-8D3A-4A47-960B-85F6E09C938F}" srcOrd="0" destOrd="0" presId="urn:microsoft.com/office/officeart/2009/3/layout/OpposingIdeas"/>
    <dgm:cxn modelId="{20093FE5-7F9A-42C6-B9FE-AF0842B40484}" srcId="{0A5D10C0-B874-46EE-A8D7-17D8F468C0E8}" destId="{DCBBA738-6BF6-4DB0-B48A-048B1D75B246}" srcOrd="1" destOrd="0" parTransId="{E3D5A616-5575-463D-9A0C-8BAFDF2BD763}" sibTransId="{45516E1E-5A09-41F4-B775-A39D7DAC5470}"/>
    <dgm:cxn modelId="{50AA28E9-AA63-40A6-B769-BAD2323BB862}" type="presOf" srcId="{0F16D438-6A03-4249-90E8-8817F446455F}" destId="{A4A4C418-61B7-48DF-AE45-65DB9CAACDCA}" srcOrd="1" destOrd="0" presId="urn:microsoft.com/office/officeart/2009/3/layout/OpposingIdeas"/>
    <dgm:cxn modelId="{C7F6AFE1-2E4F-4FCE-A1DC-DB03C10B9CB0}" type="presParOf" srcId="{847F65AF-AE82-4111-A3C2-C1D2E846156D}" destId="{14BD8B5A-88FB-4B64-9B0A-6C9DB4606C70}" srcOrd="0" destOrd="0" presId="urn:microsoft.com/office/officeart/2009/3/layout/OpposingIdeas"/>
    <dgm:cxn modelId="{9FFF12BB-B70D-4179-A34D-F773967570E2}" type="presParOf" srcId="{847F65AF-AE82-4111-A3C2-C1D2E846156D}" destId="{BCBC921F-C6FC-4C94-A031-6613B33618EC}" srcOrd="1" destOrd="0" presId="urn:microsoft.com/office/officeart/2009/3/layout/OpposingIdeas"/>
    <dgm:cxn modelId="{F4CECFC8-182B-4E50-84C9-88AAC0A7A8E4}" type="presParOf" srcId="{847F65AF-AE82-4111-A3C2-C1D2E846156D}" destId="{3C01D00F-E70F-4D0C-9D1A-5AD1AFCA04D3}" srcOrd="2" destOrd="0" presId="urn:microsoft.com/office/officeart/2009/3/layout/OpposingIdeas"/>
    <dgm:cxn modelId="{486CF848-94FD-4AB1-A3A4-5A39C613E7CA}" type="presParOf" srcId="{847F65AF-AE82-4111-A3C2-C1D2E846156D}" destId="{91365761-23A1-499D-AFB4-897BC95DFC45}" srcOrd="3" destOrd="0" presId="urn:microsoft.com/office/officeart/2009/3/layout/OpposingIdeas"/>
    <dgm:cxn modelId="{A5A42A7A-E338-4FB6-AE7D-8B685F9F33E2}" type="presParOf" srcId="{847F65AF-AE82-4111-A3C2-C1D2E846156D}" destId="{ADBB9CF5-8D3A-4A47-960B-85F6E09C938F}" srcOrd="4" destOrd="0" presId="urn:microsoft.com/office/officeart/2009/3/layout/OpposingIdeas"/>
    <dgm:cxn modelId="{9FA4156F-642F-4ED9-82A0-C6064C041F9C}" type="presParOf" srcId="{847F65AF-AE82-4111-A3C2-C1D2E846156D}" destId="{A4A4C418-61B7-48DF-AE45-65DB9CAACDCA}" srcOrd="5" destOrd="0" presId="urn:microsoft.com/office/officeart/2009/3/layout/OpposingIdeas"/>
    <dgm:cxn modelId="{6270307F-E201-4068-991B-825E9210157B}" type="presParOf" srcId="{847F65AF-AE82-4111-A3C2-C1D2E846156D}" destId="{E28E0E55-E117-44E5-B4A5-3F538DD0E11D}" srcOrd="6" destOrd="0" presId="urn:microsoft.com/office/officeart/2009/3/layout/OpposingIdeas"/>
    <dgm:cxn modelId="{495FD4C5-5AEF-436F-AB04-3D8017E05810}" type="presParOf" srcId="{847F65AF-AE82-4111-A3C2-C1D2E846156D}" destId="{36A64FF9-A148-4BC9-903C-FCA8687E3DEB}"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9FBED-C063-42F0-AEAF-F69493AEE6F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5D87023-1091-4F69-938A-34FEED7B08BC}">
      <dgm:prSet phldrT="[Text]"/>
      <dgm:spPr/>
      <dgm:t>
        <a:bodyPr/>
        <a:lstStyle/>
        <a:p>
          <a:r>
            <a:rPr lang="en-US" dirty="0"/>
            <a:t>Order Processing</a:t>
          </a:r>
        </a:p>
      </dgm:t>
    </dgm:pt>
    <dgm:pt modelId="{F6BB28EA-9605-4C46-AE3E-197173077E59}" type="parTrans" cxnId="{8D283855-9965-42E6-8AED-D71B9C73C8A9}">
      <dgm:prSet/>
      <dgm:spPr/>
      <dgm:t>
        <a:bodyPr/>
        <a:lstStyle/>
        <a:p>
          <a:endParaRPr lang="en-US"/>
        </a:p>
      </dgm:t>
    </dgm:pt>
    <dgm:pt modelId="{0E702FCA-E9F5-4C71-A8A6-B49EA9962351}" type="sibTrans" cxnId="{8D283855-9965-42E6-8AED-D71B9C73C8A9}">
      <dgm:prSet/>
      <dgm:spPr/>
      <dgm:t>
        <a:bodyPr/>
        <a:lstStyle/>
        <a:p>
          <a:endParaRPr lang="en-US"/>
        </a:p>
      </dgm:t>
    </dgm:pt>
    <dgm:pt modelId="{16DE9306-6843-4051-8668-E58CF6BA9EB5}">
      <dgm:prSet phldrT="[Text]"/>
      <dgm:spPr/>
      <dgm:t>
        <a:bodyPr/>
        <a:lstStyle/>
        <a:p>
          <a:r>
            <a:rPr lang="en-US" dirty="0"/>
            <a:t>Create Order</a:t>
          </a:r>
        </a:p>
      </dgm:t>
    </dgm:pt>
    <dgm:pt modelId="{3FB1DE54-43AC-44FF-8466-77BFCFDF20DC}" type="parTrans" cxnId="{65825918-95AB-4CA2-B823-36D36D345A3F}">
      <dgm:prSet/>
      <dgm:spPr/>
      <dgm:t>
        <a:bodyPr/>
        <a:lstStyle/>
        <a:p>
          <a:endParaRPr lang="en-US"/>
        </a:p>
      </dgm:t>
    </dgm:pt>
    <dgm:pt modelId="{933C4B40-4A35-477E-B877-328A161BB6A7}" type="sibTrans" cxnId="{65825918-95AB-4CA2-B823-36D36D345A3F}">
      <dgm:prSet/>
      <dgm:spPr/>
      <dgm:t>
        <a:bodyPr/>
        <a:lstStyle/>
        <a:p>
          <a:endParaRPr lang="en-US"/>
        </a:p>
      </dgm:t>
    </dgm:pt>
    <dgm:pt modelId="{B67AF608-C843-4A4F-B706-E1B4D6CFDC91}">
      <dgm:prSet phldrT="[Text]"/>
      <dgm:spPr/>
      <dgm:t>
        <a:bodyPr/>
        <a:lstStyle/>
        <a:p>
          <a:pPr>
            <a:lnSpc>
              <a:spcPct val="90000"/>
            </a:lnSpc>
            <a:spcAft>
              <a:spcPts val="1080"/>
            </a:spcAft>
          </a:pPr>
          <a:r>
            <a:rPr lang="en-US" dirty="0"/>
            <a:t>Order</a:t>
          </a:r>
          <a:br>
            <a:rPr lang="en-US" dirty="0"/>
          </a:br>
          <a:r>
            <a:rPr lang="en-US" dirty="0"/>
            <a:t>Fulfillment</a:t>
          </a:r>
        </a:p>
      </dgm:t>
    </dgm:pt>
    <dgm:pt modelId="{43195675-1EAC-4943-B461-F53A5761C72F}" type="parTrans" cxnId="{549A5475-B1D0-43B1-96A6-33D607B89643}">
      <dgm:prSet/>
      <dgm:spPr/>
      <dgm:t>
        <a:bodyPr/>
        <a:lstStyle/>
        <a:p>
          <a:endParaRPr lang="en-US"/>
        </a:p>
      </dgm:t>
    </dgm:pt>
    <dgm:pt modelId="{4E729BA6-BE95-42D0-9347-C21634A2754B}" type="sibTrans" cxnId="{549A5475-B1D0-43B1-96A6-33D607B89643}">
      <dgm:prSet/>
      <dgm:spPr/>
      <dgm:t>
        <a:bodyPr/>
        <a:lstStyle/>
        <a:p>
          <a:endParaRPr lang="en-US"/>
        </a:p>
      </dgm:t>
    </dgm:pt>
    <dgm:pt modelId="{5AB27B56-318C-40C1-8E96-CB89A3E59F5F}">
      <dgm:prSet phldrT="[Text]"/>
      <dgm:spPr/>
      <dgm:t>
        <a:bodyPr/>
        <a:lstStyle/>
        <a:p>
          <a:r>
            <a:rPr lang="en-US" dirty="0"/>
            <a:t>Create ASN</a:t>
          </a:r>
        </a:p>
      </dgm:t>
    </dgm:pt>
    <dgm:pt modelId="{84D2C658-5BBF-401E-B3BA-ACE6C5C0CE44}" type="parTrans" cxnId="{C0C82ECB-6609-46E4-B8E0-DCA46B3FB93B}">
      <dgm:prSet/>
      <dgm:spPr/>
      <dgm:t>
        <a:bodyPr/>
        <a:lstStyle/>
        <a:p>
          <a:endParaRPr lang="en-US"/>
        </a:p>
      </dgm:t>
    </dgm:pt>
    <dgm:pt modelId="{840FD342-C4F3-4EFE-8BB7-369A8FD573E7}" type="sibTrans" cxnId="{C0C82ECB-6609-46E4-B8E0-DCA46B3FB93B}">
      <dgm:prSet/>
      <dgm:spPr/>
      <dgm:t>
        <a:bodyPr/>
        <a:lstStyle/>
        <a:p>
          <a:endParaRPr lang="en-US"/>
        </a:p>
      </dgm:t>
    </dgm:pt>
    <dgm:pt modelId="{0BBFBD2F-F63F-4D78-94EC-5D34D9BF4336}">
      <dgm:prSet phldrT="[Text]"/>
      <dgm:spPr/>
      <dgm:t>
        <a:bodyPr/>
        <a:lstStyle/>
        <a:p>
          <a:r>
            <a:rPr lang="en-US" dirty="0"/>
            <a:t>Generate Invoice</a:t>
          </a:r>
        </a:p>
      </dgm:t>
    </dgm:pt>
    <dgm:pt modelId="{E28561B5-83D2-41B0-BFAD-04DCEDC5B43C}" type="parTrans" cxnId="{8279C344-B28F-4F14-8FB9-F1786DA27296}">
      <dgm:prSet/>
      <dgm:spPr/>
      <dgm:t>
        <a:bodyPr/>
        <a:lstStyle/>
        <a:p>
          <a:endParaRPr lang="en-US"/>
        </a:p>
      </dgm:t>
    </dgm:pt>
    <dgm:pt modelId="{3F3721C9-B2FE-4B1B-9FC0-660D5C6E6166}" type="sibTrans" cxnId="{8279C344-B28F-4F14-8FB9-F1786DA27296}">
      <dgm:prSet/>
      <dgm:spPr/>
      <dgm:t>
        <a:bodyPr/>
        <a:lstStyle/>
        <a:p>
          <a:endParaRPr lang="en-US"/>
        </a:p>
      </dgm:t>
    </dgm:pt>
    <dgm:pt modelId="{5DF4EB02-E994-44E7-B6FB-8939DB58EE41}" type="pres">
      <dgm:prSet presAssocID="{8479FBED-C063-42F0-AEAF-F69493AEE6FE}" presName="Name0" presStyleCnt="0">
        <dgm:presLayoutVars>
          <dgm:chMax val="1"/>
          <dgm:dir/>
          <dgm:animLvl val="ctr"/>
          <dgm:resizeHandles val="exact"/>
        </dgm:presLayoutVars>
      </dgm:prSet>
      <dgm:spPr/>
    </dgm:pt>
    <dgm:pt modelId="{8CE94441-974C-45B2-834B-D703CE3BD1D0}" type="pres">
      <dgm:prSet presAssocID="{E5D87023-1091-4F69-938A-34FEED7B08BC}" presName="centerShape" presStyleLbl="node0" presStyleIdx="0" presStyleCnt="1"/>
      <dgm:spPr/>
    </dgm:pt>
    <dgm:pt modelId="{F023B55F-0B2F-414D-A86A-B985F667A62C}" type="pres">
      <dgm:prSet presAssocID="{16DE9306-6843-4051-8668-E58CF6BA9EB5}" presName="node" presStyleLbl="node1" presStyleIdx="0" presStyleCnt="4">
        <dgm:presLayoutVars>
          <dgm:bulletEnabled val="1"/>
        </dgm:presLayoutVars>
      </dgm:prSet>
      <dgm:spPr/>
    </dgm:pt>
    <dgm:pt modelId="{48F0FDF9-640F-4449-A797-254F431BA83C}" type="pres">
      <dgm:prSet presAssocID="{16DE9306-6843-4051-8668-E58CF6BA9EB5}" presName="dummy" presStyleCnt="0"/>
      <dgm:spPr/>
    </dgm:pt>
    <dgm:pt modelId="{F7A8F602-6EA9-45A5-AE30-7381B7898194}" type="pres">
      <dgm:prSet presAssocID="{933C4B40-4A35-477E-B877-328A161BB6A7}" presName="sibTrans" presStyleLbl="sibTrans2D1" presStyleIdx="0" presStyleCnt="4"/>
      <dgm:spPr/>
    </dgm:pt>
    <dgm:pt modelId="{629571F4-8222-4E38-B5C7-2C1EA2F2270F}" type="pres">
      <dgm:prSet presAssocID="{B67AF608-C843-4A4F-B706-E1B4D6CFDC91}" presName="node" presStyleLbl="node1" presStyleIdx="1" presStyleCnt="4">
        <dgm:presLayoutVars>
          <dgm:bulletEnabled val="1"/>
        </dgm:presLayoutVars>
      </dgm:prSet>
      <dgm:spPr/>
    </dgm:pt>
    <dgm:pt modelId="{1E53EF4F-AEE8-4FCF-A559-30F2C5F0542E}" type="pres">
      <dgm:prSet presAssocID="{B67AF608-C843-4A4F-B706-E1B4D6CFDC91}" presName="dummy" presStyleCnt="0"/>
      <dgm:spPr/>
    </dgm:pt>
    <dgm:pt modelId="{5E439274-83C8-4FC5-B768-457C7375D45B}" type="pres">
      <dgm:prSet presAssocID="{4E729BA6-BE95-42D0-9347-C21634A2754B}" presName="sibTrans" presStyleLbl="sibTrans2D1" presStyleIdx="1" presStyleCnt="4"/>
      <dgm:spPr/>
    </dgm:pt>
    <dgm:pt modelId="{A0AF8DCE-5767-45CB-99D4-F9799AA9EA4D}" type="pres">
      <dgm:prSet presAssocID="{5AB27B56-318C-40C1-8E96-CB89A3E59F5F}" presName="node" presStyleLbl="node1" presStyleIdx="2" presStyleCnt="4">
        <dgm:presLayoutVars>
          <dgm:bulletEnabled val="1"/>
        </dgm:presLayoutVars>
      </dgm:prSet>
      <dgm:spPr/>
    </dgm:pt>
    <dgm:pt modelId="{342169B4-6788-43C9-83EB-D4848BA534EE}" type="pres">
      <dgm:prSet presAssocID="{5AB27B56-318C-40C1-8E96-CB89A3E59F5F}" presName="dummy" presStyleCnt="0"/>
      <dgm:spPr/>
    </dgm:pt>
    <dgm:pt modelId="{A5446454-2092-425C-A53A-C0DE115E83DD}" type="pres">
      <dgm:prSet presAssocID="{840FD342-C4F3-4EFE-8BB7-369A8FD573E7}" presName="sibTrans" presStyleLbl="sibTrans2D1" presStyleIdx="2" presStyleCnt="4"/>
      <dgm:spPr/>
    </dgm:pt>
    <dgm:pt modelId="{0E3F8EBA-F7B4-43CA-B593-F24B5FB2B549}" type="pres">
      <dgm:prSet presAssocID="{0BBFBD2F-F63F-4D78-94EC-5D34D9BF4336}" presName="node" presStyleLbl="node1" presStyleIdx="3" presStyleCnt="4">
        <dgm:presLayoutVars>
          <dgm:bulletEnabled val="1"/>
        </dgm:presLayoutVars>
      </dgm:prSet>
      <dgm:spPr/>
    </dgm:pt>
    <dgm:pt modelId="{AA8FF28B-A7F2-4A13-9551-A7EAC4F5A51D}" type="pres">
      <dgm:prSet presAssocID="{0BBFBD2F-F63F-4D78-94EC-5D34D9BF4336}" presName="dummy" presStyleCnt="0"/>
      <dgm:spPr/>
    </dgm:pt>
    <dgm:pt modelId="{E9D9A092-99D5-416F-A60F-EBFB5CF6C5FF}" type="pres">
      <dgm:prSet presAssocID="{3F3721C9-B2FE-4B1B-9FC0-660D5C6E6166}" presName="sibTrans" presStyleLbl="sibTrans2D1" presStyleIdx="3" presStyleCnt="4"/>
      <dgm:spPr/>
    </dgm:pt>
  </dgm:ptLst>
  <dgm:cxnLst>
    <dgm:cxn modelId="{65825918-95AB-4CA2-B823-36D36D345A3F}" srcId="{E5D87023-1091-4F69-938A-34FEED7B08BC}" destId="{16DE9306-6843-4051-8668-E58CF6BA9EB5}" srcOrd="0" destOrd="0" parTransId="{3FB1DE54-43AC-44FF-8466-77BFCFDF20DC}" sibTransId="{933C4B40-4A35-477E-B877-328A161BB6A7}"/>
    <dgm:cxn modelId="{6748E32A-4EEB-403C-92C6-E8213A81A1DE}" type="presOf" srcId="{0BBFBD2F-F63F-4D78-94EC-5D34D9BF4336}" destId="{0E3F8EBA-F7B4-43CA-B593-F24B5FB2B549}" srcOrd="0" destOrd="0" presId="urn:microsoft.com/office/officeart/2005/8/layout/radial6"/>
    <dgm:cxn modelId="{CB5BF140-1FDC-4F71-8C94-28F218D47EDE}" type="presOf" srcId="{933C4B40-4A35-477E-B877-328A161BB6A7}" destId="{F7A8F602-6EA9-45A5-AE30-7381B7898194}" srcOrd="0" destOrd="0" presId="urn:microsoft.com/office/officeart/2005/8/layout/radial6"/>
    <dgm:cxn modelId="{8279C344-B28F-4F14-8FB9-F1786DA27296}" srcId="{E5D87023-1091-4F69-938A-34FEED7B08BC}" destId="{0BBFBD2F-F63F-4D78-94EC-5D34D9BF4336}" srcOrd="3" destOrd="0" parTransId="{E28561B5-83D2-41B0-BFAD-04DCEDC5B43C}" sibTransId="{3F3721C9-B2FE-4B1B-9FC0-660D5C6E6166}"/>
    <dgm:cxn modelId="{F1932371-E34E-41C0-9ACD-A0D7DE02CB79}" type="presOf" srcId="{16DE9306-6843-4051-8668-E58CF6BA9EB5}" destId="{F023B55F-0B2F-414D-A86A-B985F667A62C}" srcOrd="0" destOrd="0" presId="urn:microsoft.com/office/officeart/2005/8/layout/radial6"/>
    <dgm:cxn modelId="{8D283855-9965-42E6-8AED-D71B9C73C8A9}" srcId="{8479FBED-C063-42F0-AEAF-F69493AEE6FE}" destId="{E5D87023-1091-4F69-938A-34FEED7B08BC}" srcOrd="0" destOrd="0" parTransId="{F6BB28EA-9605-4C46-AE3E-197173077E59}" sibTransId="{0E702FCA-E9F5-4C71-A8A6-B49EA9962351}"/>
    <dgm:cxn modelId="{549A5475-B1D0-43B1-96A6-33D607B89643}" srcId="{E5D87023-1091-4F69-938A-34FEED7B08BC}" destId="{B67AF608-C843-4A4F-B706-E1B4D6CFDC91}" srcOrd="1" destOrd="0" parTransId="{43195675-1EAC-4943-B461-F53A5761C72F}" sibTransId="{4E729BA6-BE95-42D0-9347-C21634A2754B}"/>
    <dgm:cxn modelId="{8B556E7B-513C-478A-8DD1-8A85DAB05FDC}" type="presOf" srcId="{4E729BA6-BE95-42D0-9347-C21634A2754B}" destId="{5E439274-83C8-4FC5-B768-457C7375D45B}" srcOrd="0" destOrd="0" presId="urn:microsoft.com/office/officeart/2005/8/layout/radial6"/>
    <dgm:cxn modelId="{AF327F86-EAF3-459A-8744-775D1E163022}" type="presOf" srcId="{B67AF608-C843-4A4F-B706-E1B4D6CFDC91}" destId="{629571F4-8222-4E38-B5C7-2C1EA2F2270F}" srcOrd="0" destOrd="0" presId="urn:microsoft.com/office/officeart/2005/8/layout/radial6"/>
    <dgm:cxn modelId="{17382788-4B96-48DB-8955-C35F5735BBAC}" type="presOf" srcId="{8479FBED-C063-42F0-AEAF-F69493AEE6FE}" destId="{5DF4EB02-E994-44E7-B6FB-8939DB58EE41}" srcOrd="0" destOrd="0" presId="urn:microsoft.com/office/officeart/2005/8/layout/radial6"/>
    <dgm:cxn modelId="{063E47A4-D3D5-4283-B84C-2E69F94ECBFE}" type="presOf" srcId="{E5D87023-1091-4F69-938A-34FEED7B08BC}" destId="{8CE94441-974C-45B2-834B-D703CE3BD1D0}" srcOrd="0" destOrd="0" presId="urn:microsoft.com/office/officeart/2005/8/layout/radial6"/>
    <dgm:cxn modelId="{1EBF3EC1-E609-47B6-8CC0-3A389F3E0036}" type="presOf" srcId="{840FD342-C4F3-4EFE-8BB7-369A8FD573E7}" destId="{A5446454-2092-425C-A53A-C0DE115E83DD}" srcOrd="0" destOrd="0" presId="urn:microsoft.com/office/officeart/2005/8/layout/radial6"/>
    <dgm:cxn modelId="{C0C82ECB-6609-46E4-B8E0-DCA46B3FB93B}" srcId="{E5D87023-1091-4F69-938A-34FEED7B08BC}" destId="{5AB27B56-318C-40C1-8E96-CB89A3E59F5F}" srcOrd="2" destOrd="0" parTransId="{84D2C658-5BBF-401E-B3BA-ACE6C5C0CE44}" sibTransId="{840FD342-C4F3-4EFE-8BB7-369A8FD573E7}"/>
    <dgm:cxn modelId="{A1C1FECF-C36D-41FB-BE66-549FFCA1CD40}" type="presOf" srcId="{5AB27B56-318C-40C1-8E96-CB89A3E59F5F}" destId="{A0AF8DCE-5767-45CB-99D4-F9799AA9EA4D}" srcOrd="0" destOrd="0" presId="urn:microsoft.com/office/officeart/2005/8/layout/radial6"/>
    <dgm:cxn modelId="{1E8824F3-7931-4FE0-BAC3-FD03A3D1E3E0}" type="presOf" srcId="{3F3721C9-B2FE-4B1B-9FC0-660D5C6E6166}" destId="{E9D9A092-99D5-416F-A60F-EBFB5CF6C5FF}" srcOrd="0" destOrd="0" presId="urn:microsoft.com/office/officeart/2005/8/layout/radial6"/>
    <dgm:cxn modelId="{730FFFF5-1073-4522-AA1C-2C03A4C4CC8A}" type="presParOf" srcId="{5DF4EB02-E994-44E7-B6FB-8939DB58EE41}" destId="{8CE94441-974C-45B2-834B-D703CE3BD1D0}" srcOrd="0" destOrd="0" presId="urn:microsoft.com/office/officeart/2005/8/layout/radial6"/>
    <dgm:cxn modelId="{C76EBE4A-E307-4DDF-BDDC-F0E2265FB77C}" type="presParOf" srcId="{5DF4EB02-E994-44E7-B6FB-8939DB58EE41}" destId="{F023B55F-0B2F-414D-A86A-B985F667A62C}" srcOrd="1" destOrd="0" presId="urn:microsoft.com/office/officeart/2005/8/layout/radial6"/>
    <dgm:cxn modelId="{25FE25FA-C127-458E-A7E3-D4EF181965A6}" type="presParOf" srcId="{5DF4EB02-E994-44E7-B6FB-8939DB58EE41}" destId="{48F0FDF9-640F-4449-A797-254F431BA83C}" srcOrd="2" destOrd="0" presId="urn:microsoft.com/office/officeart/2005/8/layout/radial6"/>
    <dgm:cxn modelId="{CDFE893C-6D68-46BC-8F8B-1D73AA93FA8D}" type="presParOf" srcId="{5DF4EB02-E994-44E7-B6FB-8939DB58EE41}" destId="{F7A8F602-6EA9-45A5-AE30-7381B7898194}" srcOrd="3" destOrd="0" presId="urn:microsoft.com/office/officeart/2005/8/layout/radial6"/>
    <dgm:cxn modelId="{706FFD88-47E3-4859-8EB6-AF90F25706BF}" type="presParOf" srcId="{5DF4EB02-E994-44E7-B6FB-8939DB58EE41}" destId="{629571F4-8222-4E38-B5C7-2C1EA2F2270F}" srcOrd="4" destOrd="0" presId="urn:microsoft.com/office/officeart/2005/8/layout/radial6"/>
    <dgm:cxn modelId="{25ACCCD7-70CD-448B-B805-B5269FF528A6}" type="presParOf" srcId="{5DF4EB02-E994-44E7-B6FB-8939DB58EE41}" destId="{1E53EF4F-AEE8-4FCF-A559-30F2C5F0542E}" srcOrd="5" destOrd="0" presId="urn:microsoft.com/office/officeart/2005/8/layout/radial6"/>
    <dgm:cxn modelId="{C36F472A-A0D1-4254-BB80-3B15E1F1E004}" type="presParOf" srcId="{5DF4EB02-E994-44E7-B6FB-8939DB58EE41}" destId="{5E439274-83C8-4FC5-B768-457C7375D45B}" srcOrd="6" destOrd="0" presId="urn:microsoft.com/office/officeart/2005/8/layout/radial6"/>
    <dgm:cxn modelId="{BD3DA4F9-6DD2-49CA-9BF9-0CDF88F167B0}" type="presParOf" srcId="{5DF4EB02-E994-44E7-B6FB-8939DB58EE41}" destId="{A0AF8DCE-5767-45CB-99D4-F9799AA9EA4D}" srcOrd="7" destOrd="0" presId="urn:microsoft.com/office/officeart/2005/8/layout/radial6"/>
    <dgm:cxn modelId="{51FE0433-729B-4603-AAED-1073464096C4}" type="presParOf" srcId="{5DF4EB02-E994-44E7-B6FB-8939DB58EE41}" destId="{342169B4-6788-43C9-83EB-D4848BA534EE}" srcOrd="8" destOrd="0" presId="urn:microsoft.com/office/officeart/2005/8/layout/radial6"/>
    <dgm:cxn modelId="{EC42AC0D-024A-4253-9ABF-7C5AEAFD8F6A}" type="presParOf" srcId="{5DF4EB02-E994-44E7-B6FB-8939DB58EE41}" destId="{A5446454-2092-425C-A53A-C0DE115E83DD}" srcOrd="9" destOrd="0" presId="urn:microsoft.com/office/officeart/2005/8/layout/radial6"/>
    <dgm:cxn modelId="{6CEAB31E-919B-43EE-AE72-E8F8A43570FB}" type="presParOf" srcId="{5DF4EB02-E994-44E7-B6FB-8939DB58EE41}" destId="{0E3F8EBA-F7B4-43CA-B593-F24B5FB2B549}" srcOrd="10" destOrd="0" presId="urn:microsoft.com/office/officeart/2005/8/layout/radial6"/>
    <dgm:cxn modelId="{ED1990E1-1DAF-4998-810E-0B95B4E0AD93}" type="presParOf" srcId="{5DF4EB02-E994-44E7-B6FB-8939DB58EE41}" destId="{AA8FF28B-A7F2-4A13-9551-A7EAC4F5A51D}" srcOrd="11" destOrd="0" presId="urn:microsoft.com/office/officeart/2005/8/layout/radial6"/>
    <dgm:cxn modelId="{2A6E0B45-3695-4928-9CAC-F93025BA77BB}" type="presParOf" srcId="{5DF4EB02-E994-44E7-B6FB-8939DB58EE41}" destId="{E9D9A092-99D5-416F-A60F-EBFB5CF6C5F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8B5A-88FB-4B64-9B0A-6C9DB4606C70}">
      <dsp:nvSpPr>
        <dsp:cNvPr id="0" name=""/>
        <dsp:cNvSpPr/>
      </dsp:nvSpPr>
      <dsp:spPr>
        <a:xfrm>
          <a:off x="3259551" y="1643506"/>
          <a:ext cx="11865149" cy="6380672"/>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C921F-C6FC-4C94-A031-6613B33618EC}">
      <dsp:nvSpPr>
        <dsp:cNvPr id="0" name=""/>
        <dsp:cNvSpPr/>
      </dsp:nvSpPr>
      <dsp:spPr>
        <a:xfrm>
          <a:off x="9192126" y="2320244"/>
          <a:ext cx="1582" cy="502719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01D00F-E70F-4D0C-9D1A-5AD1AFCA04D3}">
      <dsp:nvSpPr>
        <dsp:cNvPr id="0" name=""/>
        <dsp:cNvSpPr/>
      </dsp:nvSpPr>
      <dsp:spPr>
        <a:xfrm>
          <a:off x="3655056" y="2126890"/>
          <a:ext cx="5141564" cy="54139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Font typeface="Arial" panose="020B0604020202020204" pitchFamily="34" charset="0"/>
            <a:buNone/>
          </a:pPr>
          <a:r>
            <a:rPr lang="en-US" sz="3900" kern="1200" dirty="0">
              <a:solidFill>
                <a:schemeClr val="bg1"/>
              </a:solidFill>
            </a:rPr>
            <a:t>Trigger based data exchange</a:t>
          </a:r>
          <a:endParaRPr lang="en-US" sz="3900" kern="1200" dirty="0"/>
        </a:p>
        <a:p>
          <a:pPr marL="0" lvl="0" indent="0" algn="l" defTabSz="1733550">
            <a:lnSpc>
              <a:spcPct val="90000"/>
            </a:lnSpc>
            <a:spcBef>
              <a:spcPct val="0"/>
            </a:spcBef>
            <a:spcAft>
              <a:spcPct val="35000"/>
            </a:spcAft>
            <a:buNone/>
          </a:pPr>
          <a:r>
            <a:rPr lang="en-US" sz="3900" kern="1200" dirty="0">
              <a:solidFill>
                <a:schemeClr val="bg1"/>
              </a:solidFill>
            </a:rPr>
            <a:t>Less batch processing</a:t>
          </a:r>
        </a:p>
        <a:p>
          <a:pPr marL="0" lvl="0" indent="0" algn="l" defTabSz="1733550">
            <a:lnSpc>
              <a:spcPct val="90000"/>
            </a:lnSpc>
            <a:spcBef>
              <a:spcPct val="0"/>
            </a:spcBef>
            <a:spcAft>
              <a:spcPct val="35000"/>
            </a:spcAft>
            <a:buNone/>
          </a:pPr>
          <a:r>
            <a:rPr lang="en-US" sz="3900" kern="1200" dirty="0">
              <a:solidFill>
                <a:schemeClr val="bg1"/>
              </a:solidFill>
            </a:rPr>
            <a:t>Understandable by mortals</a:t>
          </a:r>
        </a:p>
        <a:p>
          <a:pPr marL="0" lvl="0" indent="0" algn="l" defTabSz="1733550">
            <a:lnSpc>
              <a:spcPct val="90000"/>
            </a:lnSpc>
            <a:spcBef>
              <a:spcPct val="0"/>
            </a:spcBef>
            <a:spcAft>
              <a:spcPct val="35000"/>
            </a:spcAft>
            <a:buNone/>
          </a:pPr>
          <a:r>
            <a:rPr lang="en-US" sz="3900" kern="1200" dirty="0">
              <a:solidFill>
                <a:schemeClr val="bg1"/>
              </a:solidFill>
            </a:rPr>
            <a:t>Easy to setup and configure</a:t>
          </a:r>
        </a:p>
      </dsp:txBody>
      <dsp:txXfrm>
        <a:off x="3655056" y="2126890"/>
        <a:ext cx="5141564" cy="5413903"/>
      </dsp:txXfrm>
    </dsp:sp>
    <dsp:sp modelId="{91365761-23A1-499D-AFB4-897BC95DFC45}">
      <dsp:nvSpPr>
        <dsp:cNvPr id="0" name=""/>
        <dsp:cNvSpPr/>
      </dsp:nvSpPr>
      <dsp:spPr>
        <a:xfrm>
          <a:off x="9587630" y="2126890"/>
          <a:ext cx="5141564" cy="54139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Font typeface="Arial" panose="020B0604020202020204" pitchFamily="34" charset="0"/>
            <a:buNone/>
          </a:pPr>
          <a:r>
            <a:rPr lang="en-US" sz="3900" kern="1200" dirty="0">
              <a:solidFill>
                <a:schemeClr val="bg1"/>
              </a:solidFill>
            </a:rPr>
            <a:t>Companies unwilling to change</a:t>
          </a:r>
          <a:endParaRPr lang="en-US" sz="3900" kern="1200" dirty="0"/>
        </a:p>
        <a:p>
          <a:pPr marL="0" lvl="0" indent="0" algn="l" defTabSz="1733550">
            <a:lnSpc>
              <a:spcPct val="90000"/>
            </a:lnSpc>
            <a:spcBef>
              <a:spcPct val="0"/>
            </a:spcBef>
            <a:spcAft>
              <a:spcPct val="35000"/>
            </a:spcAft>
            <a:buNone/>
          </a:pPr>
          <a:r>
            <a:rPr lang="en-US" sz="3900" kern="1200" dirty="0">
              <a:solidFill>
                <a:schemeClr val="bg1"/>
              </a:solidFill>
            </a:rPr>
            <a:t>Not as standard </a:t>
          </a:r>
        </a:p>
        <a:p>
          <a:pPr marL="0" lvl="0" indent="0" algn="l" defTabSz="1733550">
            <a:lnSpc>
              <a:spcPct val="90000"/>
            </a:lnSpc>
            <a:spcBef>
              <a:spcPct val="0"/>
            </a:spcBef>
            <a:spcAft>
              <a:spcPct val="35000"/>
            </a:spcAft>
            <a:buNone/>
          </a:pPr>
          <a:r>
            <a:rPr lang="en-US" sz="3900" kern="1200" dirty="0">
              <a:solidFill>
                <a:schemeClr val="bg1"/>
              </a:solidFill>
            </a:rPr>
            <a:t>Security is a concern</a:t>
          </a:r>
        </a:p>
      </dsp:txBody>
      <dsp:txXfrm>
        <a:off x="9587630" y="2126890"/>
        <a:ext cx="5141564" cy="5413903"/>
      </dsp:txXfrm>
    </dsp:sp>
    <dsp:sp modelId="{A4A4C418-61B7-48DF-AE45-65DB9CAACDCA}">
      <dsp:nvSpPr>
        <dsp:cNvPr id="0" name=""/>
        <dsp:cNvSpPr/>
      </dsp:nvSpPr>
      <dsp:spPr>
        <a:xfrm rot="16200000">
          <a:off x="-1209577" y="2491604"/>
          <a:ext cx="6960733" cy="1977524"/>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r" defTabSz="1911350">
            <a:lnSpc>
              <a:spcPct val="90000"/>
            </a:lnSpc>
            <a:spcBef>
              <a:spcPct val="0"/>
            </a:spcBef>
            <a:spcAft>
              <a:spcPct val="35000"/>
            </a:spcAft>
            <a:buNone/>
          </a:pPr>
          <a:r>
            <a:rPr lang="en-US" sz="4300" kern="1200" dirty="0"/>
            <a:t>Benefits</a:t>
          </a:r>
        </a:p>
      </dsp:txBody>
      <dsp:txXfrm>
        <a:off x="-910705" y="3286538"/>
        <a:ext cx="6362989" cy="985400"/>
      </dsp:txXfrm>
    </dsp:sp>
    <dsp:sp modelId="{36A64FF9-A148-4BC9-903C-FCA8687E3DEB}">
      <dsp:nvSpPr>
        <dsp:cNvPr id="0" name=""/>
        <dsp:cNvSpPr/>
      </dsp:nvSpPr>
      <dsp:spPr>
        <a:xfrm rot="5400000">
          <a:off x="12633096" y="5198555"/>
          <a:ext cx="6960733" cy="1977524"/>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r" defTabSz="1911350">
            <a:lnSpc>
              <a:spcPct val="90000"/>
            </a:lnSpc>
            <a:spcBef>
              <a:spcPct val="0"/>
            </a:spcBef>
            <a:spcAft>
              <a:spcPct val="35000"/>
            </a:spcAft>
            <a:buNone/>
          </a:pPr>
          <a:r>
            <a:rPr lang="en-US" sz="4300" kern="1200"/>
            <a:t>Hurdles</a:t>
          </a:r>
          <a:endParaRPr lang="en-US" sz="4300" kern="1200" dirty="0"/>
        </a:p>
      </dsp:txBody>
      <dsp:txXfrm>
        <a:off x="12931968" y="5395745"/>
        <a:ext cx="6362989" cy="98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9A092-99D5-416F-A60F-EBFB5CF6C5FF}">
      <dsp:nvSpPr>
        <dsp:cNvPr id="0" name=""/>
        <dsp:cNvSpPr/>
      </dsp:nvSpPr>
      <dsp:spPr>
        <a:xfrm>
          <a:off x="994203" y="1249228"/>
          <a:ext cx="6622874" cy="6622874"/>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446454-2092-425C-A53A-C0DE115E83DD}">
      <dsp:nvSpPr>
        <dsp:cNvPr id="0" name=""/>
        <dsp:cNvSpPr/>
      </dsp:nvSpPr>
      <dsp:spPr>
        <a:xfrm>
          <a:off x="994203" y="1249228"/>
          <a:ext cx="6622874" cy="6622874"/>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439274-83C8-4FC5-B768-457C7375D45B}">
      <dsp:nvSpPr>
        <dsp:cNvPr id="0" name=""/>
        <dsp:cNvSpPr/>
      </dsp:nvSpPr>
      <dsp:spPr>
        <a:xfrm>
          <a:off x="994203" y="1249228"/>
          <a:ext cx="6622874" cy="6622874"/>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A8F602-6EA9-45A5-AE30-7381B7898194}">
      <dsp:nvSpPr>
        <dsp:cNvPr id="0" name=""/>
        <dsp:cNvSpPr/>
      </dsp:nvSpPr>
      <dsp:spPr>
        <a:xfrm>
          <a:off x="994203" y="1249228"/>
          <a:ext cx="6622874" cy="6622874"/>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E94441-974C-45B2-834B-D703CE3BD1D0}">
      <dsp:nvSpPr>
        <dsp:cNvPr id="0" name=""/>
        <dsp:cNvSpPr/>
      </dsp:nvSpPr>
      <dsp:spPr>
        <a:xfrm>
          <a:off x="2781427" y="3036452"/>
          <a:ext cx="3048427" cy="30484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Order Processing</a:t>
          </a:r>
        </a:p>
      </dsp:txBody>
      <dsp:txXfrm>
        <a:off x="3227859" y="3482884"/>
        <a:ext cx="2155563" cy="2155563"/>
      </dsp:txXfrm>
    </dsp:sp>
    <dsp:sp modelId="{F023B55F-0B2F-414D-A86A-B985F667A62C}">
      <dsp:nvSpPr>
        <dsp:cNvPr id="0" name=""/>
        <dsp:cNvSpPr/>
      </dsp:nvSpPr>
      <dsp:spPr>
        <a:xfrm>
          <a:off x="3238691" y="259099"/>
          <a:ext cx="2133899" cy="2133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Create Order</a:t>
          </a:r>
        </a:p>
      </dsp:txBody>
      <dsp:txXfrm>
        <a:off x="3551193" y="571601"/>
        <a:ext cx="1508895" cy="1508895"/>
      </dsp:txXfrm>
    </dsp:sp>
    <dsp:sp modelId="{629571F4-8222-4E38-B5C7-2C1EA2F2270F}">
      <dsp:nvSpPr>
        <dsp:cNvPr id="0" name=""/>
        <dsp:cNvSpPr/>
      </dsp:nvSpPr>
      <dsp:spPr>
        <a:xfrm>
          <a:off x="6473308" y="3493716"/>
          <a:ext cx="2133899" cy="2133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1080"/>
            </a:spcAft>
            <a:buNone/>
          </a:pPr>
          <a:r>
            <a:rPr lang="en-US" sz="2400" kern="1200" dirty="0"/>
            <a:t>Order</a:t>
          </a:r>
          <a:br>
            <a:rPr lang="en-US" sz="2400" kern="1200" dirty="0"/>
          </a:br>
          <a:r>
            <a:rPr lang="en-US" sz="2400" kern="1200" dirty="0"/>
            <a:t>Fulfillment</a:t>
          </a:r>
        </a:p>
      </dsp:txBody>
      <dsp:txXfrm>
        <a:off x="6785810" y="3806218"/>
        <a:ext cx="1508895" cy="1508895"/>
      </dsp:txXfrm>
    </dsp:sp>
    <dsp:sp modelId="{A0AF8DCE-5767-45CB-99D4-F9799AA9EA4D}">
      <dsp:nvSpPr>
        <dsp:cNvPr id="0" name=""/>
        <dsp:cNvSpPr/>
      </dsp:nvSpPr>
      <dsp:spPr>
        <a:xfrm>
          <a:off x="3238691" y="6728333"/>
          <a:ext cx="2133899" cy="2133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Create ASN</a:t>
          </a:r>
        </a:p>
      </dsp:txBody>
      <dsp:txXfrm>
        <a:off x="3551193" y="7040835"/>
        <a:ext cx="1508895" cy="1508895"/>
      </dsp:txXfrm>
    </dsp:sp>
    <dsp:sp modelId="{0E3F8EBA-F7B4-43CA-B593-F24B5FB2B549}">
      <dsp:nvSpPr>
        <dsp:cNvPr id="0" name=""/>
        <dsp:cNvSpPr/>
      </dsp:nvSpPr>
      <dsp:spPr>
        <a:xfrm>
          <a:off x="4074" y="3493716"/>
          <a:ext cx="2133899" cy="2133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Generate Invoice</a:t>
          </a:r>
        </a:p>
      </dsp:txBody>
      <dsp:txXfrm>
        <a:off x="316576" y="3806218"/>
        <a:ext cx="1508895" cy="1508895"/>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5502F-5BC7-40E5-9024-0ABB96278379}"/>
              </a:ext>
            </a:extLst>
          </p:cNvPr>
          <p:cNvSpPr>
            <a:spLocks noGrp="1"/>
          </p:cNvSpPr>
          <p:nvPr>
            <p:ph type="hdr" sz="quarter"/>
          </p:nvPr>
        </p:nvSpPr>
        <p:spPr>
          <a:xfrm>
            <a:off x="0" y="1"/>
            <a:ext cx="3041620" cy="466999"/>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50D4E6-1AE4-418E-932F-55D08E80C602}"/>
              </a:ext>
            </a:extLst>
          </p:cNvPr>
          <p:cNvSpPr>
            <a:spLocks noGrp="1"/>
          </p:cNvSpPr>
          <p:nvPr>
            <p:ph type="dt" sz="quarter" idx="1"/>
          </p:nvPr>
        </p:nvSpPr>
        <p:spPr>
          <a:xfrm>
            <a:off x="3976565" y="1"/>
            <a:ext cx="3041620" cy="466999"/>
          </a:xfrm>
          <a:prstGeom prst="rect">
            <a:avLst/>
          </a:prstGeom>
        </p:spPr>
        <p:txBody>
          <a:bodyPr vert="horz" lIns="91440" tIns="45720" rIns="91440" bIns="45720" rtlCol="0"/>
          <a:lstStyle>
            <a:lvl1pPr algn="r">
              <a:defRPr sz="1200"/>
            </a:lvl1pPr>
          </a:lstStyle>
          <a:p>
            <a:fld id="{7E6E3E9F-9338-4971-98DE-DB2233129BD3}" type="datetime1">
              <a:rPr lang="en-US" smtClean="0"/>
              <a:t>10/23/2018</a:t>
            </a:fld>
            <a:endParaRPr lang="en-US"/>
          </a:p>
        </p:txBody>
      </p:sp>
      <p:sp>
        <p:nvSpPr>
          <p:cNvPr id="4" name="Footer Placeholder 3">
            <a:extLst>
              <a:ext uri="{FF2B5EF4-FFF2-40B4-BE49-F238E27FC236}">
                <a16:creationId xmlns:a16="http://schemas.microsoft.com/office/drawing/2014/main" id="{6FD84485-FEB5-4E05-8F39-521F433DCC45}"/>
              </a:ext>
            </a:extLst>
          </p:cNvPr>
          <p:cNvSpPr>
            <a:spLocks noGrp="1"/>
          </p:cNvSpPr>
          <p:nvPr>
            <p:ph type="ftr" sz="quarter" idx="2"/>
          </p:nvPr>
        </p:nvSpPr>
        <p:spPr>
          <a:xfrm>
            <a:off x="0" y="8838926"/>
            <a:ext cx="3041620" cy="46699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B1ED24-68C3-4820-BE56-24DD06E9A3DD}"/>
              </a:ext>
            </a:extLst>
          </p:cNvPr>
          <p:cNvSpPr>
            <a:spLocks noGrp="1"/>
          </p:cNvSpPr>
          <p:nvPr>
            <p:ph type="sldNum" sz="quarter" idx="3"/>
          </p:nvPr>
        </p:nvSpPr>
        <p:spPr>
          <a:xfrm>
            <a:off x="3976565" y="8838926"/>
            <a:ext cx="3041620" cy="466999"/>
          </a:xfrm>
          <a:prstGeom prst="rect">
            <a:avLst/>
          </a:prstGeom>
        </p:spPr>
        <p:txBody>
          <a:bodyPr vert="horz" lIns="91440" tIns="45720" rIns="91440" bIns="45720" rtlCol="0" anchor="b"/>
          <a:lstStyle>
            <a:lvl1pPr algn="r">
              <a:defRPr sz="1200"/>
            </a:lvl1pPr>
          </a:lstStyle>
          <a:p>
            <a:fld id="{2ABDD737-60CD-4468-A2C8-4DEE39BD183D}" type="slidenum">
              <a:rPr lang="en-US" smtClean="0"/>
              <a:t>‹#›</a:t>
            </a:fld>
            <a:endParaRPr lang="en-US"/>
          </a:p>
        </p:txBody>
      </p:sp>
    </p:spTree>
    <p:extLst>
      <p:ext uri="{BB962C8B-B14F-4D97-AF65-F5344CB8AC3E}">
        <p14:creationId xmlns:p14="http://schemas.microsoft.com/office/powerpoint/2010/main" val="25268787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9" cy="465296"/>
          </a:xfrm>
          <a:prstGeom prst="rect">
            <a:avLst/>
          </a:prstGeom>
        </p:spPr>
        <p:txBody>
          <a:bodyPr vert="horz" lIns="100128" tIns="50064" rIns="100128" bIns="50064"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976335" y="0"/>
            <a:ext cx="3041969" cy="465296"/>
          </a:xfrm>
          <a:prstGeom prst="rect">
            <a:avLst/>
          </a:prstGeom>
        </p:spPr>
        <p:txBody>
          <a:bodyPr vert="horz" lIns="100128" tIns="50064" rIns="100128" bIns="50064" rtlCol="0"/>
          <a:lstStyle>
            <a:lvl1pPr algn="r">
              <a:defRPr sz="1200">
                <a:latin typeface="Calibri Light"/>
              </a:defRPr>
            </a:lvl1pPr>
          </a:lstStyle>
          <a:p>
            <a:fld id="{897E5E17-2B23-4BDB-A960-4EEA5B51F8EC}" type="datetime1">
              <a:rPr lang="en-US" smtClean="0"/>
              <a:t>10/23/2018</a:t>
            </a:fld>
            <a:endParaRPr lang="en-US" dirty="0"/>
          </a:p>
        </p:txBody>
      </p:sp>
      <p:sp>
        <p:nvSpPr>
          <p:cNvPr id="4" name="Slide Image Placeholder 3"/>
          <p:cNvSpPr>
            <a:spLocks noGrp="1" noRot="1" noChangeAspect="1"/>
          </p:cNvSpPr>
          <p:nvPr>
            <p:ph type="sldImg" idx="2"/>
          </p:nvPr>
        </p:nvSpPr>
        <p:spPr>
          <a:xfrm>
            <a:off x="409575" y="696913"/>
            <a:ext cx="6200775" cy="3489325"/>
          </a:xfrm>
          <a:prstGeom prst="rect">
            <a:avLst/>
          </a:prstGeom>
          <a:noFill/>
          <a:ln w="12700">
            <a:solidFill>
              <a:prstClr val="black"/>
            </a:solidFill>
          </a:ln>
        </p:spPr>
        <p:txBody>
          <a:bodyPr vert="horz" lIns="100128" tIns="50064" rIns="100128" bIns="50064" rtlCol="0" anchor="ctr"/>
          <a:lstStyle/>
          <a:p>
            <a:endParaRPr lang="en-US" dirty="0"/>
          </a:p>
        </p:txBody>
      </p:sp>
      <p:sp>
        <p:nvSpPr>
          <p:cNvPr id="5" name="Notes Placeholder 4"/>
          <p:cNvSpPr>
            <a:spLocks noGrp="1"/>
          </p:cNvSpPr>
          <p:nvPr>
            <p:ph type="body" sz="quarter" idx="3"/>
          </p:nvPr>
        </p:nvSpPr>
        <p:spPr>
          <a:xfrm>
            <a:off x="701994" y="4420316"/>
            <a:ext cx="5615940" cy="4187666"/>
          </a:xfrm>
          <a:prstGeom prst="rect">
            <a:avLst/>
          </a:prstGeom>
        </p:spPr>
        <p:txBody>
          <a:bodyPr vert="horz" lIns="100128" tIns="50064" rIns="100128" bIns="5006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39014"/>
            <a:ext cx="3041969" cy="465296"/>
          </a:xfrm>
          <a:prstGeom prst="rect">
            <a:avLst/>
          </a:prstGeom>
        </p:spPr>
        <p:txBody>
          <a:bodyPr vert="horz" lIns="100128" tIns="50064" rIns="100128" bIns="50064"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976335" y="8839014"/>
            <a:ext cx="3041969" cy="465296"/>
          </a:xfrm>
          <a:prstGeom prst="rect">
            <a:avLst/>
          </a:prstGeom>
        </p:spPr>
        <p:txBody>
          <a:bodyPr vert="horz" lIns="100128" tIns="50064" rIns="100128" bIns="50064"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hdr="0" ftr="0"/>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am I? Been in the component industry for many years, specifically the EDI component industry</a:t>
            </a:r>
          </a:p>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
        <p:nvSpPr>
          <p:cNvPr id="5" name="Date Placeholder 4">
            <a:extLst>
              <a:ext uri="{FF2B5EF4-FFF2-40B4-BE49-F238E27FC236}">
                <a16:creationId xmlns:a16="http://schemas.microsoft.com/office/drawing/2014/main" id="{F61B0473-4799-4042-8D5E-DBF6F097D5C9}"/>
              </a:ext>
            </a:extLst>
          </p:cNvPr>
          <p:cNvSpPr>
            <a:spLocks noGrp="1"/>
          </p:cNvSpPr>
          <p:nvPr>
            <p:ph type="dt" idx="1"/>
          </p:nvPr>
        </p:nvSpPr>
        <p:spPr/>
        <p:txBody>
          <a:bodyPr/>
          <a:lstStyle/>
          <a:p>
            <a:fld id="{B2DD5BAF-8874-4EE4-A526-2764F13C4C9C}" type="datetime1">
              <a:rPr lang="en-US" smtClean="0"/>
              <a:t>10/23/2018</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day APIs (microservices) are designed to allow internal processes or systems to talk to each other- this is much like EDI, just that EDI is external and formalized</a:t>
            </a:r>
          </a:p>
          <a:p>
            <a:r>
              <a:rPr lang="en-US" dirty="0"/>
              <a:t>The question then, is why can’t APIs be used to connect businesses?  It can.</a:t>
            </a:r>
          </a:p>
          <a:p>
            <a:endParaRPr lang="en-US" dirty="0"/>
          </a:p>
          <a:p>
            <a:r>
              <a:rPr lang="en-US" dirty="0"/>
              <a:t>- Last point- it’s agile, give an example of making a change, how much easier it is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
        <p:nvSpPr>
          <p:cNvPr id="5" name="Date Placeholder 4">
            <a:extLst>
              <a:ext uri="{FF2B5EF4-FFF2-40B4-BE49-F238E27FC236}">
                <a16:creationId xmlns:a16="http://schemas.microsoft.com/office/drawing/2014/main" id="{7F62AB0D-A58F-4D2A-8329-E160CD523DD9}"/>
              </a:ext>
            </a:extLst>
          </p:cNvPr>
          <p:cNvSpPr>
            <a:spLocks noGrp="1"/>
          </p:cNvSpPr>
          <p:nvPr>
            <p:ph type="dt" idx="1"/>
          </p:nvPr>
        </p:nvSpPr>
        <p:spPr/>
        <p:txBody>
          <a:bodyPr/>
          <a:lstStyle/>
          <a:p>
            <a:fld id="{3D4D7C38-553B-4FB5-B3BD-8B26F2C1C889}" type="datetime1">
              <a:rPr lang="en-US" smtClean="0"/>
              <a:t>10/23/2018</a:t>
            </a:fld>
            <a:endParaRPr lang="en-US" dirty="0"/>
          </a:p>
        </p:txBody>
      </p:sp>
    </p:spTree>
    <p:extLst>
      <p:ext uri="{BB962C8B-B14F-4D97-AF65-F5344CB8AC3E}">
        <p14:creationId xmlns:p14="http://schemas.microsoft.com/office/powerpoint/2010/main" val="174955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 Can’t change the world (not going to tell Amazon you’re using APIs and not EDI)</a:t>
            </a:r>
          </a:p>
          <a:p>
            <a:pPr marL="0" indent="0">
              <a:buFontTx/>
              <a:buNone/>
            </a:pPr>
            <a:r>
              <a:rPr lang="en-US" sz="2400" dirty="0"/>
              <a:t>- You can use an API in place of a web form to make things more integrated with less manual intervention/mistakes</a:t>
            </a:r>
          </a:p>
          <a:p>
            <a:r>
              <a:rPr lang="en-US" sz="2400" dirty="0"/>
              <a:t>- Typically can be produced/consumed without writing code</a:t>
            </a:r>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
        <p:nvSpPr>
          <p:cNvPr id="5" name="Date Placeholder 4">
            <a:extLst>
              <a:ext uri="{FF2B5EF4-FFF2-40B4-BE49-F238E27FC236}">
                <a16:creationId xmlns:a16="http://schemas.microsoft.com/office/drawing/2014/main" id="{CA602DF9-1AF7-42C3-8B75-441CD78B7C5A}"/>
              </a:ext>
            </a:extLst>
          </p:cNvPr>
          <p:cNvSpPr>
            <a:spLocks noGrp="1"/>
          </p:cNvSpPr>
          <p:nvPr>
            <p:ph type="dt" idx="1"/>
          </p:nvPr>
        </p:nvSpPr>
        <p:spPr/>
        <p:txBody>
          <a:bodyPr/>
          <a:lstStyle/>
          <a:p>
            <a:fld id="{A53615C8-6B4B-4575-BB34-AE8F6926F125}" type="datetime1">
              <a:rPr lang="en-US" smtClean="0"/>
              <a:t>10/23/2018</a:t>
            </a:fld>
            <a:endParaRPr lang="en-US" dirty="0"/>
          </a:p>
        </p:txBody>
      </p:sp>
    </p:spTree>
    <p:extLst>
      <p:ext uri="{BB962C8B-B14F-4D97-AF65-F5344CB8AC3E}">
        <p14:creationId xmlns:p14="http://schemas.microsoft.com/office/powerpoint/2010/main" val="11824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
        <p:nvSpPr>
          <p:cNvPr id="5" name="Date Placeholder 4">
            <a:extLst>
              <a:ext uri="{FF2B5EF4-FFF2-40B4-BE49-F238E27FC236}">
                <a16:creationId xmlns:a16="http://schemas.microsoft.com/office/drawing/2014/main" id="{27BBB0C6-7F5C-4FE1-A74B-386EC2376181}"/>
              </a:ext>
            </a:extLst>
          </p:cNvPr>
          <p:cNvSpPr>
            <a:spLocks noGrp="1"/>
          </p:cNvSpPr>
          <p:nvPr>
            <p:ph type="dt" idx="1"/>
          </p:nvPr>
        </p:nvSpPr>
        <p:spPr/>
        <p:txBody>
          <a:bodyPr/>
          <a:lstStyle/>
          <a:p>
            <a:fld id="{3116A341-4994-46EB-9EB4-64DCFC70D4F8}" type="datetime1">
              <a:rPr lang="en-US" smtClean="0"/>
              <a:t>10/23/2018</a:t>
            </a:fld>
            <a:endParaRPr lang="en-US" dirty="0"/>
          </a:p>
        </p:txBody>
      </p:sp>
    </p:spTree>
    <p:extLst>
      <p:ext uri="{BB962C8B-B14F-4D97-AF65-F5344CB8AC3E}">
        <p14:creationId xmlns:p14="http://schemas.microsoft.com/office/powerpoint/2010/main" val="70476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APIs are only helpful if they are separate processes</a:t>
            </a:r>
          </a:p>
          <a:p>
            <a:pPr marL="0" indent="0">
              <a:buFontTx/>
              <a:buNone/>
            </a:pPr>
            <a:r>
              <a:rPr lang="en-US" dirty="0"/>
              <a:t>- Container technologies make monitoring, deployment, etc. much easier</a:t>
            </a:r>
          </a:p>
          <a:p>
            <a:pPr marL="0" indent="0">
              <a:buFontTx/>
              <a:buNone/>
            </a:pP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
        <p:nvSpPr>
          <p:cNvPr id="5" name="Date Placeholder 4">
            <a:extLst>
              <a:ext uri="{FF2B5EF4-FFF2-40B4-BE49-F238E27FC236}">
                <a16:creationId xmlns:a16="http://schemas.microsoft.com/office/drawing/2014/main" id="{9EDF2153-AF44-48CE-8939-FFB994D66FD6}"/>
              </a:ext>
            </a:extLst>
          </p:cNvPr>
          <p:cNvSpPr>
            <a:spLocks noGrp="1"/>
          </p:cNvSpPr>
          <p:nvPr>
            <p:ph type="dt" idx="1"/>
          </p:nvPr>
        </p:nvSpPr>
        <p:spPr/>
        <p:txBody>
          <a:bodyPr/>
          <a:lstStyle/>
          <a:p>
            <a:fld id="{14D43186-AEBD-4856-A8AB-3C6E4A447CAA}" type="datetime1">
              <a:rPr lang="en-US" smtClean="0"/>
              <a:t>10/23/2018</a:t>
            </a:fld>
            <a:endParaRPr lang="en-US" dirty="0"/>
          </a:p>
        </p:txBody>
      </p:sp>
    </p:spTree>
    <p:extLst>
      <p:ext uri="{BB962C8B-B14F-4D97-AF65-F5344CB8AC3E}">
        <p14:creationId xmlns:p14="http://schemas.microsoft.com/office/powerpoint/2010/main" val="278053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API architecture slide, now we want to look at what an API solution must have if you intend to expose user APIs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
        <p:nvSpPr>
          <p:cNvPr id="5" name="Date Placeholder 4">
            <a:extLst>
              <a:ext uri="{FF2B5EF4-FFF2-40B4-BE49-F238E27FC236}">
                <a16:creationId xmlns:a16="http://schemas.microsoft.com/office/drawing/2014/main" id="{855E8EDB-AE9D-42C0-A95F-E515BD5C9B17}"/>
              </a:ext>
            </a:extLst>
          </p:cNvPr>
          <p:cNvSpPr>
            <a:spLocks noGrp="1"/>
          </p:cNvSpPr>
          <p:nvPr>
            <p:ph type="dt" idx="1"/>
          </p:nvPr>
        </p:nvSpPr>
        <p:spPr/>
        <p:txBody>
          <a:bodyPr/>
          <a:lstStyle/>
          <a:p>
            <a:fld id="{F388A4BE-4287-4604-A182-56F2575E2ABB}" type="datetime1">
              <a:rPr lang="en-US" smtClean="0"/>
              <a:t>10/23/2018</a:t>
            </a:fld>
            <a:endParaRPr lang="en-US" dirty="0"/>
          </a:p>
        </p:txBody>
      </p:sp>
    </p:spTree>
    <p:extLst>
      <p:ext uri="{BB962C8B-B14F-4D97-AF65-F5344CB8AC3E}">
        <p14:creationId xmlns:p14="http://schemas.microsoft.com/office/powerpoint/2010/main" val="200743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Scalable- vertical/horizontal, also supports caching</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
        <p:nvSpPr>
          <p:cNvPr id="5" name="Date Placeholder 4">
            <a:extLst>
              <a:ext uri="{FF2B5EF4-FFF2-40B4-BE49-F238E27FC236}">
                <a16:creationId xmlns:a16="http://schemas.microsoft.com/office/drawing/2014/main" id="{9DA4B769-0133-42B3-982C-6D978E671DC6}"/>
              </a:ext>
            </a:extLst>
          </p:cNvPr>
          <p:cNvSpPr>
            <a:spLocks noGrp="1"/>
          </p:cNvSpPr>
          <p:nvPr>
            <p:ph type="dt" idx="1"/>
          </p:nvPr>
        </p:nvSpPr>
        <p:spPr/>
        <p:txBody>
          <a:bodyPr/>
          <a:lstStyle/>
          <a:p>
            <a:fld id="{37620840-434B-4F47-94BD-595B7A0B33D9}" type="datetime1">
              <a:rPr lang="en-US" smtClean="0"/>
              <a:t>10/23/2018</a:t>
            </a:fld>
            <a:endParaRPr lang="en-US" dirty="0"/>
          </a:p>
        </p:txBody>
      </p:sp>
    </p:spTree>
    <p:extLst>
      <p:ext uri="{BB962C8B-B14F-4D97-AF65-F5344CB8AC3E}">
        <p14:creationId xmlns:p14="http://schemas.microsoft.com/office/powerpoint/2010/main" val="27562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to support all standards for file transfer, EDI translation, etc.</a:t>
            </a:r>
          </a:p>
          <a:p>
            <a:r>
              <a:rPr lang="en-US" dirty="0"/>
              <a:t>Need standardized API interfaces</a:t>
            </a:r>
          </a:p>
          <a:p>
            <a:r>
              <a:rPr lang="en-US" dirty="0"/>
              <a:t>Robust logging and monitoring capabilities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
        <p:nvSpPr>
          <p:cNvPr id="5" name="Date Placeholder 4">
            <a:extLst>
              <a:ext uri="{FF2B5EF4-FFF2-40B4-BE49-F238E27FC236}">
                <a16:creationId xmlns:a16="http://schemas.microsoft.com/office/drawing/2014/main" id="{74E0621B-36C4-49FB-8616-E2E4B4C84953}"/>
              </a:ext>
            </a:extLst>
          </p:cNvPr>
          <p:cNvSpPr>
            <a:spLocks noGrp="1"/>
          </p:cNvSpPr>
          <p:nvPr>
            <p:ph type="dt" idx="1"/>
          </p:nvPr>
        </p:nvSpPr>
        <p:spPr/>
        <p:txBody>
          <a:bodyPr/>
          <a:lstStyle/>
          <a:p>
            <a:fld id="{D3EFFA65-7111-46BA-8664-8626A00E7B33}" type="datetime1">
              <a:rPr lang="en-US" smtClean="0"/>
              <a:t>10/23/2018</a:t>
            </a:fld>
            <a:endParaRPr lang="en-US" dirty="0"/>
          </a:p>
        </p:txBody>
      </p:sp>
    </p:spTree>
    <p:extLst>
      <p:ext uri="{BB962C8B-B14F-4D97-AF65-F5344CB8AC3E}">
        <p14:creationId xmlns:p14="http://schemas.microsoft.com/office/powerpoint/2010/main" val="126742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look at what the process APIs look like and what you need in this layer</a:t>
            </a:r>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
        <p:nvSpPr>
          <p:cNvPr id="5" name="Date Placeholder 4">
            <a:extLst>
              <a:ext uri="{FF2B5EF4-FFF2-40B4-BE49-F238E27FC236}">
                <a16:creationId xmlns:a16="http://schemas.microsoft.com/office/drawing/2014/main" id="{E9A9F08F-7599-42C4-B955-FA692652DF0A}"/>
              </a:ext>
            </a:extLst>
          </p:cNvPr>
          <p:cNvSpPr>
            <a:spLocks noGrp="1"/>
          </p:cNvSpPr>
          <p:nvPr>
            <p:ph type="dt" idx="1"/>
          </p:nvPr>
        </p:nvSpPr>
        <p:spPr/>
        <p:txBody>
          <a:bodyPr/>
          <a:lstStyle/>
          <a:p>
            <a:fld id="{D7D9F954-E14E-4CBB-8E7A-C017526033EA}" type="datetime1">
              <a:rPr lang="en-US" smtClean="0"/>
              <a:t>10/23/2018</a:t>
            </a:fld>
            <a:endParaRPr lang="en-US" dirty="0"/>
          </a:p>
        </p:txBody>
      </p:sp>
    </p:spTree>
    <p:extLst>
      <p:ext uri="{BB962C8B-B14F-4D97-AF65-F5344CB8AC3E}">
        <p14:creationId xmlns:p14="http://schemas.microsoft.com/office/powerpoint/2010/main" val="90118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Logical components</a:t>
            </a:r>
          </a:p>
          <a:p>
            <a:r>
              <a:rPr lang="en-US" dirty="0"/>
              <a:t>Decisions</a:t>
            </a:r>
          </a:p>
          <a:p>
            <a:r>
              <a:rPr lang="en-US" dirty="0"/>
              <a:t>Caching</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
        <p:nvSpPr>
          <p:cNvPr id="5" name="Date Placeholder 4">
            <a:extLst>
              <a:ext uri="{FF2B5EF4-FFF2-40B4-BE49-F238E27FC236}">
                <a16:creationId xmlns:a16="http://schemas.microsoft.com/office/drawing/2014/main" id="{96D0189D-D5EC-485C-A51B-85B97C49487F}"/>
              </a:ext>
            </a:extLst>
          </p:cNvPr>
          <p:cNvSpPr>
            <a:spLocks noGrp="1"/>
          </p:cNvSpPr>
          <p:nvPr>
            <p:ph type="dt" idx="1"/>
          </p:nvPr>
        </p:nvSpPr>
        <p:spPr/>
        <p:txBody>
          <a:bodyPr/>
          <a:lstStyle/>
          <a:p>
            <a:fld id="{7C6B77E7-8FD8-43D8-9D2A-489601520F18}" type="datetime1">
              <a:rPr lang="en-US" smtClean="0"/>
              <a:t>10/23/2018</a:t>
            </a:fld>
            <a:endParaRPr lang="en-US" dirty="0"/>
          </a:p>
        </p:txBody>
      </p:sp>
    </p:spTree>
    <p:extLst>
      <p:ext uri="{BB962C8B-B14F-4D97-AF65-F5344CB8AC3E}">
        <p14:creationId xmlns:p14="http://schemas.microsoft.com/office/powerpoint/2010/main" val="61513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look at what the system layer APIs look like</a:t>
            </a:r>
          </a:p>
          <a:p>
            <a:r>
              <a:rPr lang="en-US" dirty="0"/>
              <a:t>Connect to databases, ERP systems, accounting, CRMs, etc.</a:t>
            </a:r>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
        <p:nvSpPr>
          <p:cNvPr id="5" name="Date Placeholder 4">
            <a:extLst>
              <a:ext uri="{FF2B5EF4-FFF2-40B4-BE49-F238E27FC236}">
                <a16:creationId xmlns:a16="http://schemas.microsoft.com/office/drawing/2014/main" id="{107A682D-7595-468E-B213-EE302B3472FB}"/>
              </a:ext>
            </a:extLst>
          </p:cNvPr>
          <p:cNvSpPr>
            <a:spLocks noGrp="1"/>
          </p:cNvSpPr>
          <p:nvPr>
            <p:ph type="dt" idx="1"/>
          </p:nvPr>
        </p:nvSpPr>
        <p:spPr/>
        <p:txBody>
          <a:bodyPr/>
          <a:lstStyle/>
          <a:p>
            <a:fld id="{45FF03EA-9E91-481D-8334-D7717AE98369}" type="datetime1">
              <a:rPr lang="en-US" smtClean="0"/>
              <a:t>10/23/2018</a:t>
            </a:fld>
            <a:endParaRPr lang="en-US" dirty="0"/>
          </a:p>
        </p:txBody>
      </p:sp>
    </p:spTree>
    <p:extLst>
      <p:ext uri="{BB962C8B-B14F-4D97-AF65-F5344CB8AC3E}">
        <p14:creationId xmlns:p14="http://schemas.microsoft.com/office/powerpoint/2010/main" val="91482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off with a brief introduction of my background, then we will get into What are APIs?</a:t>
            </a:r>
          </a:p>
          <a:p>
            <a:r>
              <a:rPr lang="en-US" dirty="0"/>
              <a:t>Next we will explore the benefits of APIs</a:t>
            </a:r>
          </a:p>
          <a:p>
            <a:r>
              <a:rPr lang="en-US" dirty="0"/>
              <a:t>How you can build an API strategy for your business</a:t>
            </a:r>
          </a:p>
          <a:p>
            <a:r>
              <a:rPr lang="en-US" dirty="0"/>
              <a:t>And close with some real world examples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
        <p:nvSpPr>
          <p:cNvPr id="5" name="Date Placeholder 4">
            <a:extLst>
              <a:ext uri="{FF2B5EF4-FFF2-40B4-BE49-F238E27FC236}">
                <a16:creationId xmlns:a16="http://schemas.microsoft.com/office/drawing/2014/main" id="{68657E90-4F71-4CF2-9BE4-5A07C8CD3B2E}"/>
              </a:ext>
            </a:extLst>
          </p:cNvPr>
          <p:cNvSpPr>
            <a:spLocks noGrp="1"/>
          </p:cNvSpPr>
          <p:nvPr>
            <p:ph type="dt" idx="1"/>
          </p:nvPr>
        </p:nvSpPr>
        <p:spPr/>
        <p:txBody>
          <a:bodyPr/>
          <a:lstStyle/>
          <a:p>
            <a:fld id="{CD3E6E2A-49C0-4487-AAB8-2AA844C57823}" type="datetime1">
              <a:rPr lang="en-US" smtClean="0"/>
              <a:t>10/23/2018</a:t>
            </a:fld>
            <a:endParaRPr lang="en-US" dirty="0"/>
          </a:p>
        </p:txBody>
      </p:sp>
    </p:spTree>
    <p:extLst>
      <p:ext uri="{BB962C8B-B14F-4D97-AF65-F5344CB8AC3E}">
        <p14:creationId xmlns:p14="http://schemas.microsoft.com/office/powerpoint/2010/main" val="2500272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APIs you can take a much more structured approach</a:t>
            </a:r>
          </a:p>
          <a:p>
            <a:r>
              <a:rPr lang="en-US" dirty="0" err="1"/>
              <a:t>Odata</a:t>
            </a:r>
            <a:endParaRPr lang="en-US" dirty="0"/>
          </a:p>
          <a:p>
            <a:r>
              <a:rPr lang="en-US" dirty="0"/>
              <a:t>What we like about OData is that it standardizes the API to any application, database, etc.</a:t>
            </a:r>
          </a:p>
          <a:p>
            <a:endParaRPr lang="en-US" dirty="0"/>
          </a:p>
        </p:txBody>
      </p:sp>
      <p:sp>
        <p:nvSpPr>
          <p:cNvPr id="4" name="Date Placeholder 3"/>
          <p:cNvSpPr>
            <a:spLocks noGrp="1"/>
          </p:cNvSpPr>
          <p:nvPr>
            <p:ph type="dt" idx="1"/>
          </p:nvPr>
        </p:nvSpPr>
        <p:spPr/>
        <p:txBody>
          <a:bodyPr/>
          <a:lstStyle/>
          <a:p>
            <a:fld id="{897E5E17-2B23-4BDB-A960-4EEA5B51F8EC}" type="datetime1">
              <a:rPr lang="en-US" smtClean="0"/>
              <a:t>10/23/2018</a:t>
            </a:fld>
            <a:endParaRPr lang="en-US" dirty="0"/>
          </a:p>
        </p:txBody>
      </p:sp>
      <p:sp>
        <p:nvSpPr>
          <p:cNvPr id="5" name="Slide Number Placeholder 4"/>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595100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iPaaS offers a lot of great benefits of which we discussed.  </a:t>
            </a:r>
          </a:p>
          <a:p>
            <a:r>
              <a:rPr lang="en-US" dirty="0"/>
              <a:t>If you’re looking to build a microservice architecture, will your iPaaS solution support this?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21</a:t>
            </a:fld>
            <a:endParaRPr lang="en-US" dirty="0"/>
          </a:p>
        </p:txBody>
      </p:sp>
      <p:sp>
        <p:nvSpPr>
          <p:cNvPr id="5" name="Date Placeholder 4">
            <a:extLst>
              <a:ext uri="{FF2B5EF4-FFF2-40B4-BE49-F238E27FC236}">
                <a16:creationId xmlns:a16="http://schemas.microsoft.com/office/drawing/2014/main" id="{4C3AE48F-D34B-4EF2-8D9F-C2EBD4CDBC9C}"/>
              </a:ext>
            </a:extLst>
          </p:cNvPr>
          <p:cNvSpPr>
            <a:spLocks noGrp="1"/>
          </p:cNvSpPr>
          <p:nvPr>
            <p:ph type="dt" idx="1"/>
          </p:nvPr>
        </p:nvSpPr>
        <p:spPr/>
        <p:txBody>
          <a:bodyPr/>
          <a:lstStyle/>
          <a:p>
            <a:fld id="{4652C6A1-53CB-4B82-9F3E-488CEB8D3C62}" type="datetime1">
              <a:rPr lang="en-US" smtClean="0"/>
              <a:t>10/23/2018</a:t>
            </a:fld>
            <a:endParaRPr lang="en-US" dirty="0"/>
          </a:p>
        </p:txBody>
      </p:sp>
    </p:spTree>
    <p:extLst>
      <p:ext uri="{BB962C8B-B14F-4D97-AF65-F5344CB8AC3E}">
        <p14:creationId xmlns:p14="http://schemas.microsoft.com/office/powerpoint/2010/main" val="1660764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look at several examples here.  One thing I want to point out is whether you use a VAN, do EDI in-house, outsource any portion of EDI, etc., a microservice strategy can be important for you to consider</a:t>
            </a:r>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dirty="0"/>
          </a:p>
        </p:txBody>
      </p:sp>
      <p:sp>
        <p:nvSpPr>
          <p:cNvPr id="5" name="Date Placeholder 4">
            <a:extLst>
              <a:ext uri="{FF2B5EF4-FFF2-40B4-BE49-F238E27FC236}">
                <a16:creationId xmlns:a16="http://schemas.microsoft.com/office/drawing/2014/main" id="{C7BEEAB2-1637-4FEA-98F3-E7CA8C30C72C}"/>
              </a:ext>
            </a:extLst>
          </p:cNvPr>
          <p:cNvSpPr>
            <a:spLocks noGrp="1"/>
          </p:cNvSpPr>
          <p:nvPr>
            <p:ph type="dt" idx="1"/>
          </p:nvPr>
        </p:nvSpPr>
        <p:spPr/>
        <p:txBody>
          <a:bodyPr/>
          <a:lstStyle/>
          <a:p>
            <a:fld id="{DF5F927A-E996-4CC4-87D8-11FFC95D9352}" type="datetime1">
              <a:rPr lang="en-US" smtClean="0"/>
              <a:t>10/23/2018</a:t>
            </a:fld>
            <a:endParaRPr lang="en-US" dirty="0"/>
          </a:p>
        </p:txBody>
      </p:sp>
    </p:spTree>
    <p:extLst>
      <p:ext uri="{BB962C8B-B14F-4D97-AF65-F5344CB8AC3E}">
        <p14:creationId xmlns:p14="http://schemas.microsoft.com/office/powerpoint/2010/main" val="1131481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 had a lot of retailers it works with that were providing data that needed to be pulled into a data warehouse for planning, forecasting, etc.</a:t>
            </a:r>
          </a:p>
          <a:p>
            <a:r>
              <a:rPr lang="en-US" dirty="0"/>
              <a:t>Rather than go through a formalized EDI process and get all the retailers to adopt this, they wanted a more agile approach to be flexible enough to deal with customers in their current architecture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23</a:t>
            </a:fld>
            <a:endParaRPr lang="en-US" dirty="0"/>
          </a:p>
        </p:txBody>
      </p:sp>
      <p:sp>
        <p:nvSpPr>
          <p:cNvPr id="5" name="Date Placeholder 4">
            <a:extLst>
              <a:ext uri="{FF2B5EF4-FFF2-40B4-BE49-F238E27FC236}">
                <a16:creationId xmlns:a16="http://schemas.microsoft.com/office/drawing/2014/main" id="{F582D572-EC77-4904-922F-CD9E58E2FEE3}"/>
              </a:ext>
            </a:extLst>
          </p:cNvPr>
          <p:cNvSpPr>
            <a:spLocks noGrp="1"/>
          </p:cNvSpPr>
          <p:nvPr>
            <p:ph type="dt" idx="1"/>
          </p:nvPr>
        </p:nvSpPr>
        <p:spPr/>
        <p:txBody>
          <a:bodyPr/>
          <a:lstStyle/>
          <a:p>
            <a:fld id="{D790053D-7D8B-44BE-AD75-DC6B2E21BFA9}" type="datetime1">
              <a:rPr lang="en-US" smtClean="0"/>
              <a:t>10/23/2018</a:t>
            </a:fld>
            <a:endParaRPr lang="en-US" dirty="0"/>
          </a:p>
        </p:txBody>
      </p:sp>
    </p:spTree>
    <p:extLst>
      <p:ext uri="{BB962C8B-B14F-4D97-AF65-F5344CB8AC3E}">
        <p14:creationId xmlns:p14="http://schemas.microsoft.com/office/powerpoint/2010/main" val="241967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Transfer is not scalable</a:t>
            </a:r>
          </a:p>
          <a:p>
            <a:r>
              <a:rPr lang="en-US" dirty="0"/>
              <a:t>Was unable to support new technologies easily</a:t>
            </a:r>
          </a:p>
          <a:p>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24</a:t>
            </a:fld>
            <a:endParaRPr lang="en-US" dirty="0"/>
          </a:p>
        </p:txBody>
      </p:sp>
      <p:sp>
        <p:nvSpPr>
          <p:cNvPr id="5" name="Date Placeholder 4">
            <a:extLst>
              <a:ext uri="{FF2B5EF4-FFF2-40B4-BE49-F238E27FC236}">
                <a16:creationId xmlns:a16="http://schemas.microsoft.com/office/drawing/2014/main" id="{C8D95179-DE40-42F6-9CFD-81E4B82C8F3F}"/>
              </a:ext>
            </a:extLst>
          </p:cNvPr>
          <p:cNvSpPr>
            <a:spLocks noGrp="1"/>
          </p:cNvSpPr>
          <p:nvPr>
            <p:ph type="dt" idx="1"/>
          </p:nvPr>
        </p:nvSpPr>
        <p:spPr/>
        <p:txBody>
          <a:bodyPr/>
          <a:lstStyle/>
          <a:p>
            <a:fld id="{0726EE3F-91A1-4C0F-B53F-553CBD4B05D6}" type="datetime1">
              <a:rPr lang="en-US" smtClean="0"/>
              <a:t>10/23/2018</a:t>
            </a:fld>
            <a:endParaRPr lang="en-US" dirty="0"/>
          </a:p>
        </p:txBody>
      </p:sp>
    </p:spTree>
    <p:extLst>
      <p:ext uri="{BB962C8B-B14F-4D97-AF65-F5344CB8AC3E}">
        <p14:creationId xmlns:p14="http://schemas.microsoft.com/office/powerpoint/2010/main" val="327908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bit about what we do at RSSBus – we have a product RSSBus Connect that integrates applications and allows you to create workflows to move data between your trading partners and into your business.</a:t>
            </a:r>
          </a:p>
        </p:txBody>
      </p:sp>
      <p:sp>
        <p:nvSpPr>
          <p:cNvPr id="4" name="Slide Number Placeholder 3"/>
          <p:cNvSpPr>
            <a:spLocks noGrp="1"/>
          </p:cNvSpPr>
          <p:nvPr>
            <p:ph type="sldNum" sz="quarter" idx="5"/>
          </p:nvPr>
        </p:nvSpPr>
        <p:spPr/>
        <p:txBody>
          <a:bodyPr/>
          <a:lstStyle/>
          <a:p>
            <a:fld id="{006BE02D-20C0-F840-AFAC-BEA99C74FDC2}" type="slidenum">
              <a:rPr lang="en-US" smtClean="0"/>
              <a:pPr/>
              <a:t>25</a:t>
            </a:fld>
            <a:endParaRPr lang="en-US" dirty="0"/>
          </a:p>
        </p:txBody>
      </p:sp>
      <p:sp>
        <p:nvSpPr>
          <p:cNvPr id="5" name="Date Placeholder 4">
            <a:extLst>
              <a:ext uri="{FF2B5EF4-FFF2-40B4-BE49-F238E27FC236}">
                <a16:creationId xmlns:a16="http://schemas.microsoft.com/office/drawing/2014/main" id="{1CB9BD20-5856-4BE1-848B-D0B661C308EA}"/>
              </a:ext>
            </a:extLst>
          </p:cNvPr>
          <p:cNvSpPr>
            <a:spLocks noGrp="1"/>
          </p:cNvSpPr>
          <p:nvPr>
            <p:ph type="dt" idx="1"/>
          </p:nvPr>
        </p:nvSpPr>
        <p:spPr/>
        <p:txBody>
          <a:bodyPr/>
          <a:lstStyle/>
          <a:p>
            <a:fld id="{B43248FA-0D2A-4540-B799-68376886E354}" type="datetime1">
              <a:rPr lang="en-US" smtClean="0"/>
              <a:t>10/23/2018</a:t>
            </a:fld>
            <a:endParaRPr lang="en-US" dirty="0"/>
          </a:p>
        </p:txBody>
      </p:sp>
    </p:spTree>
    <p:extLst>
      <p:ext uri="{BB962C8B-B14F-4D97-AF65-F5344CB8AC3E}">
        <p14:creationId xmlns:p14="http://schemas.microsoft.com/office/powerpoint/2010/main" val="133851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learned something.  If you want to learn more about </a:t>
            </a:r>
            <a:r>
              <a:rPr lang="en-US" dirty="0" err="1"/>
              <a:t>rssbus</a:t>
            </a:r>
            <a:r>
              <a:rPr lang="en-US" dirty="0"/>
              <a:t>, contact me at mikea@rssbus.com</a:t>
            </a:r>
          </a:p>
        </p:txBody>
      </p:sp>
      <p:sp>
        <p:nvSpPr>
          <p:cNvPr id="4" name="Date Placeholder 3"/>
          <p:cNvSpPr>
            <a:spLocks noGrp="1"/>
          </p:cNvSpPr>
          <p:nvPr>
            <p:ph type="dt" idx="1"/>
          </p:nvPr>
        </p:nvSpPr>
        <p:spPr/>
        <p:txBody>
          <a:bodyPr/>
          <a:lstStyle/>
          <a:p>
            <a:fld id="{897E5E17-2B23-4BDB-A960-4EEA5B51F8EC}" type="datetime1">
              <a:rPr lang="en-US" smtClean="0"/>
              <a:t>10/23/2018</a:t>
            </a:fld>
            <a:endParaRPr lang="en-US" dirty="0"/>
          </a:p>
        </p:txBody>
      </p:sp>
      <p:sp>
        <p:nvSpPr>
          <p:cNvPr id="5" name="Slide Number Placeholder 4"/>
          <p:cNvSpPr>
            <a:spLocks noGrp="1"/>
          </p:cNvSpPr>
          <p:nvPr>
            <p:ph type="sldNum" sz="quarter" idx="5"/>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294103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a:t>20 year old open source projects, no longer maintained</a:t>
            </a:r>
          </a:p>
          <a:p>
            <a:pPr marL="342900" indent="-342900">
              <a:buFontTx/>
              <a:buChar char="-"/>
            </a:pPr>
            <a:r>
              <a:rPr lang="en-US" dirty="0"/>
              <a:t>Company has built a large development team to maintain these technologies</a:t>
            </a:r>
          </a:p>
          <a:p>
            <a:pPr marL="342900" indent="-342900">
              <a:buFontTx/>
              <a:buChar char="-"/>
            </a:pPr>
            <a:r>
              <a:rPr lang="en-US" dirty="0"/>
              <a:t>Large monolith</a:t>
            </a:r>
          </a:p>
          <a:p>
            <a:pPr marL="342900" indent="-34290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
        <p:nvSpPr>
          <p:cNvPr id="5" name="Date Placeholder 4">
            <a:extLst>
              <a:ext uri="{FF2B5EF4-FFF2-40B4-BE49-F238E27FC236}">
                <a16:creationId xmlns:a16="http://schemas.microsoft.com/office/drawing/2014/main" id="{FCF8B8D2-AFE5-454D-B611-562D4341CC04}"/>
              </a:ext>
            </a:extLst>
          </p:cNvPr>
          <p:cNvSpPr>
            <a:spLocks noGrp="1"/>
          </p:cNvSpPr>
          <p:nvPr>
            <p:ph type="dt" idx="1"/>
          </p:nvPr>
        </p:nvSpPr>
        <p:spPr/>
        <p:txBody>
          <a:bodyPr/>
          <a:lstStyle/>
          <a:p>
            <a:fld id="{44049673-9CA9-453C-BC67-A1799FD579DF}" type="datetime1">
              <a:rPr lang="en-US" smtClean="0"/>
              <a:t>10/23/2018</a:t>
            </a:fld>
            <a:endParaRPr lang="en-US" dirty="0"/>
          </a:p>
        </p:txBody>
      </p:sp>
    </p:spTree>
    <p:extLst>
      <p:ext uri="{BB962C8B-B14F-4D97-AF65-F5344CB8AC3E}">
        <p14:creationId xmlns:p14="http://schemas.microsoft.com/office/powerpoint/2010/main" val="46835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APIs.  API is not a type of beer.</a:t>
            </a:r>
          </a:p>
          <a:p>
            <a:endParaRPr lang="en-US" dirty="0"/>
          </a:p>
          <a:p>
            <a:r>
              <a:rPr lang="en-US" dirty="0"/>
              <a:t>The legacy of APIs and Microservices align with the history of service oriented architectures and component based development.  In essence, component based architectures seek to modularize systems and processed and use them like building blocks</a:t>
            </a: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
        <p:nvSpPr>
          <p:cNvPr id="5" name="Date Placeholder 4">
            <a:extLst>
              <a:ext uri="{FF2B5EF4-FFF2-40B4-BE49-F238E27FC236}">
                <a16:creationId xmlns:a16="http://schemas.microsoft.com/office/drawing/2014/main" id="{295B26EC-6942-4B33-95F3-8DE890B8EFA6}"/>
              </a:ext>
            </a:extLst>
          </p:cNvPr>
          <p:cNvSpPr>
            <a:spLocks noGrp="1"/>
          </p:cNvSpPr>
          <p:nvPr>
            <p:ph type="dt" idx="1"/>
          </p:nvPr>
        </p:nvSpPr>
        <p:spPr/>
        <p:txBody>
          <a:bodyPr/>
          <a:lstStyle/>
          <a:p>
            <a:fld id="{B05B5455-51AF-4B10-AAD7-0E92A7421449}" type="datetime1">
              <a:rPr lang="en-US" smtClean="0"/>
              <a:t>10/23/2018</a:t>
            </a:fld>
            <a:endParaRPr lang="en-US" dirty="0"/>
          </a:p>
        </p:txBody>
      </p:sp>
    </p:spTree>
    <p:extLst>
      <p:ext uri="{BB962C8B-B14F-4D97-AF65-F5344CB8AC3E}">
        <p14:creationId xmlns:p14="http://schemas.microsoft.com/office/powerpoint/2010/main" val="35984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a couple of things here- </a:t>
            </a:r>
          </a:p>
          <a:p>
            <a:pPr marL="457200" indent="-457200">
              <a:buAutoNum type="arabicParenR"/>
            </a:pPr>
            <a:r>
              <a:rPr lang="en-US" dirty="0"/>
              <a:t>The microservices are compartmentalized </a:t>
            </a:r>
          </a:p>
          <a:p>
            <a:pPr marL="457200" indent="-457200">
              <a:buAutoNum type="arabicParenR"/>
            </a:pPr>
            <a:r>
              <a:rPr lang="en-US" dirty="0"/>
              <a:t>Components are interchangeable- can be smaller, can be larger, depending on the size of the project.  Monoliths may be limited in size due to the complexity of maintaining them.</a:t>
            </a:r>
          </a:p>
          <a:p>
            <a:pPr marL="457200" indent="-457200">
              <a:buAutoNum type="arabicParenR"/>
            </a:pPr>
            <a:r>
              <a:rPr lang="en-US" dirty="0"/>
              <a:t>Monolith is floating on water vs. being on solid ground</a:t>
            </a:r>
          </a:p>
          <a:p>
            <a:pPr marL="457200" indent="-457200">
              <a:buAutoNum type="arabicParenR"/>
            </a:pPr>
            <a:r>
              <a:rPr lang="en-US" dirty="0"/>
              <a:t>What does your current EDI solution look like?</a:t>
            </a: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
        <p:nvSpPr>
          <p:cNvPr id="5" name="Date Placeholder 4">
            <a:extLst>
              <a:ext uri="{FF2B5EF4-FFF2-40B4-BE49-F238E27FC236}">
                <a16:creationId xmlns:a16="http://schemas.microsoft.com/office/drawing/2014/main" id="{AE999F73-A302-445E-B1B6-D1C074C39CD5}"/>
              </a:ext>
            </a:extLst>
          </p:cNvPr>
          <p:cNvSpPr>
            <a:spLocks noGrp="1"/>
          </p:cNvSpPr>
          <p:nvPr>
            <p:ph type="dt" idx="1"/>
          </p:nvPr>
        </p:nvSpPr>
        <p:spPr/>
        <p:txBody>
          <a:bodyPr/>
          <a:lstStyle/>
          <a:p>
            <a:fld id="{CFC9A73B-A72E-48E1-94F0-80496B90CD2C}" type="datetime1">
              <a:rPr lang="en-US" smtClean="0"/>
              <a:t>10/23/2018</a:t>
            </a:fld>
            <a:endParaRPr lang="en-US" dirty="0"/>
          </a:p>
        </p:txBody>
      </p:sp>
    </p:spTree>
    <p:extLst>
      <p:ext uri="{BB962C8B-B14F-4D97-AF65-F5344CB8AC3E}">
        <p14:creationId xmlns:p14="http://schemas.microsoft.com/office/powerpoint/2010/main" val="183268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look at what a Microservices architecture looks like.</a:t>
            </a:r>
          </a:p>
          <a:p>
            <a:r>
              <a:rPr lang="en-US" dirty="0"/>
              <a:t>We are going to reference this slide throughout the presentation.  </a:t>
            </a:r>
          </a:p>
          <a:p>
            <a:r>
              <a:rPr lang="en-US" dirty="0"/>
              <a:t>Talk about what an order fulfillment process looks like</a:t>
            </a:r>
          </a:p>
          <a:p>
            <a:r>
              <a:rPr lang="en-US" dirty="0"/>
              <a:t>Omni-channel web checkout </a:t>
            </a:r>
          </a:p>
          <a:p>
            <a:r>
              <a:rPr lang="en-US" dirty="0"/>
              <a:t>EDI process API</a:t>
            </a:r>
          </a:p>
          <a:p>
            <a:r>
              <a:rPr lang="en-US" dirty="0"/>
              <a:t>How the pieces are reusable</a:t>
            </a:r>
          </a:p>
          <a:p>
            <a:r>
              <a:rPr lang="en-US"/>
              <a:t>What would this look like if it were a monolithic architecture as opposed to a microservices one?</a:t>
            </a: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
        <p:nvSpPr>
          <p:cNvPr id="5" name="Date Placeholder 4">
            <a:extLst>
              <a:ext uri="{FF2B5EF4-FFF2-40B4-BE49-F238E27FC236}">
                <a16:creationId xmlns:a16="http://schemas.microsoft.com/office/drawing/2014/main" id="{1E17E792-8962-41FC-A7A9-1856940D9FBD}"/>
              </a:ext>
            </a:extLst>
          </p:cNvPr>
          <p:cNvSpPr>
            <a:spLocks noGrp="1"/>
          </p:cNvSpPr>
          <p:nvPr>
            <p:ph type="dt" idx="1"/>
          </p:nvPr>
        </p:nvSpPr>
        <p:spPr/>
        <p:txBody>
          <a:bodyPr/>
          <a:lstStyle/>
          <a:p>
            <a:fld id="{CA6D53BF-BB5B-44F9-A288-FA113B8E52A1}" type="datetime1">
              <a:rPr lang="en-US" smtClean="0"/>
              <a:t>10/23/2018</a:t>
            </a:fld>
            <a:endParaRPr lang="en-US" dirty="0"/>
          </a:p>
        </p:txBody>
      </p:sp>
    </p:spTree>
    <p:extLst>
      <p:ext uri="{BB962C8B-B14F-4D97-AF65-F5344CB8AC3E}">
        <p14:creationId xmlns:p14="http://schemas.microsoft.com/office/powerpoint/2010/main" val="217265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with anything, you cannot blindly say monolith is always better or worse than microservices.  There are times when it may be better, and others when it is not.  </a:t>
            </a:r>
          </a:p>
          <a:p>
            <a:r>
              <a:rPr lang="en-US" dirty="0"/>
              <a:t>https://gigaom.com/2015/11/06/why-monolithic-apps-are-often-better-than-microservices/  </a:t>
            </a:r>
          </a:p>
          <a:p>
            <a:r>
              <a:rPr lang="en-US" dirty="0"/>
              <a:t>- Performance?  Security?  - talk about them and how to mitigate those</a:t>
            </a:r>
          </a:p>
          <a:p>
            <a:r>
              <a:rPr lang="en-US" dirty="0"/>
              <a:t>- Also note that monolithic applications come with issues like employee lock in – if you have employees trained on a system they are stickier</a:t>
            </a: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
        <p:nvSpPr>
          <p:cNvPr id="5" name="Date Placeholder 4">
            <a:extLst>
              <a:ext uri="{FF2B5EF4-FFF2-40B4-BE49-F238E27FC236}">
                <a16:creationId xmlns:a16="http://schemas.microsoft.com/office/drawing/2014/main" id="{4CD759A7-6CF4-4B5F-87E1-96FB377F97A2}"/>
              </a:ext>
            </a:extLst>
          </p:cNvPr>
          <p:cNvSpPr>
            <a:spLocks noGrp="1"/>
          </p:cNvSpPr>
          <p:nvPr>
            <p:ph type="dt" idx="1"/>
          </p:nvPr>
        </p:nvSpPr>
        <p:spPr/>
        <p:txBody>
          <a:bodyPr/>
          <a:lstStyle/>
          <a:p>
            <a:fld id="{0DD0238E-1317-47BF-B815-90189AC11ADE}" type="datetime1">
              <a:rPr lang="en-US" smtClean="0"/>
              <a:t>10/23/2018</a:t>
            </a:fld>
            <a:endParaRPr lang="en-US" dirty="0"/>
          </a:p>
        </p:txBody>
      </p:sp>
    </p:spTree>
    <p:extLst>
      <p:ext uri="{BB962C8B-B14F-4D97-AF65-F5344CB8AC3E}">
        <p14:creationId xmlns:p14="http://schemas.microsoft.com/office/powerpoint/2010/main" val="298206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 is really not something that anyone can get away from.  In the microservices architecture it’s just distributed </a:t>
            </a:r>
          </a:p>
          <a:p>
            <a:r>
              <a:rPr lang="en-US" dirty="0"/>
              <a:t>Here complexity speaks to difficulty testing the system as a whole – however individual pieces can be tested, and as a result it is easier to build things like unit tests against services etc.</a:t>
            </a:r>
          </a:p>
          <a:p>
            <a:r>
              <a:rPr lang="en-US" dirty="0"/>
              <a:t>Flexibility talks about technology flexibility – individual functions are ‘componentized’ </a:t>
            </a:r>
          </a:p>
          <a:p>
            <a:r>
              <a:rPr lang="en-US" dirty="0"/>
              <a:t>Continuously updating – and can change at the speed of business.</a:t>
            </a:r>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
        <p:nvSpPr>
          <p:cNvPr id="5" name="Date Placeholder 4">
            <a:extLst>
              <a:ext uri="{FF2B5EF4-FFF2-40B4-BE49-F238E27FC236}">
                <a16:creationId xmlns:a16="http://schemas.microsoft.com/office/drawing/2014/main" id="{53F0528D-C114-433B-940B-FE3B158ED6D0}"/>
              </a:ext>
            </a:extLst>
          </p:cNvPr>
          <p:cNvSpPr>
            <a:spLocks noGrp="1"/>
          </p:cNvSpPr>
          <p:nvPr>
            <p:ph type="dt" idx="1"/>
          </p:nvPr>
        </p:nvSpPr>
        <p:spPr/>
        <p:txBody>
          <a:bodyPr/>
          <a:lstStyle/>
          <a:p>
            <a:fld id="{9E6D26BC-CC9A-4918-A772-3C97AE66F2BC}" type="datetime1">
              <a:rPr lang="en-US" smtClean="0"/>
              <a:t>10/23/2018</a:t>
            </a:fld>
            <a:endParaRPr lang="en-US" dirty="0"/>
          </a:p>
        </p:txBody>
      </p:sp>
    </p:spTree>
    <p:extLst>
      <p:ext uri="{BB962C8B-B14F-4D97-AF65-F5344CB8AC3E}">
        <p14:creationId xmlns:p14="http://schemas.microsoft.com/office/powerpoint/2010/main" val="25312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microservices slide, we want to now look at what APIs that are exposed to business partners can look like.</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
        <p:nvSpPr>
          <p:cNvPr id="5" name="Date Placeholder 4">
            <a:extLst>
              <a:ext uri="{FF2B5EF4-FFF2-40B4-BE49-F238E27FC236}">
                <a16:creationId xmlns:a16="http://schemas.microsoft.com/office/drawing/2014/main" id="{A1BB3F7D-33AC-4CA3-9B82-EB586874A620}"/>
              </a:ext>
            </a:extLst>
          </p:cNvPr>
          <p:cNvSpPr>
            <a:spLocks noGrp="1"/>
          </p:cNvSpPr>
          <p:nvPr>
            <p:ph type="dt" idx="1"/>
          </p:nvPr>
        </p:nvSpPr>
        <p:spPr/>
        <p:txBody>
          <a:bodyPr/>
          <a:lstStyle/>
          <a:p>
            <a:fld id="{41FE01E4-A7A9-46A0-8ADC-4DC66D16A8E5}" type="datetime1">
              <a:rPr lang="en-US" smtClean="0"/>
              <a:t>10/23/2018</a:t>
            </a:fld>
            <a:endParaRPr lang="en-US" dirty="0"/>
          </a:p>
        </p:txBody>
      </p:sp>
    </p:spTree>
    <p:extLst>
      <p:ext uri="{BB962C8B-B14F-4D97-AF65-F5344CB8AC3E}">
        <p14:creationId xmlns:p14="http://schemas.microsoft.com/office/powerpoint/2010/main" val="362447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 Layout 2">
    <p:spTree>
      <p:nvGrpSpPr>
        <p:cNvPr id="1" name=""/>
        <p:cNvGrpSpPr/>
        <p:nvPr/>
      </p:nvGrpSpPr>
      <p:grpSpPr>
        <a:xfrm>
          <a:off x="0" y="0"/>
          <a:ext cx="0" cy="0"/>
          <a:chOff x="0" y="0"/>
          <a:chExt cx="0" cy="0"/>
        </a:xfrm>
      </p:grpSpPr>
      <p:sp>
        <p:nvSpPr>
          <p:cNvPr id="23" name="Picture Placeholder 13"/>
          <p:cNvSpPr>
            <a:spLocks noGrp="1"/>
          </p:cNvSpPr>
          <p:nvPr>
            <p:ph type="pic" sz="quarter" idx="43"/>
          </p:nvPr>
        </p:nvSpPr>
        <p:spPr>
          <a:xfrm>
            <a:off x="5246217" y="6126945"/>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7" name="Picture Placeholder 13"/>
          <p:cNvSpPr>
            <a:spLocks noGrp="1"/>
          </p:cNvSpPr>
          <p:nvPr>
            <p:ph type="pic" sz="quarter" idx="44"/>
          </p:nvPr>
        </p:nvSpPr>
        <p:spPr>
          <a:xfrm>
            <a:off x="8278293" y="6126945"/>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8" name="Picture Placeholder 13"/>
          <p:cNvSpPr>
            <a:spLocks noGrp="1"/>
          </p:cNvSpPr>
          <p:nvPr>
            <p:ph type="pic" sz="quarter" idx="45"/>
          </p:nvPr>
        </p:nvSpPr>
        <p:spPr>
          <a:xfrm>
            <a:off x="2214141" y="6126945"/>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9" name="Picture Placeholder 13"/>
          <p:cNvSpPr>
            <a:spLocks noGrp="1"/>
          </p:cNvSpPr>
          <p:nvPr>
            <p:ph type="pic" sz="quarter" idx="46"/>
          </p:nvPr>
        </p:nvSpPr>
        <p:spPr>
          <a:xfrm>
            <a:off x="5246217" y="8905351"/>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0" name="Picture Placeholder 13"/>
          <p:cNvSpPr>
            <a:spLocks noGrp="1"/>
          </p:cNvSpPr>
          <p:nvPr>
            <p:ph type="pic" sz="quarter" idx="47"/>
          </p:nvPr>
        </p:nvSpPr>
        <p:spPr>
          <a:xfrm>
            <a:off x="8278293" y="8905351"/>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1" name="Picture Placeholder 13"/>
          <p:cNvSpPr>
            <a:spLocks noGrp="1"/>
          </p:cNvSpPr>
          <p:nvPr>
            <p:ph type="pic" sz="quarter" idx="48"/>
          </p:nvPr>
        </p:nvSpPr>
        <p:spPr>
          <a:xfrm>
            <a:off x="2214141" y="8905351"/>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2" name="Picture Placeholder 13"/>
          <p:cNvSpPr>
            <a:spLocks noGrp="1"/>
          </p:cNvSpPr>
          <p:nvPr>
            <p:ph type="pic" sz="quarter" idx="49"/>
          </p:nvPr>
        </p:nvSpPr>
        <p:spPr>
          <a:xfrm>
            <a:off x="5246217" y="3348539"/>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3" name="Picture Placeholder 13"/>
          <p:cNvSpPr>
            <a:spLocks noGrp="1"/>
          </p:cNvSpPr>
          <p:nvPr>
            <p:ph type="pic" sz="quarter" idx="50"/>
          </p:nvPr>
        </p:nvSpPr>
        <p:spPr>
          <a:xfrm>
            <a:off x="8278293" y="3348539"/>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34" name="Picture Placeholder 13"/>
          <p:cNvSpPr>
            <a:spLocks noGrp="1"/>
          </p:cNvSpPr>
          <p:nvPr>
            <p:ph type="pic" sz="quarter" idx="51"/>
          </p:nvPr>
        </p:nvSpPr>
        <p:spPr>
          <a:xfrm>
            <a:off x="2214141" y="3348539"/>
            <a:ext cx="3032076" cy="2778406"/>
          </a:xfr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714144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 Layout 3">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3" hasCustomPrompt="1"/>
          </p:nvPr>
        </p:nvSpPr>
        <p:spPr>
          <a:xfrm>
            <a:off x="16506123" y="6193576"/>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2" name="Picture Placeholder 13"/>
          <p:cNvSpPr>
            <a:spLocks noGrp="1" noChangeAspect="1"/>
          </p:cNvSpPr>
          <p:nvPr>
            <p:ph type="pic" sz="quarter" idx="24" hasCustomPrompt="1"/>
          </p:nvPr>
        </p:nvSpPr>
        <p:spPr>
          <a:xfrm>
            <a:off x="15045845" y="3608912"/>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3" name="Picture Placeholder 13"/>
          <p:cNvSpPr>
            <a:spLocks noGrp="1" noChangeAspect="1"/>
          </p:cNvSpPr>
          <p:nvPr>
            <p:ph type="pic" sz="quarter" idx="25" hasCustomPrompt="1"/>
          </p:nvPr>
        </p:nvSpPr>
        <p:spPr>
          <a:xfrm>
            <a:off x="17966400" y="3608912"/>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4" name="Picture Placeholder 13"/>
          <p:cNvSpPr>
            <a:spLocks noGrp="1" noChangeAspect="1"/>
          </p:cNvSpPr>
          <p:nvPr>
            <p:ph type="pic" sz="quarter" idx="26" hasCustomPrompt="1"/>
          </p:nvPr>
        </p:nvSpPr>
        <p:spPr>
          <a:xfrm>
            <a:off x="19359837" y="6193576"/>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5" name="Picture Placeholder 13"/>
          <p:cNvSpPr>
            <a:spLocks noGrp="1" noChangeAspect="1"/>
          </p:cNvSpPr>
          <p:nvPr>
            <p:ph type="pic" sz="quarter" idx="27" hasCustomPrompt="1"/>
          </p:nvPr>
        </p:nvSpPr>
        <p:spPr>
          <a:xfrm>
            <a:off x="17966400" y="8778240"/>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6" name="Picture Placeholder 13"/>
          <p:cNvSpPr>
            <a:spLocks noGrp="1" noChangeAspect="1"/>
          </p:cNvSpPr>
          <p:nvPr>
            <p:ph type="pic" sz="quarter" idx="28" hasCustomPrompt="1"/>
          </p:nvPr>
        </p:nvSpPr>
        <p:spPr>
          <a:xfrm>
            <a:off x="13652407" y="6193576"/>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17" name="Picture Placeholder 13"/>
          <p:cNvSpPr>
            <a:spLocks noGrp="1" noChangeAspect="1"/>
          </p:cNvSpPr>
          <p:nvPr>
            <p:ph type="pic" sz="quarter" idx="29" hasCustomPrompt="1"/>
          </p:nvPr>
        </p:nvSpPr>
        <p:spPr>
          <a:xfrm>
            <a:off x="15045845" y="8778240"/>
            <a:ext cx="2653195" cy="2651504"/>
          </a:xfrm>
          <a:prstGeom prst="ellipse">
            <a:avLst/>
          </a:prstGeom>
        </p:spPr>
        <p:txBody>
          <a:bodyPr>
            <a:noAutofit/>
          </a:bodyPr>
          <a:lstStyle>
            <a:lvl1pPr marL="0" indent="0">
              <a:lnSpc>
                <a:spcPct val="130000"/>
              </a:lnSpc>
              <a:buNone/>
              <a:defRPr sz="2400" baseline="0"/>
            </a:lvl1pPr>
          </a:lstStyle>
          <a:p>
            <a:r>
              <a:rPr lang="en-US" dirty="0"/>
              <a:t>Drag  Your Picture Here</a:t>
            </a:r>
          </a:p>
        </p:txBody>
      </p:sp>
    </p:spTree>
    <p:extLst>
      <p:ext uri="{BB962C8B-B14F-4D97-AF65-F5344CB8AC3E}">
        <p14:creationId xmlns:p14="http://schemas.microsoft.com/office/powerpoint/2010/main" val="22999204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Half Image">
    <p:spTree>
      <p:nvGrpSpPr>
        <p:cNvPr id="1" name=""/>
        <p:cNvGrpSpPr/>
        <p:nvPr/>
      </p:nvGrpSpPr>
      <p:grpSpPr>
        <a:xfrm>
          <a:off x="0" y="0"/>
          <a:ext cx="0" cy="0"/>
          <a:chOff x="0" y="0"/>
          <a:chExt cx="0" cy="0"/>
        </a:xfrm>
      </p:grpSpPr>
      <p:sp>
        <p:nvSpPr>
          <p:cNvPr id="6" name="Picture Placeholder 10"/>
          <p:cNvSpPr>
            <a:spLocks noGrp="1"/>
          </p:cNvSpPr>
          <p:nvPr>
            <p:ph type="pic" sz="quarter" idx="30"/>
          </p:nvPr>
        </p:nvSpPr>
        <p:spPr>
          <a:xfrm>
            <a:off x="0" y="0"/>
            <a:ext cx="11519949" cy="13716000"/>
          </a:xfrm>
          <a:custGeom>
            <a:avLst/>
            <a:gdLst/>
            <a:ahLst/>
            <a:cxnLst/>
            <a:rect l="l" t="t" r="r" b="b"/>
            <a:pathLst>
              <a:path w="11545516" h="13770768">
                <a:moveTo>
                  <a:pt x="0" y="0"/>
                </a:moveTo>
                <a:lnTo>
                  <a:pt x="11545516" y="0"/>
                </a:lnTo>
                <a:lnTo>
                  <a:pt x="11545516" y="4105067"/>
                </a:lnTo>
                <a:lnTo>
                  <a:pt x="11462824" y="4109243"/>
                </a:lnTo>
                <a:cubicBezTo>
                  <a:pt x="10995307" y="4156722"/>
                  <a:pt x="10630477" y="4551555"/>
                  <a:pt x="10630477" y="5031598"/>
                </a:cubicBezTo>
                <a:cubicBezTo>
                  <a:pt x="10630477" y="5511641"/>
                  <a:pt x="10995307" y="5906475"/>
                  <a:pt x="11462824" y="5953954"/>
                </a:cubicBezTo>
                <a:lnTo>
                  <a:pt x="11545516" y="5958129"/>
                </a:lnTo>
                <a:lnTo>
                  <a:pt x="11545516" y="6355239"/>
                </a:lnTo>
                <a:lnTo>
                  <a:pt x="11462824" y="6359415"/>
                </a:lnTo>
                <a:cubicBezTo>
                  <a:pt x="10995307" y="6406894"/>
                  <a:pt x="10630477" y="6801727"/>
                  <a:pt x="10630477" y="7281770"/>
                </a:cubicBezTo>
                <a:cubicBezTo>
                  <a:pt x="10630477" y="7761813"/>
                  <a:pt x="10995307" y="8156647"/>
                  <a:pt x="11462824" y="8204126"/>
                </a:cubicBezTo>
                <a:lnTo>
                  <a:pt x="11545516" y="8208301"/>
                </a:lnTo>
                <a:lnTo>
                  <a:pt x="11545516" y="8587487"/>
                </a:lnTo>
                <a:lnTo>
                  <a:pt x="11462824" y="8591663"/>
                </a:lnTo>
                <a:cubicBezTo>
                  <a:pt x="10995307" y="8639142"/>
                  <a:pt x="10630477" y="9033975"/>
                  <a:pt x="10630477" y="9514018"/>
                </a:cubicBezTo>
                <a:cubicBezTo>
                  <a:pt x="10630477" y="9994061"/>
                  <a:pt x="10995307" y="10388894"/>
                  <a:pt x="11462824" y="10436373"/>
                </a:cubicBezTo>
                <a:lnTo>
                  <a:pt x="11545516" y="10440549"/>
                </a:lnTo>
                <a:lnTo>
                  <a:pt x="11545516" y="10801811"/>
                </a:lnTo>
                <a:lnTo>
                  <a:pt x="11462824" y="10805987"/>
                </a:lnTo>
                <a:cubicBezTo>
                  <a:pt x="10995307" y="10853466"/>
                  <a:pt x="10630477" y="11248299"/>
                  <a:pt x="10630477" y="11728342"/>
                </a:cubicBezTo>
                <a:cubicBezTo>
                  <a:pt x="10630477" y="12208385"/>
                  <a:pt x="10995307" y="12603218"/>
                  <a:pt x="11462824" y="12650697"/>
                </a:cubicBezTo>
                <a:lnTo>
                  <a:pt x="11545516" y="12654873"/>
                </a:lnTo>
                <a:lnTo>
                  <a:pt x="11545516" y="13770768"/>
                </a:lnTo>
                <a:lnTo>
                  <a:pt x="0" y="13770768"/>
                </a:lnTo>
                <a:close/>
              </a:path>
            </a:pathLst>
          </a:custGeom>
        </p:spPr>
        <p:txBody>
          <a:bodyPr vert="horz" lIns="91406" tIns="45700" rIns="91406" bIns="45700" anchor="ctr"/>
          <a:lstStyle>
            <a:lvl1pPr marL="0" indent="0" algn="ctr">
              <a:buNone/>
              <a:defRPr sz="2400">
                <a:latin typeface="Lato Regular"/>
                <a:cs typeface="Lato Regular"/>
              </a:defRPr>
            </a:lvl1pPr>
          </a:lstStyle>
          <a:p>
            <a:endParaRPr lang="en-US"/>
          </a:p>
        </p:txBody>
      </p:sp>
    </p:spTree>
    <p:extLst>
      <p:ext uri="{BB962C8B-B14F-4D97-AF65-F5344CB8AC3E}">
        <p14:creationId xmlns:p14="http://schemas.microsoft.com/office/powerpoint/2010/main" val="1497032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2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with 8 images">
    <p:spTree>
      <p:nvGrpSpPr>
        <p:cNvPr id="1" name=""/>
        <p:cNvGrpSpPr/>
        <p:nvPr/>
      </p:nvGrpSpPr>
      <p:grpSpPr>
        <a:xfrm>
          <a:off x="0" y="0"/>
          <a:ext cx="0" cy="0"/>
          <a:chOff x="0" y="0"/>
          <a:chExt cx="0" cy="0"/>
        </a:xfrm>
      </p:grpSpPr>
      <p:sp>
        <p:nvSpPr>
          <p:cNvPr id="26" name="Picture Placeholder 13"/>
          <p:cNvSpPr>
            <a:spLocks noGrp="1"/>
          </p:cNvSpPr>
          <p:nvPr>
            <p:ph type="pic" sz="quarter" idx="30"/>
          </p:nvPr>
        </p:nvSpPr>
        <p:spPr>
          <a:xfrm>
            <a:off x="12397098"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7" name="Picture Placeholder 13"/>
          <p:cNvSpPr>
            <a:spLocks noGrp="1"/>
          </p:cNvSpPr>
          <p:nvPr>
            <p:ph type="pic" sz="quarter" idx="31"/>
          </p:nvPr>
        </p:nvSpPr>
        <p:spPr>
          <a:xfrm>
            <a:off x="7618381"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8" name="Picture Placeholder 13"/>
          <p:cNvSpPr>
            <a:spLocks noGrp="1"/>
          </p:cNvSpPr>
          <p:nvPr>
            <p:ph type="pic" sz="quarter" idx="32"/>
          </p:nvPr>
        </p:nvSpPr>
        <p:spPr>
          <a:xfrm>
            <a:off x="17162937"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9" name="Picture Placeholder 13"/>
          <p:cNvSpPr>
            <a:spLocks noGrp="1"/>
          </p:cNvSpPr>
          <p:nvPr>
            <p:ph type="pic" sz="quarter" idx="33"/>
          </p:nvPr>
        </p:nvSpPr>
        <p:spPr>
          <a:xfrm>
            <a:off x="2844425" y="7664941"/>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0" name="Picture Placeholder 13"/>
          <p:cNvSpPr>
            <a:spLocks noGrp="1"/>
          </p:cNvSpPr>
          <p:nvPr>
            <p:ph type="pic" sz="quarter" idx="34"/>
          </p:nvPr>
        </p:nvSpPr>
        <p:spPr>
          <a:xfrm>
            <a:off x="12397098"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1" name="Picture Placeholder 13"/>
          <p:cNvSpPr>
            <a:spLocks noGrp="1"/>
          </p:cNvSpPr>
          <p:nvPr>
            <p:ph type="pic" sz="quarter" idx="35"/>
          </p:nvPr>
        </p:nvSpPr>
        <p:spPr>
          <a:xfrm>
            <a:off x="7618381"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2" name="Picture Placeholder 13"/>
          <p:cNvSpPr>
            <a:spLocks noGrp="1"/>
          </p:cNvSpPr>
          <p:nvPr>
            <p:ph type="pic" sz="quarter" idx="36"/>
          </p:nvPr>
        </p:nvSpPr>
        <p:spPr>
          <a:xfrm>
            <a:off x="17162937"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33" name="Picture Placeholder 13"/>
          <p:cNvSpPr>
            <a:spLocks noGrp="1"/>
          </p:cNvSpPr>
          <p:nvPr>
            <p:ph type="pic" sz="quarter" idx="37"/>
          </p:nvPr>
        </p:nvSpPr>
        <p:spPr>
          <a:xfrm>
            <a:off x="2844425" y="2727816"/>
            <a:ext cx="4432550" cy="249396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2548080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rtfolio with 4 Circles">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17875621"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
        <p:nvSpPr>
          <p:cNvPr id="18" name="Picture Placeholder 4"/>
          <p:cNvSpPr>
            <a:spLocks noGrp="1"/>
          </p:cNvSpPr>
          <p:nvPr>
            <p:ph type="pic" sz="quarter" idx="11"/>
          </p:nvPr>
        </p:nvSpPr>
        <p:spPr>
          <a:xfrm>
            <a:off x="14094933"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
        <p:nvSpPr>
          <p:cNvPr id="19" name="Picture Placeholder 4"/>
          <p:cNvSpPr>
            <a:spLocks noGrp="1"/>
          </p:cNvSpPr>
          <p:nvPr>
            <p:ph type="pic" sz="quarter" idx="12"/>
          </p:nvPr>
        </p:nvSpPr>
        <p:spPr>
          <a:xfrm>
            <a:off x="6534070"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
        <p:nvSpPr>
          <p:cNvPr id="20" name="Picture Placeholder 4"/>
          <p:cNvSpPr>
            <a:spLocks noGrp="1"/>
          </p:cNvSpPr>
          <p:nvPr>
            <p:ph type="pic" sz="quarter" idx="13"/>
          </p:nvPr>
        </p:nvSpPr>
        <p:spPr>
          <a:xfrm>
            <a:off x="2753382" y="4589638"/>
            <a:ext cx="3780688" cy="3765892"/>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 fmla="*/ 0 w 4025773"/>
              <a:gd name="connsiteY0" fmla="*/ 1894086 h 3543094"/>
              <a:gd name="connsiteX1" fmla="*/ 2146570 w 4025773"/>
              <a:gd name="connsiteY1" fmla="*/ 0 h 3543094"/>
              <a:gd name="connsiteX2" fmla="*/ 4025773 w 4025773"/>
              <a:gd name="connsiteY2" fmla="*/ 1894086 h 3543094"/>
              <a:gd name="connsiteX3" fmla="*/ 2012887 w 4025773"/>
              <a:gd name="connsiteY3" fmla="*/ 3543094 h 3543094"/>
              <a:gd name="connsiteX4" fmla="*/ 0 w 4025773"/>
              <a:gd name="connsiteY4" fmla="*/ 1894086 h 3543094"/>
              <a:gd name="connsiteX0" fmla="*/ 0 w 3780688"/>
              <a:gd name="connsiteY0" fmla="*/ 1894086 h 3543094"/>
              <a:gd name="connsiteX1" fmla="*/ 1901485 w 3780688"/>
              <a:gd name="connsiteY1" fmla="*/ 0 h 3543094"/>
              <a:gd name="connsiteX2" fmla="*/ 3780688 w 3780688"/>
              <a:gd name="connsiteY2" fmla="*/ 1894086 h 3543094"/>
              <a:gd name="connsiteX3" fmla="*/ 1767802 w 3780688"/>
              <a:gd name="connsiteY3" fmla="*/ 3543094 h 3543094"/>
              <a:gd name="connsiteX4" fmla="*/ 0 w 3780688"/>
              <a:gd name="connsiteY4" fmla="*/ 1894086 h 3543094"/>
              <a:gd name="connsiteX0" fmla="*/ 0 w 3780688"/>
              <a:gd name="connsiteY0" fmla="*/ 1894086 h 3765892"/>
              <a:gd name="connsiteX1" fmla="*/ 1901485 w 3780688"/>
              <a:gd name="connsiteY1" fmla="*/ 0 h 3765892"/>
              <a:gd name="connsiteX2" fmla="*/ 3780688 w 3780688"/>
              <a:gd name="connsiteY2" fmla="*/ 1894086 h 3765892"/>
              <a:gd name="connsiteX3" fmla="*/ 1879204 w 3780688"/>
              <a:gd name="connsiteY3" fmla="*/ 3765892 h 3765892"/>
              <a:gd name="connsiteX4" fmla="*/ 0 w 3780688"/>
              <a:gd name="connsiteY4" fmla="*/ 1894086 h 376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688" h="3765892">
                <a:moveTo>
                  <a:pt x="0" y="1894086"/>
                </a:moveTo>
                <a:lnTo>
                  <a:pt x="1901485" y="0"/>
                </a:lnTo>
                <a:lnTo>
                  <a:pt x="3780688" y="1894086"/>
                </a:lnTo>
                <a:lnTo>
                  <a:pt x="1879204" y="3765892"/>
                </a:lnTo>
                <a:lnTo>
                  <a:pt x="0" y="1894086"/>
                </a:lnTo>
                <a:close/>
              </a:path>
            </a:pathLst>
          </a:custGeom>
        </p:spPr>
        <p:txBody>
          <a:bodyPr>
            <a:normAutofit/>
          </a:bodyPr>
          <a:lstStyle>
            <a:lvl1pPr>
              <a:defRPr sz="3200"/>
            </a:lvl1pPr>
          </a:lstStyle>
          <a:p>
            <a:endParaRPr lang="en-US"/>
          </a:p>
        </p:txBody>
      </p:sp>
    </p:spTree>
    <p:extLst>
      <p:ext uri="{BB962C8B-B14F-4D97-AF65-F5344CB8AC3E}">
        <p14:creationId xmlns:p14="http://schemas.microsoft.com/office/powerpoint/2010/main" val="14403706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17652579" y="5429781"/>
            <a:ext cx="4285729" cy="2678905"/>
          </a:xfrm>
          <a:prstGeom prst="rect">
            <a:avLst/>
          </a:prstGeom>
          <a:noFill/>
        </p:spPr>
        <p:txBody>
          <a:bodyPr vert="horz" anchor="t"/>
          <a:lstStyle>
            <a:lvl1pPr>
              <a:defRPr sz="2400">
                <a:solidFill>
                  <a:srgbClr val="FFFFFF"/>
                </a:solidFill>
              </a:defRPr>
            </a:lvl1pPr>
          </a:lstStyle>
          <a:p>
            <a:endParaRPr lang="en-US" dirty="0"/>
          </a:p>
        </p:txBody>
      </p:sp>
      <p:sp>
        <p:nvSpPr>
          <p:cNvPr id="9" name="Picture Placeholder 16"/>
          <p:cNvSpPr>
            <a:spLocks noGrp="1"/>
          </p:cNvSpPr>
          <p:nvPr>
            <p:ph type="pic" sz="quarter" idx="16"/>
          </p:nvPr>
        </p:nvSpPr>
        <p:spPr>
          <a:xfrm>
            <a:off x="12457660" y="3666119"/>
            <a:ext cx="5375883" cy="3218338"/>
          </a:xfrm>
          <a:prstGeom prst="rect">
            <a:avLst/>
          </a:prstGeom>
          <a:noFill/>
        </p:spPr>
        <p:txBody>
          <a:bodyPr vert="horz" anchor="t"/>
          <a:lstStyle>
            <a:lvl1pPr>
              <a:defRPr sz="2400">
                <a:solidFill>
                  <a:srgbClr val="FFFFFF"/>
                </a:solidFill>
              </a:defRPr>
            </a:lvl1pPr>
          </a:lstStyle>
          <a:p>
            <a:endParaRPr lang="en-US" dirty="0"/>
          </a:p>
        </p:txBody>
      </p:sp>
    </p:spTree>
    <p:extLst>
      <p:ext uri="{BB962C8B-B14F-4D97-AF65-F5344CB8AC3E}">
        <p14:creationId xmlns:p14="http://schemas.microsoft.com/office/powerpoint/2010/main" val="3162895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Phone Layout 2">
    <p:spTree>
      <p:nvGrpSpPr>
        <p:cNvPr id="1" name=""/>
        <p:cNvGrpSpPr/>
        <p:nvPr/>
      </p:nvGrpSpPr>
      <p:grpSpPr>
        <a:xfrm>
          <a:off x="0" y="0"/>
          <a:ext cx="0" cy="0"/>
          <a:chOff x="0" y="0"/>
          <a:chExt cx="0" cy="0"/>
        </a:xfrm>
      </p:grpSpPr>
      <p:sp>
        <p:nvSpPr>
          <p:cNvPr id="8" name="Picture Placeholder 16"/>
          <p:cNvSpPr>
            <a:spLocks noGrp="1"/>
          </p:cNvSpPr>
          <p:nvPr>
            <p:ph type="pic" sz="quarter" idx="15"/>
          </p:nvPr>
        </p:nvSpPr>
        <p:spPr>
          <a:xfrm>
            <a:off x="2957703" y="5028746"/>
            <a:ext cx="7514131" cy="4707525"/>
          </a:xfrm>
          <a:prstGeom prst="rect">
            <a:avLst/>
          </a:prstGeom>
          <a:noFill/>
        </p:spPr>
        <p:txBody>
          <a:bodyPr vert="horz" anchor="t"/>
          <a:lstStyle>
            <a:lvl1pPr>
              <a:defRPr sz="2400">
                <a:solidFill>
                  <a:srgbClr val="FFFFFF"/>
                </a:solidFill>
              </a:defRPr>
            </a:lvl1pPr>
          </a:lstStyle>
          <a:p>
            <a:endParaRPr lang="en-US" dirty="0"/>
          </a:p>
        </p:txBody>
      </p:sp>
    </p:spTree>
    <p:extLst>
      <p:ext uri="{BB962C8B-B14F-4D97-AF65-F5344CB8AC3E}">
        <p14:creationId xmlns:p14="http://schemas.microsoft.com/office/powerpoint/2010/main" val="29913401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Picture Placeholder 12"/>
          <p:cNvSpPr>
            <a:spLocks noGrp="1"/>
          </p:cNvSpPr>
          <p:nvPr>
            <p:ph type="pic" sz="quarter" idx="14"/>
          </p:nvPr>
        </p:nvSpPr>
        <p:spPr>
          <a:xfrm>
            <a:off x="0" y="0"/>
            <a:ext cx="12192000" cy="13716000"/>
          </a:xfrm>
          <a:prstGeom prst="rect">
            <a:avLst/>
          </a:prstGeom>
        </p:spPr>
        <p:txBody>
          <a:bodyPr>
            <a:normAutofit/>
          </a:bodyPr>
          <a:lstStyle>
            <a:lvl1pPr>
              <a:defRPr sz="2800"/>
            </a:lvl1pPr>
          </a:lstStyle>
          <a:p>
            <a:endParaRPr lang="en-US" dirty="0"/>
          </a:p>
        </p:txBody>
      </p:sp>
    </p:spTree>
    <p:extLst>
      <p:ext uri="{BB962C8B-B14F-4D97-AF65-F5344CB8AC3E}">
        <p14:creationId xmlns:p14="http://schemas.microsoft.com/office/powerpoint/2010/main" val="446732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eb Mockup">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12192000" y="5250171"/>
            <a:ext cx="10572304" cy="595510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83982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rakes Slides">
    <p:spTree>
      <p:nvGrpSpPr>
        <p:cNvPr id="1" name=""/>
        <p:cNvGrpSpPr/>
        <p:nvPr/>
      </p:nvGrpSpPr>
      <p:grpSpPr>
        <a:xfrm>
          <a:off x="0" y="0"/>
          <a:ext cx="0" cy="0"/>
          <a:chOff x="0" y="0"/>
          <a:chExt cx="0" cy="0"/>
        </a:xfrm>
      </p:grpSpPr>
      <p:sp>
        <p:nvSpPr>
          <p:cNvPr id="2" name="Rectangle 1"/>
          <p:cNvSpPr/>
          <p:nvPr userDrawn="1"/>
        </p:nvSpPr>
        <p:spPr>
          <a:xfrm>
            <a:off x="20968328" y="0"/>
            <a:ext cx="3409322" cy="18269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1" y="12401492"/>
            <a:ext cx="24377651" cy="13145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599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7875733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746250" y="3534623"/>
            <a:ext cx="20881975" cy="5154495"/>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7895186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2303264" y="3868820"/>
            <a:ext cx="8458218" cy="7382478"/>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292370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s">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0" y="0"/>
            <a:ext cx="12192000"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216158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quad 1">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7004449"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6" name="Picture Placeholder 13"/>
          <p:cNvSpPr>
            <a:spLocks noGrp="1"/>
          </p:cNvSpPr>
          <p:nvPr>
            <p:ph type="pic" sz="quarter" idx="14"/>
          </p:nvPr>
        </p:nvSpPr>
        <p:spPr>
          <a:xfrm>
            <a:off x="17721371"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Picture Placeholder 13"/>
          <p:cNvSpPr>
            <a:spLocks noGrp="1"/>
          </p:cNvSpPr>
          <p:nvPr>
            <p:ph type="pic" sz="quarter" idx="15"/>
          </p:nvPr>
        </p:nvSpPr>
        <p:spPr>
          <a:xfrm>
            <a:off x="1657130"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8" name="Picture Placeholder 13"/>
          <p:cNvSpPr>
            <a:spLocks noGrp="1"/>
          </p:cNvSpPr>
          <p:nvPr>
            <p:ph type="pic" sz="quarter" idx="16"/>
          </p:nvPr>
        </p:nvSpPr>
        <p:spPr>
          <a:xfrm>
            <a:off x="12351769" y="3579186"/>
            <a:ext cx="5027019" cy="3661748"/>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800111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am Squad 1">
    <p:spTree>
      <p:nvGrpSpPr>
        <p:cNvPr id="1" name=""/>
        <p:cNvGrpSpPr/>
        <p:nvPr/>
      </p:nvGrpSpPr>
      <p:grpSpPr>
        <a:xfrm>
          <a:off x="0" y="0"/>
          <a:ext cx="0" cy="0"/>
          <a:chOff x="0" y="0"/>
          <a:chExt cx="0" cy="0"/>
        </a:xfrm>
      </p:grpSpPr>
      <p:sp>
        <p:nvSpPr>
          <p:cNvPr id="49" name="Picture Placeholder 13"/>
          <p:cNvSpPr>
            <a:spLocks noGrp="1" noChangeAspect="1"/>
          </p:cNvSpPr>
          <p:nvPr>
            <p:ph type="pic" sz="quarter" idx="20" hasCustomPrompt="1"/>
          </p:nvPr>
        </p:nvSpPr>
        <p:spPr>
          <a:xfrm>
            <a:off x="7637280"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50" name="Picture Placeholder 13"/>
          <p:cNvSpPr>
            <a:spLocks noGrp="1" noChangeAspect="1"/>
          </p:cNvSpPr>
          <p:nvPr>
            <p:ph type="pic" sz="quarter" idx="21" hasCustomPrompt="1"/>
          </p:nvPr>
        </p:nvSpPr>
        <p:spPr>
          <a:xfrm>
            <a:off x="12951204"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51" name="Picture Placeholder 13"/>
          <p:cNvSpPr>
            <a:spLocks noGrp="1" noChangeAspect="1"/>
          </p:cNvSpPr>
          <p:nvPr>
            <p:ph type="pic" sz="quarter" idx="22" hasCustomPrompt="1"/>
          </p:nvPr>
        </p:nvSpPr>
        <p:spPr>
          <a:xfrm>
            <a:off x="18266103"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52" name="Picture Placeholder 13"/>
          <p:cNvSpPr>
            <a:spLocks noGrp="1" noChangeAspect="1"/>
          </p:cNvSpPr>
          <p:nvPr>
            <p:ph type="pic" sz="quarter" idx="23" hasCustomPrompt="1"/>
          </p:nvPr>
        </p:nvSpPr>
        <p:spPr>
          <a:xfrm>
            <a:off x="2268885" y="3542279"/>
            <a:ext cx="3790191" cy="3787775"/>
          </a:xfrm>
          <a:prstGeom prst="ellipse">
            <a:avLst/>
          </a:prstGeom>
        </p:spPr>
        <p:txBody>
          <a:bodyPr>
            <a:noAutofit/>
          </a:bodyPr>
          <a:lstStyle>
            <a:lvl1pPr marL="0" indent="0">
              <a:lnSpc>
                <a:spcPct val="130000"/>
              </a:lnSpc>
              <a:buNone/>
              <a:defRPr sz="2400" baseline="0"/>
            </a:lvl1pPr>
          </a:lstStyle>
          <a:p>
            <a:r>
              <a:rPr lang="en-US" dirty="0"/>
              <a:t>Drag  Your Picture Here</a:t>
            </a:r>
          </a:p>
        </p:txBody>
      </p:sp>
    </p:spTree>
    <p:extLst>
      <p:ext uri="{BB962C8B-B14F-4D97-AF65-F5344CB8AC3E}">
        <p14:creationId xmlns:p14="http://schemas.microsoft.com/office/powerpoint/2010/main" val="40293843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 Layout 1">
    <p:spTree>
      <p:nvGrpSpPr>
        <p:cNvPr id="1" name=""/>
        <p:cNvGrpSpPr/>
        <p:nvPr/>
      </p:nvGrpSpPr>
      <p:grpSpPr>
        <a:xfrm>
          <a:off x="0" y="0"/>
          <a:ext cx="0" cy="0"/>
          <a:chOff x="0" y="0"/>
          <a:chExt cx="0" cy="0"/>
        </a:xfrm>
      </p:grpSpPr>
      <p:sp>
        <p:nvSpPr>
          <p:cNvPr id="10" name="Picture Placeholder 13"/>
          <p:cNvSpPr>
            <a:spLocks noGrp="1"/>
          </p:cNvSpPr>
          <p:nvPr>
            <p:ph type="pic" sz="quarter" idx="30"/>
          </p:nvPr>
        </p:nvSpPr>
        <p:spPr>
          <a:xfrm>
            <a:off x="20885454"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1" name="Picture Placeholder 13"/>
          <p:cNvSpPr>
            <a:spLocks noGrp="1"/>
          </p:cNvSpPr>
          <p:nvPr>
            <p:ph type="pic" sz="quarter" idx="31"/>
          </p:nvPr>
        </p:nvSpPr>
        <p:spPr>
          <a:xfrm>
            <a:off x="17404545"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2" name="Picture Placeholder 13"/>
          <p:cNvSpPr>
            <a:spLocks noGrp="1"/>
          </p:cNvSpPr>
          <p:nvPr>
            <p:ph type="pic" sz="quarter" idx="32"/>
          </p:nvPr>
        </p:nvSpPr>
        <p:spPr>
          <a:xfrm>
            <a:off x="13923636"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3" name="Picture Placeholder 13"/>
          <p:cNvSpPr>
            <a:spLocks noGrp="1"/>
          </p:cNvSpPr>
          <p:nvPr>
            <p:ph type="pic" sz="quarter" idx="33"/>
          </p:nvPr>
        </p:nvSpPr>
        <p:spPr>
          <a:xfrm>
            <a:off x="10442727"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4" name="Picture Placeholder 13"/>
          <p:cNvSpPr>
            <a:spLocks noGrp="1"/>
          </p:cNvSpPr>
          <p:nvPr>
            <p:ph type="pic" sz="quarter" idx="34"/>
          </p:nvPr>
        </p:nvSpPr>
        <p:spPr>
          <a:xfrm>
            <a:off x="6961818"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5" name="Picture Placeholder 13"/>
          <p:cNvSpPr>
            <a:spLocks noGrp="1"/>
          </p:cNvSpPr>
          <p:nvPr>
            <p:ph type="pic" sz="quarter" idx="35"/>
          </p:nvPr>
        </p:nvSpPr>
        <p:spPr>
          <a:xfrm>
            <a:off x="3480909"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6" name="Picture Placeholder 13"/>
          <p:cNvSpPr>
            <a:spLocks noGrp="1"/>
          </p:cNvSpPr>
          <p:nvPr>
            <p:ph type="pic" sz="quarter" idx="36"/>
          </p:nvPr>
        </p:nvSpPr>
        <p:spPr>
          <a:xfrm>
            <a:off x="0" y="10526311"/>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7" name="Picture Placeholder 13"/>
          <p:cNvSpPr>
            <a:spLocks noGrp="1"/>
          </p:cNvSpPr>
          <p:nvPr>
            <p:ph type="pic" sz="quarter" idx="37"/>
          </p:nvPr>
        </p:nvSpPr>
        <p:spPr>
          <a:xfrm>
            <a:off x="20885454"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8" name="Picture Placeholder 13"/>
          <p:cNvSpPr>
            <a:spLocks noGrp="1"/>
          </p:cNvSpPr>
          <p:nvPr>
            <p:ph type="pic" sz="quarter" idx="38"/>
          </p:nvPr>
        </p:nvSpPr>
        <p:spPr>
          <a:xfrm>
            <a:off x="17404545"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9" name="Picture Placeholder 13"/>
          <p:cNvSpPr>
            <a:spLocks noGrp="1"/>
          </p:cNvSpPr>
          <p:nvPr>
            <p:ph type="pic" sz="quarter" idx="39"/>
          </p:nvPr>
        </p:nvSpPr>
        <p:spPr>
          <a:xfrm>
            <a:off x="13923636"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0" name="Picture Placeholder 13"/>
          <p:cNvSpPr>
            <a:spLocks noGrp="1"/>
          </p:cNvSpPr>
          <p:nvPr>
            <p:ph type="pic" sz="quarter" idx="40"/>
          </p:nvPr>
        </p:nvSpPr>
        <p:spPr>
          <a:xfrm>
            <a:off x="10442727"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1" name="Picture Placeholder 13"/>
          <p:cNvSpPr>
            <a:spLocks noGrp="1"/>
          </p:cNvSpPr>
          <p:nvPr>
            <p:ph type="pic" sz="quarter" idx="41"/>
          </p:nvPr>
        </p:nvSpPr>
        <p:spPr>
          <a:xfrm>
            <a:off x="6961818"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2" name="Picture Placeholder 13"/>
          <p:cNvSpPr>
            <a:spLocks noGrp="1"/>
          </p:cNvSpPr>
          <p:nvPr>
            <p:ph type="pic" sz="quarter" idx="42"/>
          </p:nvPr>
        </p:nvSpPr>
        <p:spPr>
          <a:xfrm>
            <a:off x="3480909"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23" name="Picture Placeholder 13"/>
          <p:cNvSpPr>
            <a:spLocks noGrp="1"/>
          </p:cNvSpPr>
          <p:nvPr>
            <p:ph type="pic" sz="quarter" idx="43"/>
          </p:nvPr>
        </p:nvSpPr>
        <p:spPr>
          <a:xfrm>
            <a:off x="0" y="7336622"/>
            <a:ext cx="3480909" cy="3189689"/>
          </a:xfr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01128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hape 101">
            <a:extLst>
              <a:ext uri="{FF2B5EF4-FFF2-40B4-BE49-F238E27FC236}">
                <a16:creationId xmlns:a16="http://schemas.microsoft.com/office/drawing/2014/main" id="{E7030753-DAD8-45D8-97CA-1888D1AA65D0}"/>
              </a:ext>
            </a:extLst>
          </p:cNvPr>
          <p:cNvSpPr/>
          <p:nvPr userDrawn="1"/>
        </p:nvSpPr>
        <p:spPr>
          <a:xfrm>
            <a:off x="0" y="13056529"/>
            <a:ext cx="21138776" cy="659471"/>
          </a:xfrm>
          <a:prstGeom prst="rect">
            <a:avLst/>
          </a:prstGeom>
          <a:solidFill>
            <a:schemeClr val="accent1"/>
          </a:solidFill>
          <a:ln>
            <a:noFill/>
          </a:ln>
        </p:spPr>
        <p:txBody>
          <a:bodyPr lIns="91425" tIns="91425" rIns="91425" bIns="91425" anchor="ctr" anchorCtr="0">
            <a:noAutofit/>
          </a:bodyPr>
          <a:lstStyle/>
          <a:p>
            <a:pPr lvl="0">
              <a:spcBef>
                <a:spcPts val="0"/>
              </a:spcBef>
              <a:buNone/>
            </a:pPr>
            <a:r>
              <a:rPr lang="en">
                <a:solidFill>
                  <a:srgbClr val="00A0FF"/>
                </a:solidFill>
              </a:rPr>
              <a:t>   </a:t>
            </a:r>
          </a:p>
        </p:txBody>
      </p:sp>
      <p:sp>
        <p:nvSpPr>
          <p:cNvPr id="13" name="TextBox 12">
            <a:extLst>
              <a:ext uri="{FF2B5EF4-FFF2-40B4-BE49-F238E27FC236}">
                <a16:creationId xmlns:a16="http://schemas.microsoft.com/office/drawing/2014/main" id="{132887BE-718D-4EEE-A331-D93EEA3BEFC8}"/>
              </a:ext>
            </a:extLst>
          </p:cNvPr>
          <p:cNvSpPr txBox="1"/>
          <p:nvPr userDrawn="1"/>
        </p:nvSpPr>
        <p:spPr>
          <a:xfrm>
            <a:off x="21987420" y="12779549"/>
            <a:ext cx="454217" cy="553961"/>
          </a:xfrm>
          <a:prstGeom prst="rect">
            <a:avLst/>
          </a:prstGeom>
          <a:noFill/>
        </p:spPr>
        <p:txBody>
          <a:bodyPr wrap="none" lIns="182843" tIns="91422" rIns="182843" bIns="91422" rtlCol="0">
            <a:spAutoFit/>
          </a:bodyPr>
          <a:lstStyle/>
          <a:p>
            <a:pPr algn="ctr"/>
            <a:r>
              <a:rPr lang="id-ID" sz="2400" b="0" dirty="0">
                <a:solidFill>
                  <a:schemeClr val="tx1"/>
                </a:solidFill>
                <a:latin typeface="Lato Regular"/>
                <a:cs typeface="Lato Regular"/>
              </a:rPr>
              <a:t> </a:t>
            </a:r>
          </a:p>
        </p:txBody>
      </p:sp>
      <p:sp>
        <p:nvSpPr>
          <p:cNvPr id="16" name="Shape 15">
            <a:extLst>
              <a:ext uri="{FF2B5EF4-FFF2-40B4-BE49-F238E27FC236}">
                <a16:creationId xmlns:a16="http://schemas.microsoft.com/office/drawing/2014/main" id="{84D61B6F-9B14-4F70-8AFA-C5D017840E3B}"/>
              </a:ext>
            </a:extLst>
          </p:cNvPr>
          <p:cNvSpPr txBox="1"/>
          <p:nvPr userDrawn="1"/>
        </p:nvSpPr>
        <p:spPr>
          <a:xfrm>
            <a:off x="492628" y="13150735"/>
            <a:ext cx="7494930" cy="515389"/>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chemeClr val="bg1"/>
                </a:solidFill>
                <a:latin typeface="+mj-lt"/>
              </a:rPr>
              <a:t>© 2018 </a:t>
            </a:r>
            <a:r>
              <a:rPr lang="en-US" sz="1800" dirty="0" err="1">
                <a:solidFill>
                  <a:schemeClr val="bg1"/>
                </a:solidFill>
                <a:latin typeface="+mj-lt"/>
              </a:rPr>
              <a:t>RSSBus</a:t>
            </a:r>
            <a:r>
              <a:rPr lang="en-US" sz="1800" dirty="0">
                <a:solidFill>
                  <a:schemeClr val="bg1"/>
                </a:solidFill>
                <a:latin typeface="+mj-lt"/>
              </a:rPr>
              <a:t>  |</a:t>
            </a:r>
            <a:r>
              <a:rPr lang="en-US" sz="1800" baseline="0" dirty="0">
                <a:solidFill>
                  <a:schemeClr val="bg1"/>
                </a:solidFill>
                <a:latin typeface="+mj-lt"/>
              </a:rPr>
              <a:t> </a:t>
            </a:r>
            <a:r>
              <a:rPr lang="en-US" sz="1800" dirty="0">
                <a:solidFill>
                  <a:schemeClr val="bg1"/>
                </a:solidFill>
                <a:latin typeface="+mj-lt"/>
              </a:rPr>
              <a:t> </a:t>
            </a:r>
            <a:r>
              <a:rPr lang="en-US" sz="1800" baseline="0" dirty="0">
                <a:solidFill>
                  <a:schemeClr val="bg1"/>
                </a:solidFill>
                <a:latin typeface="+mj-lt"/>
              </a:rPr>
              <a:t>www.rssbus.com</a:t>
            </a:r>
          </a:p>
        </p:txBody>
      </p:sp>
      <p:sp>
        <p:nvSpPr>
          <p:cNvPr id="17" name="Shape 101">
            <a:extLst>
              <a:ext uri="{FF2B5EF4-FFF2-40B4-BE49-F238E27FC236}">
                <a16:creationId xmlns:a16="http://schemas.microsoft.com/office/drawing/2014/main" id="{D191CF1A-6AD8-4CA4-B1C9-DFA4F7375363}"/>
              </a:ext>
            </a:extLst>
          </p:cNvPr>
          <p:cNvSpPr/>
          <p:nvPr userDrawn="1"/>
        </p:nvSpPr>
        <p:spPr>
          <a:xfrm rot="1954477">
            <a:off x="20011174" y="12612017"/>
            <a:ext cx="1427898" cy="764145"/>
          </a:xfrm>
          <a:prstGeom prst="rect">
            <a:avLst/>
          </a:prstGeom>
          <a:solidFill>
            <a:schemeClr val="bg1"/>
          </a:solidFill>
          <a:ln>
            <a:noFill/>
          </a:ln>
        </p:spPr>
        <p:txBody>
          <a:bodyPr lIns="91425" tIns="91425" rIns="91425" bIns="91425" anchor="ctr" anchorCtr="0">
            <a:noAutofit/>
          </a:bodyPr>
          <a:lstStyle/>
          <a:p>
            <a:pPr lvl="0">
              <a:spcBef>
                <a:spcPts val="0"/>
              </a:spcBef>
              <a:buNone/>
            </a:pPr>
            <a:r>
              <a:rPr lang="en">
                <a:solidFill>
                  <a:srgbClr val="00A0FF"/>
                </a:solidFill>
              </a:rPr>
              <a:t>   </a:t>
            </a:r>
          </a:p>
        </p:txBody>
      </p:sp>
      <p:pic>
        <p:nvPicPr>
          <p:cNvPr id="5" name="Picture 4">
            <a:extLst>
              <a:ext uri="{FF2B5EF4-FFF2-40B4-BE49-F238E27FC236}">
                <a16:creationId xmlns:a16="http://schemas.microsoft.com/office/drawing/2014/main" id="{67D50B0A-D5B1-451D-9A35-3F9A713251A0}"/>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21837795" y="13056544"/>
            <a:ext cx="1727289" cy="368319"/>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864" r:id="rId2"/>
    <p:sldLayoutId id="2147483875" r:id="rId3"/>
    <p:sldLayoutId id="2147483872" r:id="rId4"/>
    <p:sldLayoutId id="2147483873" r:id="rId5"/>
    <p:sldLayoutId id="2147483874" r:id="rId6"/>
    <p:sldLayoutId id="2147483866" r:id="rId7"/>
    <p:sldLayoutId id="2147483867" r:id="rId8"/>
    <p:sldLayoutId id="2147483869" r:id="rId9"/>
    <p:sldLayoutId id="2147483870" r:id="rId10"/>
    <p:sldLayoutId id="2147483871" r:id="rId11"/>
    <p:sldLayoutId id="2147483850" r:id="rId12"/>
    <p:sldLayoutId id="2147483841" r:id="rId13"/>
    <p:sldLayoutId id="2147483843" r:id="rId14"/>
    <p:sldLayoutId id="2147483857" r:id="rId15"/>
    <p:sldLayoutId id="2147483856" r:id="rId16"/>
    <p:sldLayoutId id="2147483861" r:id="rId17"/>
    <p:sldLayoutId id="2147483878" r:id="rId1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Regular"/>
          <a:ea typeface="+mj-ea"/>
          <a:cs typeface="Lato Regular"/>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Regular"/>
          <a:ea typeface="+mn-ea"/>
          <a:cs typeface="La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Regular"/>
          <a:ea typeface="+mn-ea"/>
          <a:cs typeface="La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Regular"/>
          <a:ea typeface="+mn-ea"/>
          <a:cs typeface="La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Regular"/>
          <a:ea typeface="+mn-ea"/>
          <a:cs typeface="La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Regular"/>
          <a:ea typeface="+mn-ea"/>
          <a:cs typeface="La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mailto:mikea@rssbus.com"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EF2E9FB-0D21-493D-8743-EF3086E0B35D}"/>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b="15604"/>
          <a:stretch/>
        </p:blipFill>
        <p:spPr>
          <a:xfrm>
            <a:off x="0" y="6281"/>
            <a:ext cx="24377650" cy="13716000"/>
          </a:xfrm>
          <a:prstGeom prst="rect">
            <a:avLst/>
          </a:prstGeom>
        </p:spPr>
      </p:pic>
      <p:sp>
        <p:nvSpPr>
          <p:cNvPr id="20" name="Rectangle 19">
            <a:extLst>
              <a:ext uri="{FF2B5EF4-FFF2-40B4-BE49-F238E27FC236}">
                <a16:creationId xmlns:a16="http://schemas.microsoft.com/office/drawing/2014/main" id="{743F4795-B23E-4193-9BCF-4D8CD1C39D08}"/>
              </a:ext>
            </a:extLst>
          </p:cNvPr>
          <p:cNvSpPr/>
          <p:nvPr/>
        </p:nvSpPr>
        <p:spPr>
          <a:xfrm>
            <a:off x="1148862" y="2743200"/>
            <a:ext cx="21781476" cy="982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102"/>
          <p:cNvSpPr txBox="1"/>
          <p:nvPr/>
        </p:nvSpPr>
        <p:spPr>
          <a:xfrm>
            <a:off x="1937892" y="3967702"/>
            <a:ext cx="13794850" cy="4306593"/>
          </a:xfrm>
          <a:prstGeom prst="rect">
            <a:avLst/>
          </a:prstGeom>
          <a:noFill/>
          <a:ln>
            <a:noFill/>
          </a:ln>
        </p:spPr>
        <p:txBody>
          <a:bodyPr lIns="91425" tIns="91425" rIns="91425" bIns="91425" anchor="t" anchorCtr="0">
            <a:noAutofit/>
          </a:bodyPr>
          <a:lstStyle/>
          <a:p>
            <a:pPr lvl="0">
              <a:lnSpc>
                <a:spcPct val="150000"/>
              </a:lnSpc>
              <a:spcBef>
                <a:spcPts val="0"/>
              </a:spcBef>
              <a:spcAft>
                <a:spcPts val="1800"/>
              </a:spcAft>
              <a:buNone/>
            </a:pPr>
            <a:r>
              <a:rPr lang="en-US" sz="7200" dirty="0">
                <a:solidFill>
                  <a:schemeClr val="tx2"/>
                </a:solidFill>
                <a:ea typeface="Open Sans" panose="020B0606030504020204" pitchFamily="34" charset="0"/>
                <a:cs typeface="Open Sans" panose="020B0606030504020204" pitchFamily="34" charset="0"/>
                <a:sym typeface="PT Sans Narrow"/>
              </a:rPr>
              <a:t>API-Driven B2B Integration</a:t>
            </a:r>
          </a:p>
          <a:p>
            <a:pPr lvl="0">
              <a:spcBef>
                <a:spcPts val="0"/>
              </a:spcBef>
              <a:buNone/>
            </a:pPr>
            <a:r>
              <a:rPr lang="en-US" sz="4800" dirty="0">
                <a:solidFill>
                  <a:schemeClr val="tx2"/>
                </a:solidFill>
                <a:latin typeface="Lato Regular"/>
                <a:ea typeface="Open Sans" panose="020B0606030504020204" pitchFamily="34" charset="0"/>
                <a:cs typeface="Open Sans" panose="020B0606030504020204" pitchFamily="34" charset="0"/>
                <a:sym typeface="PT Sans Narrow"/>
              </a:rPr>
              <a:t>Leverage APIs &amp; Microservices to power digital transformation across your organization</a:t>
            </a:r>
            <a:endParaRPr lang="en" sz="4800" dirty="0">
              <a:solidFill>
                <a:schemeClr val="tx2"/>
              </a:solidFill>
              <a:ea typeface="Open Sans" panose="020B0606030504020204" pitchFamily="34" charset="0"/>
              <a:cs typeface="Open Sans" panose="020B0606030504020204" pitchFamily="34" charset="0"/>
              <a:sym typeface="PT Sans Narrow"/>
            </a:endParaRPr>
          </a:p>
        </p:txBody>
      </p:sp>
      <p:sp>
        <p:nvSpPr>
          <p:cNvPr id="5" name="Rectangle 2">
            <a:extLst>
              <a:ext uri="{FF2B5EF4-FFF2-40B4-BE49-F238E27FC236}">
                <a16:creationId xmlns:a16="http://schemas.microsoft.com/office/drawing/2014/main" id="{E0CDE93D-6EA7-4BBB-950A-3960AAFB6BCA}"/>
              </a:ext>
            </a:extLst>
          </p:cNvPr>
          <p:cNvSpPr>
            <a:spLocks/>
          </p:cNvSpPr>
          <p:nvPr/>
        </p:nvSpPr>
        <p:spPr bwMode="auto">
          <a:xfrm>
            <a:off x="15635760" y="780987"/>
            <a:ext cx="7697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solidFill>
                  <a:schemeClr val="bg1"/>
                </a:solidFill>
              </a:rPr>
              <a:t>Secure Data Integration &amp; Managed File Transfer</a:t>
            </a:r>
          </a:p>
        </p:txBody>
      </p:sp>
      <p:sp>
        <p:nvSpPr>
          <p:cNvPr id="6" name="AutoShape 47">
            <a:extLst>
              <a:ext uri="{FF2B5EF4-FFF2-40B4-BE49-F238E27FC236}">
                <a16:creationId xmlns:a16="http://schemas.microsoft.com/office/drawing/2014/main" id="{F20FCE25-B93A-4ED3-B2D8-9BD04D54AE8E}"/>
              </a:ext>
            </a:extLst>
          </p:cNvPr>
          <p:cNvSpPr>
            <a:spLocks/>
          </p:cNvSpPr>
          <p:nvPr/>
        </p:nvSpPr>
        <p:spPr bwMode="auto">
          <a:xfrm>
            <a:off x="1937893" y="9957735"/>
            <a:ext cx="7379443" cy="17987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defRPr/>
            </a:pPr>
            <a:r>
              <a:rPr lang="en-US" b="1" dirty="0">
                <a:solidFill>
                  <a:schemeClr val="tx2"/>
                </a:solidFill>
              </a:rPr>
              <a:t>Mike Albritton, GM</a:t>
            </a:r>
          </a:p>
          <a:p>
            <a:pPr>
              <a:lnSpc>
                <a:spcPct val="120000"/>
              </a:lnSpc>
              <a:defRPr/>
            </a:pPr>
            <a:r>
              <a:rPr lang="en-US" sz="2800" dirty="0" err="1">
                <a:solidFill>
                  <a:schemeClr val="tx2"/>
                </a:solidFill>
              </a:rPr>
              <a:t>RSSBus</a:t>
            </a:r>
            <a:endParaRPr lang="en-US" sz="2800" dirty="0">
              <a:solidFill>
                <a:schemeClr val="tx2"/>
              </a:solidFill>
            </a:endParaRPr>
          </a:p>
          <a:p>
            <a:pPr>
              <a:lnSpc>
                <a:spcPct val="120000"/>
              </a:lnSpc>
              <a:defRPr/>
            </a:pPr>
            <a:r>
              <a:rPr lang="en-US" sz="2800" u="sng" dirty="0">
                <a:solidFill>
                  <a:schemeClr val="tx2"/>
                </a:solidFill>
              </a:rPr>
              <a:t>www.rssbus.com</a:t>
            </a:r>
          </a:p>
          <a:p>
            <a:pPr>
              <a:lnSpc>
                <a:spcPct val="120000"/>
              </a:lnSpc>
              <a:defRPr/>
            </a:pPr>
            <a:r>
              <a:rPr lang="en-US" dirty="0">
                <a:solidFill>
                  <a:schemeClr val="tx1">
                    <a:lumMod val="50000"/>
                  </a:schemeClr>
                </a:solidFill>
              </a:rPr>
              <a:t> </a:t>
            </a:r>
          </a:p>
          <a:p>
            <a:pPr>
              <a:lnSpc>
                <a:spcPct val="120000"/>
              </a:lnSpc>
              <a:defRPr/>
            </a:pPr>
            <a:endParaRPr lang="en-US" dirty="0">
              <a:solidFill>
                <a:schemeClr val="tx1">
                  <a:lumMod val="50000"/>
                </a:schemeClr>
              </a:solidFill>
            </a:endParaRPr>
          </a:p>
          <a:p>
            <a:pPr>
              <a:lnSpc>
                <a:spcPct val="120000"/>
              </a:lnSpc>
              <a:defRPr/>
            </a:pPr>
            <a:endParaRPr lang="en-US" dirty="0">
              <a:solidFill>
                <a:schemeClr val="tx1">
                  <a:lumMod val="50000"/>
                </a:schemeClr>
              </a:solidFill>
            </a:endParaRPr>
          </a:p>
          <a:p>
            <a:pPr marL="571500" indent="-571500">
              <a:lnSpc>
                <a:spcPct val="120000"/>
              </a:lnSpc>
              <a:buFont typeface="Arial" panose="020B0604020202020204" pitchFamily="34" charset="0"/>
              <a:buChar char="•"/>
              <a:defRPr/>
            </a:pPr>
            <a:endParaRPr lang="en-US" dirty="0">
              <a:solidFill>
                <a:schemeClr val="tx1">
                  <a:lumMod val="50000"/>
                </a:schemeClr>
              </a:solidFill>
            </a:endParaRPr>
          </a:p>
          <a:p>
            <a:pPr marL="571500" indent="-571500">
              <a:lnSpc>
                <a:spcPct val="120000"/>
              </a:lnSpc>
              <a:buFont typeface="Arial" panose="020B0604020202020204" pitchFamily="34" charset="0"/>
              <a:buChar char="•"/>
              <a:defRPr/>
            </a:pPr>
            <a:endParaRPr lang="en-US" dirty="0">
              <a:solidFill>
                <a:schemeClr val="tx1">
                  <a:lumMod val="50000"/>
                </a:schemeClr>
              </a:solidFill>
            </a:endParaRPr>
          </a:p>
          <a:p>
            <a:pPr marL="571500" indent="-571500">
              <a:lnSpc>
                <a:spcPct val="120000"/>
              </a:lnSpc>
              <a:buFont typeface="Arial" panose="020B0604020202020204" pitchFamily="34" charset="0"/>
              <a:buChar char="•"/>
              <a:defRPr/>
            </a:pPr>
            <a:endParaRPr lang="en-US" dirty="0">
              <a:solidFill>
                <a:schemeClr val="tx1">
                  <a:lumMod val="50000"/>
                </a:schemeClr>
              </a:solidFill>
            </a:endParaRPr>
          </a:p>
          <a:p>
            <a:pPr marL="685800" indent="-685800">
              <a:lnSpc>
                <a:spcPct val="120000"/>
              </a:lnSpc>
              <a:buFont typeface="Arial" panose="020B0604020202020204" pitchFamily="34" charset="0"/>
              <a:buChar char="•"/>
              <a:defRPr/>
            </a:pPr>
            <a:endParaRPr lang="en-US" sz="4800" dirty="0">
              <a:solidFill>
                <a:schemeClr val="tx1">
                  <a:lumMod val="50000"/>
                </a:schemeClr>
              </a:solidFill>
              <a:latin typeface="Lato Light"/>
              <a:cs typeface="Lato Light"/>
            </a:endParaRPr>
          </a:p>
          <a:p>
            <a:pPr marL="685800" indent="-685800">
              <a:lnSpc>
                <a:spcPct val="120000"/>
              </a:lnSpc>
              <a:buFont typeface="Arial" panose="020B0604020202020204" pitchFamily="34" charset="0"/>
              <a:buChar char="•"/>
              <a:defRPr/>
            </a:pPr>
            <a:endParaRPr lang="en-US" sz="4800" dirty="0">
              <a:solidFill>
                <a:schemeClr val="tx1">
                  <a:lumMod val="50000"/>
                </a:schemeClr>
              </a:solidFill>
              <a:latin typeface="Lato Light"/>
              <a:cs typeface="Lato Light"/>
            </a:endParaRPr>
          </a:p>
        </p:txBody>
      </p:sp>
      <p:sp>
        <p:nvSpPr>
          <p:cNvPr id="7" name="Rectangle 6">
            <a:extLst>
              <a:ext uri="{FF2B5EF4-FFF2-40B4-BE49-F238E27FC236}">
                <a16:creationId xmlns:a16="http://schemas.microsoft.com/office/drawing/2014/main" id="{CCE466AD-232C-4D23-A31D-C7F5E5B5A2A4}"/>
              </a:ext>
            </a:extLst>
          </p:cNvPr>
          <p:cNvSpPr/>
          <p:nvPr/>
        </p:nvSpPr>
        <p:spPr>
          <a:xfrm>
            <a:off x="2034874" y="5564472"/>
            <a:ext cx="19890477"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4E95887-E16D-4C52-B7AC-38AFBF30AFF2}"/>
              </a:ext>
            </a:extLst>
          </p:cNvPr>
          <p:cNvCxnSpPr>
            <a:cxnSpLocks/>
          </p:cNvCxnSpPr>
          <p:nvPr/>
        </p:nvCxnSpPr>
        <p:spPr>
          <a:xfrm>
            <a:off x="1937893" y="9498797"/>
            <a:ext cx="1989047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9BDCC2D-932A-4740-BA97-6D63F0E91C6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44590" y="780987"/>
            <a:ext cx="2514600" cy="571500"/>
          </a:xfrm>
          <a:prstGeom prst="rect">
            <a:avLst/>
          </a:prstGeom>
        </p:spPr>
      </p:pic>
    </p:spTree>
    <p:extLst>
      <p:ext uri="{BB962C8B-B14F-4D97-AF65-F5344CB8AC3E}">
        <p14:creationId xmlns:p14="http://schemas.microsoft.com/office/powerpoint/2010/main" val="544509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233246-1F24-47DF-9F69-24B7D312AA78}"/>
              </a:ext>
            </a:extLst>
          </p:cNvPr>
          <p:cNvSpPr txBox="1"/>
          <p:nvPr/>
        </p:nvSpPr>
        <p:spPr>
          <a:xfrm>
            <a:off x="11865644" y="3441360"/>
            <a:ext cx="10609346" cy="9048631"/>
          </a:xfrm>
          <a:prstGeom prst="rect">
            <a:avLst/>
          </a:prstGeom>
          <a:noFill/>
        </p:spPr>
        <p:txBody>
          <a:bodyPr wrap="square" lIns="0" tIns="0" rIns="0" bIns="0" rtlCol="0">
            <a:spAutoFit/>
          </a:bodyPr>
          <a:lstStyle/>
          <a:p>
            <a:pPr marL="457200" indent="-457200">
              <a:spcAft>
                <a:spcPts val="2400"/>
              </a:spcAft>
              <a:buFont typeface="Arial" panose="020B0604020202020204" pitchFamily="34" charset="0"/>
              <a:buChar char="•"/>
            </a:pPr>
            <a:r>
              <a:rPr lang="en-US" sz="4800" dirty="0">
                <a:solidFill>
                  <a:schemeClr val="tx1">
                    <a:lumMod val="50000"/>
                  </a:schemeClr>
                </a:solidFill>
              </a:rPr>
              <a:t>API technology syncs data B2B in </a:t>
            </a:r>
            <a:r>
              <a:rPr lang="en-US" sz="4800" b="1" dirty="0">
                <a:solidFill>
                  <a:srgbClr val="2386CF"/>
                </a:solidFill>
              </a:rPr>
              <a:t>real-time</a:t>
            </a:r>
            <a:endParaRPr lang="en-US" sz="4800" b="1" dirty="0">
              <a:solidFill>
                <a:schemeClr val="tx1">
                  <a:lumMod val="50000"/>
                </a:schemeClr>
              </a:solidFill>
            </a:endParaRPr>
          </a:p>
          <a:p>
            <a:pPr marL="457200" indent="-457200">
              <a:spcAft>
                <a:spcPts val="2400"/>
              </a:spcAft>
              <a:buFont typeface="Arial" panose="020B0604020202020204" pitchFamily="34" charset="0"/>
              <a:buChar char="•"/>
            </a:pPr>
            <a:r>
              <a:rPr lang="en-US" sz="4800" b="1" dirty="0">
                <a:solidFill>
                  <a:srgbClr val="2386CF"/>
                </a:solidFill>
              </a:rPr>
              <a:t>Reduces</a:t>
            </a:r>
            <a:r>
              <a:rPr lang="en-US" sz="4800" dirty="0">
                <a:solidFill>
                  <a:schemeClr val="tx1">
                    <a:lumMod val="50000"/>
                  </a:schemeClr>
                </a:solidFill>
              </a:rPr>
              <a:t> </a:t>
            </a:r>
            <a:r>
              <a:rPr lang="en-US" sz="4800" b="1" dirty="0">
                <a:solidFill>
                  <a:srgbClr val="2386CF"/>
                </a:solidFill>
              </a:rPr>
              <a:t>cost and time </a:t>
            </a:r>
            <a:r>
              <a:rPr lang="en-US" sz="4800" dirty="0">
                <a:solidFill>
                  <a:schemeClr val="tx1">
                    <a:lumMod val="50000"/>
                  </a:schemeClr>
                </a:solidFill>
              </a:rPr>
              <a:t>when compared to developing EDI Processes</a:t>
            </a:r>
          </a:p>
          <a:p>
            <a:pPr marL="457200" indent="-457200">
              <a:spcAft>
                <a:spcPts val="2400"/>
              </a:spcAft>
              <a:buFont typeface="Arial" panose="020B0604020202020204" pitchFamily="34" charset="0"/>
              <a:buChar char="•"/>
            </a:pPr>
            <a:r>
              <a:rPr lang="en-US" sz="4800" dirty="0">
                <a:solidFill>
                  <a:schemeClr val="tx1">
                    <a:lumMod val="50000"/>
                  </a:schemeClr>
                </a:solidFill>
              </a:rPr>
              <a:t>Improves customer experience with streamlined </a:t>
            </a:r>
            <a:r>
              <a:rPr lang="en-US" sz="4800" b="1" dirty="0">
                <a:solidFill>
                  <a:srgbClr val="2386CF"/>
                </a:solidFill>
              </a:rPr>
              <a:t>carrier data integrations</a:t>
            </a:r>
          </a:p>
          <a:p>
            <a:pPr marL="457200" indent="-457200">
              <a:spcAft>
                <a:spcPts val="2400"/>
              </a:spcAft>
              <a:buFont typeface="Arial" panose="020B0604020202020204" pitchFamily="34" charset="0"/>
              <a:buChar char="•"/>
            </a:pPr>
            <a:r>
              <a:rPr lang="en-US" sz="4800" dirty="0">
                <a:solidFill>
                  <a:schemeClr val="tx1">
                    <a:lumMod val="50000"/>
                  </a:schemeClr>
                </a:solidFill>
              </a:rPr>
              <a:t>Users receive advanced features easier, faster – and </a:t>
            </a:r>
            <a:r>
              <a:rPr lang="en-US" sz="4800" b="1" dirty="0">
                <a:solidFill>
                  <a:srgbClr val="2386CF"/>
                </a:solidFill>
              </a:rPr>
              <a:t>at</a:t>
            </a:r>
            <a:r>
              <a:rPr lang="en-US" sz="4800" dirty="0">
                <a:solidFill>
                  <a:srgbClr val="2386CF"/>
                </a:solidFill>
              </a:rPr>
              <a:t> </a:t>
            </a:r>
            <a:r>
              <a:rPr lang="en-US" sz="4800" b="1" dirty="0">
                <a:solidFill>
                  <a:srgbClr val="2386CF"/>
                </a:solidFill>
              </a:rPr>
              <a:t>less of an expense </a:t>
            </a:r>
            <a:r>
              <a:rPr lang="en-US" sz="4800" dirty="0">
                <a:solidFill>
                  <a:schemeClr val="tx1">
                    <a:lumMod val="50000"/>
                  </a:schemeClr>
                </a:solidFill>
              </a:rPr>
              <a:t>to you</a:t>
            </a:r>
          </a:p>
        </p:txBody>
      </p:sp>
      <p:pic>
        <p:nvPicPr>
          <p:cNvPr id="5" name="Picture 4">
            <a:extLst>
              <a:ext uri="{FF2B5EF4-FFF2-40B4-BE49-F238E27FC236}">
                <a16:creationId xmlns:a16="http://schemas.microsoft.com/office/drawing/2014/main" id="{103E3CD8-5573-4AE9-8FBB-F6305DE76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40" y="5022216"/>
            <a:ext cx="11209403" cy="4780914"/>
          </a:xfrm>
          <a:prstGeom prst="rect">
            <a:avLst/>
          </a:prstGeom>
        </p:spPr>
      </p:pic>
      <p:sp>
        <p:nvSpPr>
          <p:cNvPr id="6" name="Rectangle 1">
            <a:extLst>
              <a:ext uri="{FF2B5EF4-FFF2-40B4-BE49-F238E27FC236}">
                <a16:creationId xmlns:a16="http://schemas.microsoft.com/office/drawing/2014/main" id="{9A884B02-AC6F-466C-B4C1-498AD83D10E6}"/>
              </a:ext>
            </a:extLst>
          </p:cNvPr>
          <p:cNvSpPr>
            <a:spLocks/>
          </p:cNvSpPr>
          <p:nvPr/>
        </p:nvSpPr>
        <p:spPr bwMode="auto">
          <a:xfrm>
            <a:off x="5417771" y="841835"/>
            <a:ext cx="135485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API is the EDI of the 21st Century</a:t>
            </a:r>
          </a:p>
        </p:txBody>
      </p:sp>
      <p:sp>
        <p:nvSpPr>
          <p:cNvPr id="7" name="Rectangle 2">
            <a:extLst>
              <a:ext uri="{FF2B5EF4-FFF2-40B4-BE49-F238E27FC236}">
                <a16:creationId xmlns:a16="http://schemas.microsoft.com/office/drawing/2014/main" id="{FC641E78-11D5-43E3-AAA5-A541CA2A57AA}"/>
              </a:ext>
            </a:extLst>
          </p:cNvPr>
          <p:cNvSpPr>
            <a:spLocks/>
          </p:cNvSpPr>
          <p:nvPr/>
        </p:nvSpPr>
        <p:spPr bwMode="auto">
          <a:xfrm>
            <a:off x="6231898" y="1938107"/>
            <a:ext cx="122548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2800" dirty="0"/>
              <a:t>A better way to encapsulate and transmit information</a:t>
            </a:r>
          </a:p>
        </p:txBody>
      </p:sp>
      <p:sp>
        <p:nvSpPr>
          <p:cNvPr id="8" name="Rectangle 7">
            <a:extLst>
              <a:ext uri="{FF2B5EF4-FFF2-40B4-BE49-F238E27FC236}">
                <a16:creationId xmlns:a16="http://schemas.microsoft.com/office/drawing/2014/main" id="{7423D99D-279D-43A4-B46A-10BF1493B04E}"/>
              </a:ext>
            </a:extLst>
          </p:cNvPr>
          <p:cNvSpPr/>
          <p:nvPr/>
        </p:nvSpPr>
        <p:spPr>
          <a:xfrm>
            <a:off x="11349675"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83051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8229503" y="841835"/>
            <a:ext cx="792524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Great, Will it Work?</a:t>
            </a:r>
          </a:p>
        </p:txBody>
      </p:sp>
      <p:sp>
        <p:nvSpPr>
          <p:cNvPr id="42" name="Rectangle 2"/>
          <p:cNvSpPr>
            <a:spLocks/>
          </p:cNvSpPr>
          <p:nvPr/>
        </p:nvSpPr>
        <p:spPr bwMode="auto">
          <a:xfrm>
            <a:off x="7265243" y="1938105"/>
            <a:ext cx="98664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Using APIs to integrate B2B processes instead of traditional EDI</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E96D69A-3FC2-4194-B1CA-6D1668B5483B}"/>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graphicFrame>
        <p:nvGraphicFramePr>
          <p:cNvPr id="4" name="Diagram 3">
            <a:extLst>
              <a:ext uri="{FF2B5EF4-FFF2-40B4-BE49-F238E27FC236}">
                <a16:creationId xmlns:a16="http://schemas.microsoft.com/office/drawing/2014/main" id="{78AFEF02-2467-4BEA-B685-E83113D3AB86}"/>
              </a:ext>
            </a:extLst>
          </p:cNvPr>
          <p:cNvGraphicFramePr/>
          <p:nvPr>
            <p:extLst>
              <p:ext uri="{D42A27DB-BD31-4B8C-83A1-F6EECF244321}">
                <p14:modId xmlns:p14="http://schemas.microsoft.com/office/powerpoint/2010/main" val="837092298"/>
              </p:ext>
            </p:extLst>
          </p:nvPr>
        </p:nvGraphicFramePr>
        <p:xfrm>
          <a:off x="2996699" y="2652580"/>
          <a:ext cx="18384252" cy="9667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535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BFCE8C5-8177-4B23-9EF0-21E495783CBD}"/>
              </a:ext>
            </a:extLst>
          </p:cNvPr>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b="15606"/>
          <a:stretch/>
        </p:blipFill>
        <p:spPr>
          <a:xfrm>
            <a:off x="0" y="-1"/>
            <a:ext cx="24377650" cy="13716000"/>
          </a:xfrm>
          <a:prstGeom prst="rect">
            <a:avLst/>
          </a:prstGeom>
        </p:spPr>
      </p:pic>
      <p:sp>
        <p:nvSpPr>
          <p:cNvPr id="41" name="Rectangle 1"/>
          <p:cNvSpPr>
            <a:spLocks/>
          </p:cNvSpPr>
          <p:nvPr/>
        </p:nvSpPr>
        <p:spPr bwMode="auto">
          <a:xfrm>
            <a:off x="4391423" y="6119336"/>
            <a:ext cx="1559480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9600" b="1" dirty="0">
                <a:solidFill>
                  <a:schemeClr val="bg1"/>
                </a:solidFill>
                <a:latin typeface="Lato Regular"/>
                <a:ea typeface="ＭＳ Ｐゴシック" charset="0"/>
                <a:cs typeface="Lato Regular"/>
                <a:sym typeface="Bebas Neue" charset="0"/>
              </a:rPr>
              <a:t>Checklist for API Technology</a:t>
            </a:r>
          </a:p>
        </p:txBody>
      </p:sp>
    </p:spTree>
    <p:extLst>
      <p:ext uri="{BB962C8B-B14F-4D97-AF65-F5344CB8AC3E}">
        <p14:creationId xmlns:p14="http://schemas.microsoft.com/office/powerpoint/2010/main" val="29445136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1E8C26F-C513-480B-A989-8FCBB48FAAD8}"/>
              </a:ext>
            </a:extLst>
          </p:cNvPr>
          <p:cNvGrpSpPr/>
          <p:nvPr/>
        </p:nvGrpSpPr>
        <p:grpSpPr>
          <a:xfrm>
            <a:off x="1201846" y="2607570"/>
            <a:ext cx="10872536" cy="9533557"/>
            <a:chOff x="255907" y="1708872"/>
            <a:chExt cx="12153543" cy="10656805"/>
          </a:xfrm>
        </p:grpSpPr>
        <p:grpSp>
          <p:nvGrpSpPr>
            <p:cNvPr id="94" name="Group 93">
              <a:extLst>
                <a:ext uri="{FF2B5EF4-FFF2-40B4-BE49-F238E27FC236}">
                  <a16:creationId xmlns:a16="http://schemas.microsoft.com/office/drawing/2014/main" id="{E98AC0B9-5C9A-407E-8492-11A146AD935B}"/>
                </a:ext>
              </a:extLst>
            </p:cNvPr>
            <p:cNvGrpSpPr/>
            <p:nvPr/>
          </p:nvGrpSpPr>
          <p:grpSpPr>
            <a:xfrm>
              <a:off x="255907" y="1708872"/>
              <a:ext cx="12153543" cy="9652624"/>
              <a:chOff x="0" y="-41036"/>
              <a:chExt cx="7575230" cy="6016422"/>
            </a:xfrm>
          </p:grpSpPr>
          <p:grpSp>
            <p:nvGrpSpPr>
              <p:cNvPr id="99" name="Group 98">
                <a:extLst>
                  <a:ext uri="{FF2B5EF4-FFF2-40B4-BE49-F238E27FC236}">
                    <a16:creationId xmlns:a16="http://schemas.microsoft.com/office/drawing/2014/main" id="{C325A035-BD4D-4E60-89AD-69E9C0C66DBF}"/>
                  </a:ext>
                </a:extLst>
              </p:cNvPr>
              <p:cNvGrpSpPr/>
              <p:nvPr/>
            </p:nvGrpSpPr>
            <p:grpSpPr>
              <a:xfrm>
                <a:off x="0" y="-41036"/>
                <a:ext cx="7575230" cy="5400371"/>
                <a:chOff x="605203" y="606082"/>
                <a:chExt cx="7575230" cy="5400371"/>
              </a:xfrm>
            </p:grpSpPr>
            <p:grpSp>
              <p:nvGrpSpPr>
                <p:cNvPr id="111" name="Group 110">
                  <a:extLst>
                    <a:ext uri="{FF2B5EF4-FFF2-40B4-BE49-F238E27FC236}">
                      <a16:creationId xmlns:a16="http://schemas.microsoft.com/office/drawing/2014/main" id="{96A9D508-5ED8-44E1-9006-8CEAA2C75D20}"/>
                    </a:ext>
                  </a:extLst>
                </p:cNvPr>
                <p:cNvGrpSpPr/>
                <p:nvPr/>
              </p:nvGrpSpPr>
              <p:grpSpPr>
                <a:xfrm>
                  <a:off x="605203" y="606082"/>
                  <a:ext cx="7132320" cy="5400371"/>
                  <a:chOff x="605203" y="606082"/>
                  <a:chExt cx="7132320" cy="5400371"/>
                </a:xfrm>
              </p:grpSpPr>
              <p:grpSp>
                <p:nvGrpSpPr>
                  <p:cNvPr id="119" name="Group 118">
                    <a:extLst>
                      <a:ext uri="{FF2B5EF4-FFF2-40B4-BE49-F238E27FC236}">
                        <a16:creationId xmlns:a16="http://schemas.microsoft.com/office/drawing/2014/main" id="{720C2690-06D5-43F7-B229-002B47DDFB95}"/>
                      </a:ext>
                    </a:extLst>
                  </p:cNvPr>
                  <p:cNvGrpSpPr/>
                  <p:nvPr/>
                </p:nvGrpSpPr>
                <p:grpSpPr>
                  <a:xfrm>
                    <a:off x="605203" y="606082"/>
                    <a:ext cx="7132320" cy="5400371"/>
                    <a:chOff x="605203" y="606082"/>
                    <a:chExt cx="7132320" cy="5400371"/>
                  </a:xfrm>
                </p:grpSpPr>
                <p:pic>
                  <p:nvPicPr>
                    <p:cNvPr id="150" name="Picture 149">
                      <a:extLst>
                        <a:ext uri="{FF2B5EF4-FFF2-40B4-BE49-F238E27FC236}">
                          <a16:creationId xmlns:a16="http://schemas.microsoft.com/office/drawing/2014/main" id="{96CC3621-F6BD-4E32-AB71-27D998222F04}"/>
                        </a:ext>
                      </a:extLst>
                    </p:cNvPr>
                    <p:cNvPicPr>
                      <a:picLocks noChangeAspect="1"/>
                    </p:cNvPicPr>
                    <p:nvPr/>
                  </p:nvPicPr>
                  <p:blipFill rotWithShape="1">
                    <a:blip r:embed="rId3"/>
                    <a:srcRect l="-1" r="6969"/>
                    <a:stretch/>
                  </p:blipFill>
                  <p:spPr>
                    <a:xfrm>
                      <a:off x="605203" y="606082"/>
                      <a:ext cx="7132320" cy="5400371"/>
                    </a:xfrm>
                    <a:prstGeom prst="rect">
                      <a:avLst/>
                    </a:prstGeom>
                  </p:spPr>
                </p:pic>
                <p:sp>
                  <p:nvSpPr>
                    <p:cNvPr id="151" name="Rectangle 150">
                      <a:extLst>
                        <a:ext uri="{FF2B5EF4-FFF2-40B4-BE49-F238E27FC236}">
                          <a16:creationId xmlns:a16="http://schemas.microsoft.com/office/drawing/2014/main" id="{1CE3CB98-8BDD-4F1B-AED3-57A470A9FC7A}"/>
                        </a:ext>
                      </a:extLst>
                    </p:cNvPr>
                    <p:cNvSpPr/>
                    <p:nvPr/>
                  </p:nvSpPr>
                  <p:spPr>
                    <a:xfrm>
                      <a:off x="1631852" y="3108960"/>
                      <a:ext cx="761588"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DD1AF99A-A208-4A02-92EC-3F54B6C09CBF}"/>
                        </a:ext>
                      </a:extLst>
                    </p:cNvPr>
                    <p:cNvSpPr/>
                    <p:nvPr/>
                  </p:nvSpPr>
                  <p:spPr>
                    <a:xfrm>
                      <a:off x="3557194" y="3078480"/>
                      <a:ext cx="761588"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E0621532-6285-4E2A-91F5-A3AC228819FE}"/>
                        </a:ext>
                      </a:extLst>
                    </p:cNvPr>
                    <p:cNvSpPr/>
                    <p:nvPr/>
                  </p:nvSpPr>
                  <p:spPr>
                    <a:xfrm>
                      <a:off x="5526670" y="3078480"/>
                      <a:ext cx="761588"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450A5F96-A913-4ECE-95D3-42010AE3B9DB}"/>
                        </a:ext>
                      </a:extLst>
                    </p:cNvPr>
                    <p:cNvSpPr/>
                    <p:nvPr/>
                  </p:nvSpPr>
                  <p:spPr>
                    <a:xfrm>
                      <a:off x="3204535" y="1275471"/>
                      <a:ext cx="761588" cy="387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19">
                    <a:extLst>
                      <a:ext uri="{FF2B5EF4-FFF2-40B4-BE49-F238E27FC236}">
                        <a16:creationId xmlns:a16="http://schemas.microsoft.com/office/drawing/2014/main" id="{9C8CAF99-1230-4489-8551-599DAFB41604}"/>
                      </a:ext>
                    </a:extLst>
                  </p:cNvPr>
                  <p:cNvGrpSpPr/>
                  <p:nvPr/>
                </p:nvGrpSpPr>
                <p:grpSpPr>
                  <a:xfrm>
                    <a:off x="1223889" y="5396778"/>
                    <a:ext cx="1533379" cy="387917"/>
                    <a:chOff x="1223889" y="5382710"/>
                    <a:chExt cx="1533379" cy="387917"/>
                  </a:xfrm>
                </p:grpSpPr>
                <p:grpSp>
                  <p:nvGrpSpPr>
                    <p:cNvPr id="141" name="Group 140">
                      <a:extLst>
                        <a:ext uri="{FF2B5EF4-FFF2-40B4-BE49-F238E27FC236}">
                          <a16:creationId xmlns:a16="http://schemas.microsoft.com/office/drawing/2014/main" id="{07DA0C87-C421-4BCB-BF2F-4C2EB3A55529}"/>
                        </a:ext>
                      </a:extLst>
                    </p:cNvPr>
                    <p:cNvGrpSpPr/>
                    <p:nvPr/>
                  </p:nvGrpSpPr>
                  <p:grpSpPr>
                    <a:xfrm>
                      <a:off x="1223889" y="5382710"/>
                      <a:ext cx="407963" cy="387917"/>
                      <a:chOff x="9481624" y="731519"/>
                      <a:chExt cx="407963" cy="387917"/>
                    </a:xfrm>
                  </p:grpSpPr>
                  <p:sp>
                    <p:nvSpPr>
                      <p:cNvPr id="148" name="Rectangle: Rounded Corners 147">
                        <a:extLst>
                          <a:ext uri="{FF2B5EF4-FFF2-40B4-BE49-F238E27FC236}">
                            <a16:creationId xmlns:a16="http://schemas.microsoft.com/office/drawing/2014/main" id="{1B2747D6-CDA5-4182-B705-CF65BC195BC2}"/>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9" name="Picture 148">
                        <a:extLst>
                          <a:ext uri="{FF2B5EF4-FFF2-40B4-BE49-F238E27FC236}">
                            <a16:creationId xmlns:a16="http://schemas.microsoft.com/office/drawing/2014/main" id="{02F55EBD-54A9-4991-A95C-815C543E9244}"/>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nvGrpSpPr>
                    <p:cNvPr id="142" name="Group 141">
                      <a:extLst>
                        <a:ext uri="{FF2B5EF4-FFF2-40B4-BE49-F238E27FC236}">
                          <a16:creationId xmlns:a16="http://schemas.microsoft.com/office/drawing/2014/main" id="{BFE2D4A0-7086-4434-B387-1D0F66E3FFCF}"/>
                        </a:ext>
                      </a:extLst>
                    </p:cNvPr>
                    <p:cNvGrpSpPr/>
                    <p:nvPr/>
                  </p:nvGrpSpPr>
                  <p:grpSpPr>
                    <a:xfrm>
                      <a:off x="1786597" y="5382710"/>
                      <a:ext cx="407963" cy="387917"/>
                      <a:chOff x="9481624" y="731519"/>
                      <a:chExt cx="407963" cy="387917"/>
                    </a:xfrm>
                  </p:grpSpPr>
                  <p:sp>
                    <p:nvSpPr>
                      <p:cNvPr id="146" name="Rectangle: Rounded Corners 145">
                        <a:extLst>
                          <a:ext uri="{FF2B5EF4-FFF2-40B4-BE49-F238E27FC236}">
                            <a16:creationId xmlns:a16="http://schemas.microsoft.com/office/drawing/2014/main" id="{2743928A-D330-41BA-94A8-1BA830F74059}"/>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7" name="Picture 146">
                        <a:extLst>
                          <a:ext uri="{FF2B5EF4-FFF2-40B4-BE49-F238E27FC236}">
                            <a16:creationId xmlns:a16="http://schemas.microsoft.com/office/drawing/2014/main" id="{C87CA537-9CC1-41E2-9410-1BD779684AC7}"/>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nvGrpSpPr>
                    <p:cNvPr id="143" name="Group 142">
                      <a:extLst>
                        <a:ext uri="{FF2B5EF4-FFF2-40B4-BE49-F238E27FC236}">
                          <a16:creationId xmlns:a16="http://schemas.microsoft.com/office/drawing/2014/main" id="{79192DDE-0DDD-47AE-AD0E-E8AC6499FCE0}"/>
                        </a:ext>
                      </a:extLst>
                    </p:cNvPr>
                    <p:cNvGrpSpPr/>
                    <p:nvPr/>
                  </p:nvGrpSpPr>
                  <p:grpSpPr>
                    <a:xfrm>
                      <a:off x="2349305" y="5382710"/>
                      <a:ext cx="407963" cy="387917"/>
                      <a:chOff x="9481624" y="731519"/>
                      <a:chExt cx="407963" cy="387917"/>
                    </a:xfrm>
                  </p:grpSpPr>
                  <p:sp>
                    <p:nvSpPr>
                      <p:cNvPr id="144" name="Rectangle: Rounded Corners 143">
                        <a:extLst>
                          <a:ext uri="{FF2B5EF4-FFF2-40B4-BE49-F238E27FC236}">
                            <a16:creationId xmlns:a16="http://schemas.microsoft.com/office/drawing/2014/main" id="{244E9AEE-E0D1-45A5-BFB6-DF04D0F81980}"/>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5" name="Picture 144">
                        <a:extLst>
                          <a:ext uri="{FF2B5EF4-FFF2-40B4-BE49-F238E27FC236}">
                            <a16:creationId xmlns:a16="http://schemas.microsoft.com/office/drawing/2014/main" id="{8323899D-724D-4FAC-BF40-6C70D532260F}"/>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grpSp>
                <p:nvGrpSpPr>
                  <p:cNvPr id="121" name="Group 120">
                    <a:extLst>
                      <a:ext uri="{FF2B5EF4-FFF2-40B4-BE49-F238E27FC236}">
                        <a16:creationId xmlns:a16="http://schemas.microsoft.com/office/drawing/2014/main" id="{78377747-EC51-4E06-8C17-44A8AB158C1D}"/>
                      </a:ext>
                    </a:extLst>
                  </p:cNvPr>
                  <p:cNvGrpSpPr/>
                  <p:nvPr/>
                </p:nvGrpSpPr>
                <p:grpSpPr>
                  <a:xfrm>
                    <a:off x="3193366" y="5396778"/>
                    <a:ext cx="1533379" cy="387917"/>
                    <a:chOff x="1223889" y="5382710"/>
                    <a:chExt cx="1533379" cy="387917"/>
                  </a:xfrm>
                </p:grpSpPr>
                <p:grpSp>
                  <p:nvGrpSpPr>
                    <p:cNvPr id="132" name="Group 131">
                      <a:extLst>
                        <a:ext uri="{FF2B5EF4-FFF2-40B4-BE49-F238E27FC236}">
                          <a16:creationId xmlns:a16="http://schemas.microsoft.com/office/drawing/2014/main" id="{E965AC43-013D-45EC-B55B-F4F33C675B71}"/>
                        </a:ext>
                      </a:extLst>
                    </p:cNvPr>
                    <p:cNvGrpSpPr/>
                    <p:nvPr/>
                  </p:nvGrpSpPr>
                  <p:grpSpPr>
                    <a:xfrm>
                      <a:off x="1223889" y="5382710"/>
                      <a:ext cx="407963" cy="387917"/>
                      <a:chOff x="9481624" y="731519"/>
                      <a:chExt cx="407963" cy="387917"/>
                    </a:xfrm>
                  </p:grpSpPr>
                  <p:sp>
                    <p:nvSpPr>
                      <p:cNvPr id="139" name="Rectangle: Rounded Corners 138">
                        <a:extLst>
                          <a:ext uri="{FF2B5EF4-FFF2-40B4-BE49-F238E27FC236}">
                            <a16:creationId xmlns:a16="http://schemas.microsoft.com/office/drawing/2014/main" id="{AABB0573-AE21-4D8C-8F25-0D47DFF18FBB}"/>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8FF410C8-1C09-4F50-9B1F-E0C31D0E1ACF}"/>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nvGrpSpPr>
                    <p:cNvPr id="133" name="Group 132">
                      <a:extLst>
                        <a:ext uri="{FF2B5EF4-FFF2-40B4-BE49-F238E27FC236}">
                          <a16:creationId xmlns:a16="http://schemas.microsoft.com/office/drawing/2014/main" id="{C6841E1A-28DB-44FE-B755-9E13E4CF5606}"/>
                        </a:ext>
                      </a:extLst>
                    </p:cNvPr>
                    <p:cNvGrpSpPr/>
                    <p:nvPr/>
                  </p:nvGrpSpPr>
                  <p:grpSpPr>
                    <a:xfrm>
                      <a:off x="1786597" y="5382710"/>
                      <a:ext cx="407963" cy="387917"/>
                      <a:chOff x="9481624" y="731519"/>
                      <a:chExt cx="407963" cy="387917"/>
                    </a:xfrm>
                  </p:grpSpPr>
                  <p:sp>
                    <p:nvSpPr>
                      <p:cNvPr id="137" name="Rectangle: Rounded Corners 136">
                        <a:extLst>
                          <a:ext uri="{FF2B5EF4-FFF2-40B4-BE49-F238E27FC236}">
                            <a16:creationId xmlns:a16="http://schemas.microsoft.com/office/drawing/2014/main" id="{E802F5BF-F531-491E-8ACA-85DAFA379691}"/>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8" name="Picture 137">
                        <a:extLst>
                          <a:ext uri="{FF2B5EF4-FFF2-40B4-BE49-F238E27FC236}">
                            <a16:creationId xmlns:a16="http://schemas.microsoft.com/office/drawing/2014/main" id="{A39607F0-1D8C-4DB9-BDE5-7001100CE360}"/>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nvGrpSpPr>
                    <p:cNvPr id="134" name="Group 133">
                      <a:extLst>
                        <a:ext uri="{FF2B5EF4-FFF2-40B4-BE49-F238E27FC236}">
                          <a16:creationId xmlns:a16="http://schemas.microsoft.com/office/drawing/2014/main" id="{29F4B6A4-7B32-496E-B85E-C521C870172F}"/>
                        </a:ext>
                      </a:extLst>
                    </p:cNvPr>
                    <p:cNvGrpSpPr/>
                    <p:nvPr/>
                  </p:nvGrpSpPr>
                  <p:grpSpPr>
                    <a:xfrm>
                      <a:off x="2349305" y="5382710"/>
                      <a:ext cx="407963" cy="387917"/>
                      <a:chOff x="9481624" y="731519"/>
                      <a:chExt cx="407963" cy="387917"/>
                    </a:xfrm>
                  </p:grpSpPr>
                  <p:sp>
                    <p:nvSpPr>
                      <p:cNvPr id="135" name="Rectangle: Rounded Corners 134">
                        <a:extLst>
                          <a:ext uri="{FF2B5EF4-FFF2-40B4-BE49-F238E27FC236}">
                            <a16:creationId xmlns:a16="http://schemas.microsoft.com/office/drawing/2014/main" id="{970D22D6-E0EA-4376-9F69-CA5F2FCD62D2}"/>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135">
                        <a:extLst>
                          <a:ext uri="{FF2B5EF4-FFF2-40B4-BE49-F238E27FC236}">
                            <a16:creationId xmlns:a16="http://schemas.microsoft.com/office/drawing/2014/main" id="{35401A49-70F9-4642-935E-874D6D32D0CB}"/>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grpSp>
                <p:nvGrpSpPr>
                  <p:cNvPr id="122" name="Group 121">
                    <a:extLst>
                      <a:ext uri="{FF2B5EF4-FFF2-40B4-BE49-F238E27FC236}">
                        <a16:creationId xmlns:a16="http://schemas.microsoft.com/office/drawing/2014/main" id="{17BB92CB-96D3-46B7-B41E-1C18C5B031DF}"/>
                      </a:ext>
                    </a:extLst>
                  </p:cNvPr>
                  <p:cNvGrpSpPr/>
                  <p:nvPr/>
                </p:nvGrpSpPr>
                <p:grpSpPr>
                  <a:xfrm>
                    <a:off x="5134707" y="5396778"/>
                    <a:ext cx="1533379" cy="387917"/>
                    <a:chOff x="1223889" y="5382710"/>
                    <a:chExt cx="1533379" cy="387917"/>
                  </a:xfrm>
                </p:grpSpPr>
                <p:grpSp>
                  <p:nvGrpSpPr>
                    <p:cNvPr id="123" name="Group 122">
                      <a:extLst>
                        <a:ext uri="{FF2B5EF4-FFF2-40B4-BE49-F238E27FC236}">
                          <a16:creationId xmlns:a16="http://schemas.microsoft.com/office/drawing/2014/main" id="{EE4BDFE0-98CB-499C-A5CE-E08AC0E28D43}"/>
                        </a:ext>
                      </a:extLst>
                    </p:cNvPr>
                    <p:cNvGrpSpPr/>
                    <p:nvPr/>
                  </p:nvGrpSpPr>
                  <p:grpSpPr>
                    <a:xfrm>
                      <a:off x="1223889" y="5382710"/>
                      <a:ext cx="407963" cy="387917"/>
                      <a:chOff x="9481624" y="731519"/>
                      <a:chExt cx="407963" cy="387917"/>
                    </a:xfrm>
                  </p:grpSpPr>
                  <p:sp>
                    <p:nvSpPr>
                      <p:cNvPr id="130" name="Rectangle: Rounded Corners 129">
                        <a:extLst>
                          <a:ext uri="{FF2B5EF4-FFF2-40B4-BE49-F238E27FC236}">
                            <a16:creationId xmlns:a16="http://schemas.microsoft.com/office/drawing/2014/main" id="{AA1EA29C-A362-4649-8D2D-B4C51E7AE750}"/>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1" name="Picture 130">
                        <a:extLst>
                          <a:ext uri="{FF2B5EF4-FFF2-40B4-BE49-F238E27FC236}">
                            <a16:creationId xmlns:a16="http://schemas.microsoft.com/office/drawing/2014/main" id="{A26F3538-AD17-48A6-9BD8-1055082FC9DB}"/>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nvGrpSpPr>
                    <p:cNvPr id="124" name="Group 123">
                      <a:extLst>
                        <a:ext uri="{FF2B5EF4-FFF2-40B4-BE49-F238E27FC236}">
                          <a16:creationId xmlns:a16="http://schemas.microsoft.com/office/drawing/2014/main" id="{B0FAE01B-23C6-4519-8E5E-B9CCD9BFD8A9}"/>
                        </a:ext>
                      </a:extLst>
                    </p:cNvPr>
                    <p:cNvGrpSpPr/>
                    <p:nvPr/>
                  </p:nvGrpSpPr>
                  <p:grpSpPr>
                    <a:xfrm>
                      <a:off x="1786597" y="5382710"/>
                      <a:ext cx="407963" cy="387917"/>
                      <a:chOff x="9481624" y="731519"/>
                      <a:chExt cx="407963" cy="387917"/>
                    </a:xfrm>
                  </p:grpSpPr>
                  <p:sp>
                    <p:nvSpPr>
                      <p:cNvPr id="128" name="Rectangle: Rounded Corners 127">
                        <a:extLst>
                          <a:ext uri="{FF2B5EF4-FFF2-40B4-BE49-F238E27FC236}">
                            <a16:creationId xmlns:a16="http://schemas.microsoft.com/office/drawing/2014/main" id="{34E29972-DB24-4656-9B18-7A9720B67036}"/>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Picture 128">
                        <a:extLst>
                          <a:ext uri="{FF2B5EF4-FFF2-40B4-BE49-F238E27FC236}">
                            <a16:creationId xmlns:a16="http://schemas.microsoft.com/office/drawing/2014/main" id="{9AFF387A-5E4C-437A-A567-80178033145E}"/>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nvGrpSpPr>
                    <p:cNvPr id="125" name="Group 124">
                      <a:extLst>
                        <a:ext uri="{FF2B5EF4-FFF2-40B4-BE49-F238E27FC236}">
                          <a16:creationId xmlns:a16="http://schemas.microsoft.com/office/drawing/2014/main" id="{0F471F16-168C-472C-95E1-FD8DC359A42B}"/>
                        </a:ext>
                      </a:extLst>
                    </p:cNvPr>
                    <p:cNvGrpSpPr/>
                    <p:nvPr/>
                  </p:nvGrpSpPr>
                  <p:grpSpPr>
                    <a:xfrm>
                      <a:off x="2349305" y="5382710"/>
                      <a:ext cx="407963" cy="387917"/>
                      <a:chOff x="9481624" y="731519"/>
                      <a:chExt cx="407963" cy="387917"/>
                    </a:xfrm>
                  </p:grpSpPr>
                  <p:sp>
                    <p:nvSpPr>
                      <p:cNvPr id="126" name="Rectangle: Rounded Corners 125">
                        <a:extLst>
                          <a:ext uri="{FF2B5EF4-FFF2-40B4-BE49-F238E27FC236}">
                            <a16:creationId xmlns:a16="http://schemas.microsoft.com/office/drawing/2014/main" id="{8949FBE3-6EA4-4404-9A49-35E30A6EC690}"/>
                          </a:ext>
                        </a:extLst>
                      </p:cNvPr>
                      <p:cNvSpPr/>
                      <p:nvPr/>
                    </p:nvSpPr>
                    <p:spPr>
                      <a:xfrm>
                        <a:off x="9481624" y="731519"/>
                        <a:ext cx="407963" cy="387917"/>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7" name="Picture 126">
                        <a:extLst>
                          <a:ext uri="{FF2B5EF4-FFF2-40B4-BE49-F238E27FC236}">
                            <a16:creationId xmlns:a16="http://schemas.microsoft.com/office/drawing/2014/main" id="{CA1D6AC3-32DB-40A7-8263-6FCEF7E2BBA7}"/>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3398" t="-13398" r="-13398" b="-13398"/>
                      <a:stretch/>
                    </p:blipFill>
                    <p:spPr>
                      <a:xfrm>
                        <a:off x="9525759" y="759655"/>
                        <a:ext cx="347828" cy="347828"/>
                      </a:xfrm>
                      <a:prstGeom prst="rect">
                        <a:avLst/>
                      </a:prstGeom>
                    </p:spPr>
                  </p:pic>
                </p:grpSp>
              </p:grpSp>
            </p:grpSp>
            <p:sp>
              <p:nvSpPr>
                <p:cNvPr id="112" name="Rectangle 111">
                  <a:extLst>
                    <a:ext uri="{FF2B5EF4-FFF2-40B4-BE49-F238E27FC236}">
                      <a16:creationId xmlns:a16="http://schemas.microsoft.com/office/drawing/2014/main" id="{75B45BDE-49E8-439D-91FA-56DA3A1CF9AC}"/>
                    </a:ext>
                  </a:extLst>
                </p:cNvPr>
                <p:cNvSpPr/>
                <p:nvPr/>
              </p:nvSpPr>
              <p:spPr>
                <a:xfrm>
                  <a:off x="6726074" y="5604360"/>
                  <a:ext cx="1159206" cy="20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Arial" panose="020B0604020202020204" pitchFamily="34" charset="0"/>
                      <a:cs typeface="Arial" panose="020B0604020202020204" pitchFamily="34" charset="0"/>
                    </a:rPr>
                    <a:t>   Distributed Workers</a:t>
                  </a:r>
                </a:p>
              </p:txBody>
            </p:sp>
            <p:sp>
              <p:nvSpPr>
                <p:cNvPr id="113" name="Rectangle 112">
                  <a:extLst>
                    <a:ext uri="{FF2B5EF4-FFF2-40B4-BE49-F238E27FC236}">
                      <a16:creationId xmlns:a16="http://schemas.microsoft.com/office/drawing/2014/main" id="{3224FF25-7F47-4ED0-93A2-90F67868FD9A}"/>
                    </a:ext>
                  </a:extLst>
                </p:cNvPr>
                <p:cNvSpPr/>
                <p:nvPr/>
              </p:nvSpPr>
              <p:spPr>
                <a:xfrm>
                  <a:off x="6567233" y="4777694"/>
                  <a:ext cx="1493108" cy="17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Arial" panose="020B0604020202020204" pitchFamily="34" charset="0"/>
                      <a:cs typeface="Arial" panose="020B0604020202020204" pitchFamily="34" charset="0"/>
                    </a:rPr>
                    <a:t>Kubernetes Control Plane</a:t>
                  </a:r>
                </a:p>
              </p:txBody>
            </p:sp>
            <p:sp>
              <p:nvSpPr>
                <p:cNvPr id="114" name="Rectangle 113">
                  <a:extLst>
                    <a:ext uri="{FF2B5EF4-FFF2-40B4-BE49-F238E27FC236}">
                      <a16:creationId xmlns:a16="http://schemas.microsoft.com/office/drawing/2014/main" id="{AF7E3BAB-C088-49DC-86EF-A777EC3CDE4C}"/>
                    </a:ext>
                  </a:extLst>
                </p:cNvPr>
                <p:cNvSpPr/>
                <p:nvPr/>
              </p:nvSpPr>
              <p:spPr>
                <a:xfrm>
                  <a:off x="6687325" y="2554175"/>
                  <a:ext cx="1493108" cy="17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Arial" panose="020B0604020202020204" pitchFamily="34" charset="0"/>
                      <a:cs typeface="Arial" panose="020B0604020202020204" pitchFamily="34" charset="0"/>
                    </a:rPr>
                    <a:t>Federation Control Plane</a:t>
                  </a:r>
                </a:p>
              </p:txBody>
            </p:sp>
            <p:sp>
              <p:nvSpPr>
                <p:cNvPr id="115" name="Rectangle 114">
                  <a:extLst>
                    <a:ext uri="{FF2B5EF4-FFF2-40B4-BE49-F238E27FC236}">
                      <a16:creationId xmlns:a16="http://schemas.microsoft.com/office/drawing/2014/main" id="{41CC5E19-94B7-47FF-ABC5-A2888D2FA1D9}"/>
                    </a:ext>
                  </a:extLst>
                </p:cNvPr>
                <p:cNvSpPr/>
                <p:nvPr/>
              </p:nvSpPr>
              <p:spPr>
                <a:xfrm>
                  <a:off x="3177367" y="1300302"/>
                  <a:ext cx="578708" cy="44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solidFill>
                        <a:srgbClr val="3EB782"/>
                      </a:solidFill>
                      <a:latin typeface="Arial" panose="020B0604020202020204" pitchFamily="34" charset="0"/>
                      <a:cs typeface="Arial" panose="020B0604020202020204" pitchFamily="34" charset="0"/>
                    </a:rPr>
                    <a:t>Region 1</a:t>
                  </a:r>
                </a:p>
                <a:p>
                  <a:pPr>
                    <a:lnSpc>
                      <a:spcPct val="120000"/>
                    </a:lnSpc>
                  </a:pPr>
                  <a:r>
                    <a:rPr lang="en-US" sz="1200" dirty="0">
                      <a:solidFill>
                        <a:srgbClr val="3EB782"/>
                      </a:solidFill>
                      <a:latin typeface="Arial" panose="020B0604020202020204" pitchFamily="34" charset="0"/>
                      <a:cs typeface="Arial" panose="020B0604020202020204" pitchFamily="34" charset="0"/>
                    </a:rPr>
                    <a:t>Region 2</a:t>
                  </a:r>
                </a:p>
                <a:p>
                  <a:pPr>
                    <a:lnSpc>
                      <a:spcPct val="120000"/>
                    </a:lnSpc>
                  </a:pPr>
                  <a:r>
                    <a:rPr lang="en-US" sz="1200" dirty="0">
                      <a:solidFill>
                        <a:srgbClr val="3EB782"/>
                      </a:solidFill>
                      <a:latin typeface="Arial" panose="020B0604020202020204" pitchFamily="34" charset="0"/>
                      <a:cs typeface="Arial" panose="020B0604020202020204" pitchFamily="34" charset="0"/>
                    </a:rPr>
                    <a:t>Region 3</a:t>
                  </a:r>
                </a:p>
                <a:p>
                  <a:pPr>
                    <a:lnSpc>
                      <a:spcPct val="120000"/>
                    </a:lnSpc>
                  </a:pPr>
                  <a:endParaRPr lang="en-US" sz="1200" dirty="0">
                    <a:solidFill>
                      <a:srgbClr val="3EB782"/>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E7774DA7-4865-4918-B908-D6F8BA934054}"/>
                    </a:ext>
                  </a:extLst>
                </p:cNvPr>
                <p:cNvSpPr/>
                <p:nvPr/>
              </p:nvSpPr>
              <p:spPr>
                <a:xfrm>
                  <a:off x="1933342" y="3155193"/>
                  <a:ext cx="578708" cy="17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solidFill>
                        <a:srgbClr val="3EB782"/>
                      </a:solidFill>
                      <a:latin typeface="Arial" panose="020B0604020202020204" pitchFamily="34" charset="0"/>
                      <a:cs typeface="Arial" panose="020B0604020202020204" pitchFamily="34" charset="0"/>
                    </a:rPr>
                    <a:t>Region 1</a:t>
                  </a:r>
                </a:p>
              </p:txBody>
            </p:sp>
            <p:sp>
              <p:nvSpPr>
                <p:cNvPr id="117" name="Rectangle 116">
                  <a:extLst>
                    <a:ext uri="{FF2B5EF4-FFF2-40B4-BE49-F238E27FC236}">
                      <a16:creationId xmlns:a16="http://schemas.microsoft.com/office/drawing/2014/main" id="{17B22507-D00C-4E24-BAC7-D314C9E094E9}"/>
                    </a:ext>
                  </a:extLst>
                </p:cNvPr>
                <p:cNvSpPr/>
                <p:nvPr/>
              </p:nvSpPr>
              <p:spPr>
                <a:xfrm>
                  <a:off x="3879358" y="3155193"/>
                  <a:ext cx="578708" cy="17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solidFill>
                        <a:srgbClr val="3EB782"/>
                      </a:solidFill>
                      <a:latin typeface="Arial" panose="020B0604020202020204" pitchFamily="34" charset="0"/>
                      <a:cs typeface="Arial" panose="020B0604020202020204" pitchFamily="34" charset="0"/>
                    </a:rPr>
                    <a:t>Region 2</a:t>
                  </a:r>
                </a:p>
              </p:txBody>
            </p:sp>
            <p:sp>
              <p:nvSpPr>
                <p:cNvPr id="118" name="Rectangle 117">
                  <a:extLst>
                    <a:ext uri="{FF2B5EF4-FFF2-40B4-BE49-F238E27FC236}">
                      <a16:creationId xmlns:a16="http://schemas.microsoft.com/office/drawing/2014/main" id="{5C67C5D2-75EA-4312-A867-D73B5846CA0B}"/>
                    </a:ext>
                  </a:extLst>
                </p:cNvPr>
                <p:cNvSpPr/>
                <p:nvPr/>
              </p:nvSpPr>
              <p:spPr>
                <a:xfrm>
                  <a:off x="5828160" y="3185509"/>
                  <a:ext cx="578708" cy="17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solidFill>
                        <a:srgbClr val="3EB782"/>
                      </a:solidFill>
                      <a:latin typeface="Arial" panose="020B0604020202020204" pitchFamily="34" charset="0"/>
                      <a:cs typeface="Arial" panose="020B0604020202020204" pitchFamily="34" charset="0"/>
                    </a:rPr>
                    <a:t>Region 3</a:t>
                  </a:r>
                </a:p>
              </p:txBody>
            </p:sp>
          </p:grpSp>
          <p:cxnSp>
            <p:nvCxnSpPr>
              <p:cNvPr id="100" name="Connector: Elbow 99">
                <a:extLst>
                  <a:ext uri="{FF2B5EF4-FFF2-40B4-BE49-F238E27FC236}">
                    <a16:creationId xmlns:a16="http://schemas.microsoft.com/office/drawing/2014/main" id="{79E648F2-FC09-4E71-8C9E-220284E76657}"/>
                  </a:ext>
                </a:extLst>
              </p:cNvPr>
              <p:cNvCxnSpPr>
                <a:cxnSpLocks/>
                <a:stCxn id="148" idx="2"/>
              </p:cNvCxnSpPr>
              <p:nvPr/>
            </p:nvCxnSpPr>
            <p:spPr>
              <a:xfrm rot="16200000" flipH="1">
                <a:off x="1897433" y="4062811"/>
                <a:ext cx="748706" cy="2898237"/>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3E984436-98AF-42E9-ADAF-E00BDF3F27A7}"/>
                  </a:ext>
                </a:extLst>
              </p:cNvPr>
              <p:cNvCxnSpPr>
                <a:cxnSpLocks/>
                <a:stCxn id="146" idx="2"/>
              </p:cNvCxnSpPr>
              <p:nvPr/>
            </p:nvCxnSpPr>
            <p:spPr>
              <a:xfrm rot="16200000" flipH="1">
                <a:off x="2178787" y="4344165"/>
                <a:ext cx="748706" cy="2335529"/>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CAB83B1D-EF5E-4346-8748-E518746015F3}"/>
                  </a:ext>
                </a:extLst>
              </p:cNvPr>
              <p:cNvCxnSpPr>
                <a:cxnSpLocks/>
              </p:cNvCxnSpPr>
              <p:nvPr/>
            </p:nvCxnSpPr>
            <p:spPr>
              <a:xfrm rot="16200000" flipH="1">
                <a:off x="2460141" y="4625519"/>
                <a:ext cx="748706" cy="1772821"/>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3A2C3EB-199E-4C52-B501-AFA844229119}"/>
                  </a:ext>
                </a:extLst>
              </p:cNvPr>
              <p:cNvCxnSpPr/>
              <p:nvPr/>
            </p:nvCxnSpPr>
            <p:spPr>
              <a:xfrm>
                <a:off x="430704" y="5689335"/>
                <a:ext cx="6654019" cy="0"/>
              </a:xfrm>
              <a:prstGeom prst="line">
                <a:avLst/>
              </a:prstGeom>
              <a:ln w="25400">
                <a:solidFill>
                  <a:srgbClr val="F4F4F5"/>
                </a:solidFill>
                <a:prstDash val="sysDot"/>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6509B19-7F21-4112-A47B-B2ACC86E86B0}"/>
                  </a:ext>
                </a:extLst>
              </p:cNvPr>
              <p:cNvSpPr/>
              <p:nvPr/>
            </p:nvSpPr>
            <p:spPr>
              <a:xfrm>
                <a:off x="5851893" y="5726231"/>
                <a:ext cx="1466700" cy="24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Arial" panose="020B0604020202020204" pitchFamily="34" charset="0"/>
                    <a:cs typeface="Arial" panose="020B0604020202020204" pitchFamily="34" charset="0"/>
                  </a:rPr>
                  <a:t>On-premise or Cloud Storage</a:t>
                </a:r>
              </a:p>
            </p:txBody>
          </p:sp>
          <p:cxnSp>
            <p:nvCxnSpPr>
              <p:cNvPr id="105" name="Connector: Elbow 104">
                <a:extLst>
                  <a:ext uri="{FF2B5EF4-FFF2-40B4-BE49-F238E27FC236}">
                    <a16:creationId xmlns:a16="http://schemas.microsoft.com/office/drawing/2014/main" id="{F568B820-53FD-427E-A1E4-9F59DA6ED4C0}"/>
                  </a:ext>
                </a:extLst>
              </p:cNvPr>
              <p:cNvCxnSpPr>
                <a:cxnSpLocks/>
                <a:stCxn id="139" idx="2"/>
              </p:cNvCxnSpPr>
              <p:nvPr/>
            </p:nvCxnSpPr>
            <p:spPr>
              <a:xfrm rot="16200000" flipH="1">
                <a:off x="2882172" y="5047550"/>
                <a:ext cx="748706" cy="928760"/>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1FDA2352-1C4D-439F-832D-1FE54F3F0130}"/>
                  </a:ext>
                </a:extLst>
              </p:cNvPr>
              <p:cNvCxnSpPr>
                <a:cxnSpLocks/>
                <a:stCxn id="137" idx="2"/>
              </p:cNvCxnSpPr>
              <p:nvPr/>
            </p:nvCxnSpPr>
            <p:spPr>
              <a:xfrm rot="16200000" flipH="1">
                <a:off x="3163526" y="5328904"/>
                <a:ext cx="748706" cy="366052"/>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CBD1CE15-8F7A-4976-BFE7-34C87F105E79}"/>
                  </a:ext>
                </a:extLst>
              </p:cNvPr>
              <p:cNvCxnSpPr>
                <a:cxnSpLocks/>
                <a:stCxn id="135" idx="2"/>
              </p:cNvCxnSpPr>
              <p:nvPr/>
            </p:nvCxnSpPr>
            <p:spPr>
              <a:xfrm rot="5400000">
                <a:off x="3444880" y="5413602"/>
                <a:ext cx="748706" cy="196656"/>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69ECEEC7-EB2C-4EBF-B66F-912D151C7CC8}"/>
                  </a:ext>
                </a:extLst>
              </p:cNvPr>
              <p:cNvCxnSpPr>
                <a:cxnSpLocks/>
                <a:stCxn id="130" idx="2"/>
              </p:cNvCxnSpPr>
              <p:nvPr/>
            </p:nvCxnSpPr>
            <p:spPr>
              <a:xfrm rot="5400000">
                <a:off x="3852843" y="5005640"/>
                <a:ext cx="748706" cy="1012581"/>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67FE6CF3-6E4F-417E-9EAF-956820E4C83F}"/>
                  </a:ext>
                </a:extLst>
              </p:cNvPr>
              <p:cNvCxnSpPr>
                <a:cxnSpLocks/>
                <a:stCxn id="128" idx="2"/>
              </p:cNvCxnSpPr>
              <p:nvPr/>
            </p:nvCxnSpPr>
            <p:spPr>
              <a:xfrm rot="5400000">
                <a:off x="4134197" y="4724286"/>
                <a:ext cx="748706" cy="1575289"/>
              </a:xfrm>
              <a:prstGeom prst="bentConnector3">
                <a:avLst>
                  <a:gd name="adj1" fmla="val 50000"/>
                </a:avLst>
              </a:prstGeom>
              <a:ln w="3175">
                <a:solidFill>
                  <a:srgbClr val="B5C1C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6EA18242-891D-4D6D-9610-2891A9575E94}"/>
                  </a:ext>
                </a:extLst>
              </p:cNvPr>
              <p:cNvCxnSpPr>
                <a:cxnSpLocks/>
                <a:stCxn id="126" idx="2"/>
              </p:cNvCxnSpPr>
              <p:nvPr/>
            </p:nvCxnSpPr>
            <p:spPr>
              <a:xfrm rot="5400000">
                <a:off x="4605584" y="4260225"/>
                <a:ext cx="375966" cy="2130671"/>
              </a:xfrm>
              <a:prstGeom prst="bentConnector2">
                <a:avLst/>
              </a:prstGeom>
              <a:ln w="3175">
                <a:solidFill>
                  <a:schemeClr val="bg1">
                    <a:lumMod val="65000"/>
                  </a:schemeClr>
                </a:solidFill>
                <a:prstDash val="dash"/>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EFFF15E-7715-44CF-B850-A0D963A008DF}"/>
                </a:ext>
              </a:extLst>
            </p:cNvPr>
            <p:cNvGrpSpPr/>
            <p:nvPr/>
          </p:nvGrpSpPr>
          <p:grpSpPr>
            <a:xfrm>
              <a:off x="2151311" y="11049393"/>
              <a:ext cx="6718999" cy="1316284"/>
              <a:chOff x="2151311" y="11049393"/>
              <a:chExt cx="6718999" cy="1316284"/>
            </a:xfrm>
          </p:grpSpPr>
          <p:pic>
            <p:nvPicPr>
              <p:cNvPr id="160" name="Picture 159">
                <a:extLst>
                  <a:ext uri="{FF2B5EF4-FFF2-40B4-BE49-F238E27FC236}">
                    <a16:creationId xmlns:a16="http://schemas.microsoft.com/office/drawing/2014/main" id="{404023A5-4122-4986-8853-8006DAAC58DB}"/>
                  </a:ext>
                </a:extLst>
              </p:cNvPr>
              <p:cNvPicPr>
                <a:picLocks noChangeAspect="1"/>
              </p:cNvPicPr>
              <p:nvPr/>
            </p:nvPicPr>
            <p:blipFill>
              <a:blip r:embed="rId5">
                <a:duotone>
                  <a:schemeClr val="accent3">
                    <a:shade val="45000"/>
                    <a:satMod val="135000"/>
                  </a:schemeClr>
                  <a:prstClr val="white"/>
                </a:duotone>
              </a:blip>
              <a:stretch>
                <a:fillRect/>
              </a:stretch>
            </p:blipFill>
            <p:spPr>
              <a:xfrm>
                <a:off x="4524979" y="11160719"/>
                <a:ext cx="853326" cy="905268"/>
              </a:xfrm>
              <a:prstGeom prst="rect">
                <a:avLst/>
              </a:prstGeom>
            </p:spPr>
          </p:pic>
          <p:pic>
            <p:nvPicPr>
              <p:cNvPr id="161" name="Picture 160">
                <a:extLst>
                  <a:ext uri="{FF2B5EF4-FFF2-40B4-BE49-F238E27FC236}">
                    <a16:creationId xmlns:a16="http://schemas.microsoft.com/office/drawing/2014/main" id="{73BD85B2-F929-4286-8821-19654035F561}"/>
                  </a:ext>
                </a:extLst>
              </p:cNvPr>
              <p:cNvPicPr>
                <a:picLocks noChangeAspect="1"/>
              </p:cNvPicPr>
              <p:nvPr/>
            </p:nvPicPr>
            <p:blipFill>
              <a:blip r:embed="rId5">
                <a:duotone>
                  <a:schemeClr val="accent3">
                    <a:shade val="45000"/>
                    <a:satMod val="135000"/>
                  </a:schemeClr>
                  <a:prstClr val="white"/>
                </a:duotone>
              </a:blip>
              <a:stretch>
                <a:fillRect/>
              </a:stretch>
            </p:blipFill>
            <p:spPr>
              <a:xfrm>
                <a:off x="5030091" y="11094534"/>
                <a:ext cx="853326" cy="905268"/>
              </a:xfrm>
              <a:prstGeom prst="rect">
                <a:avLst/>
              </a:prstGeom>
            </p:spPr>
          </p:pic>
          <p:pic>
            <p:nvPicPr>
              <p:cNvPr id="162" name="Picture 161">
                <a:extLst>
                  <a:ext uri="{FF2B5EF4-FFF2-40B4-BE49-F238E27FC236}">
                    <a16:creationId xmlns:a16="http://schemas.microsoft.com/office/drawing/2014/main" id="{26E05FCE-7B60-4B3D-87B6-01201D14E69E}"/>
                  </a:ext>
                </a:extLst>
              </p:cNvPr>
              <p:cNvPicPr>
                <a:picLocks noChangeAspect="1"/>
              </p:cNvPicPr>
              <p:nvPr/>
            </p:nvPicPr>
            <p:blipFill>
              <a:blip r:embed="rId5">
                <a:duotone>
                  <a:schemeClr val="accent3">
                    <a:shade val="45000"/>
                    <a:satMod val="135000"/>
                  </a:schemeClr>
                  <a:prstClr val="white"/>
                </a:duotone>
              </a:blip>
              <a:stretch>
                <a:fillRect/>
              </a:stretch>
            </p:blipFill>
            <p:spPr>
              <a:xfrm>
                <a:off x="4751067" y="11361538"/>
                <a:ext cx="853326" cy="905268"/>
              </a:xfrm>
              <a:prstGeom prst="rect">
                <a:avLst/>
              </a:prstGeom>
            </p:spPr>
          </p:pic>
          <p:pic>
            <p:nvPicPr>
              <p:cNvPr id="155" name="Picture 154">
                <a:extLst>
                  <a:ext uri="{FF2B5EF4-FFF2-40B4-BE49-F238E27FC236}">
                    <a16:creationId xmlns:a16="http://schemas.microsoft.com/office/drawing/2014/main" id="{7DE1BB83-034F-439F-989A-FB602075B23F}"/>
                  </a:ext>
                </a:extLst>
              </p:cNvPr>
              <p:cNvPicPr>
                <a:picLocks noChangeAspect="1"/>
              </p:cNvPicPr>
              <p:nvPr/>
            </p:nvPicPr>
            <p:blipFill>
              <a:blip r:embed="rId6">
                <a:duotone>
                  <a:schemeClr val="accent3">
                    <a:shade val="45000"/>
                    <a:satMod val="135000"/>
                  </a:schemeClr>
                  <a:prstClr val="white"/>
                </a:duotone>
              </a:blip>
              <a:stretch>
                <a:fillRect/>
              </a:stretch>
            </p:blipFill>
            <p:spPr>
              <a:xfrm>
                <a:off x="7022445" y="11049393"/>
                <a:ext cx="1847865" cy="1088468"/>
              </a:xfrm>
              <a:prstGeom prst="rect">
                <a:avLst/>
              </a:prstGeom>
            </p:spPr>
          </p:pic>
          <p:pic>
            <p:nvPicPr>
              <p:cNvPr id="157" name="Picture 156">
                <a:extLst>
                  <a:ext uri="{FF2B5EF4-FFF2-40B4-BE49-F238E27FC236}">
                    <a16:creationId xmlns:a16="http://schemas.microsoft.com/office/drawing/2014/main" id="{5409F735-8DA8-4E0B-BAF9-B8DBEAC9F626}"/>
                  </a:ext>
                </a:extLst>
              </p:cNvPr>
              <p:cNvPicPr>
                <a:picLocks noChangeAspect="1"/>
              </p:cNvPicPr>
              <p:nvPr/>
            </p:nvPicPr>
            <p:blipFill>
              <a:blip r:embed="rId5">
                <a:duotone>
                  <a:schemeClr val="accent3">
                    <a:shade val="45000"/>
                    <a:satMod val="135000"/>
                  </a:schemeClr>
                  <a:prstClr val="white"/>
                </a:duotone>
              </a:blip>
              <a:stretch>
                <a:fillRect/>
              </a:stretch>
            </p:blipFill>
            <p:spPr>
              <a:xfrm>
                <a:off x="7467880" y="11506940"/>
                <a:ext cx="662500" cy="702827"/>
              </a:xfrm>
              <a:prstGeom prst="rect">
                <a:avLst/>
              </a:prstGeom>
            </p:spPr>
          </p:pic>
          <p:pic>
            <p:nvPicPr>
              <p:cNvPr id="158" name="Picture 157">
                <a:extLst>
                  <a:ext uri="{FF2B5EF4-FFF2-40B4-BE49-F238E27FC236}">
                    <a16:creationId xmlns:a16="http://schemas.microsoft.com/office/drawing/2014/main" id="{26E77C0B-3FF6-4B67-9CED-AB07E2007F60}"/>
                  </a:ext>
                </a:extLst>
              </p:cNvPr>
              <p:cNvPicPr>
                <a:picLocks noChangeAspect="1"/>
              </p:cNvPicPr>
              <p:nvPr/>
            </p:nvPicPr>
            <p:blipFill>
              <a:blip r:embed="rId5">
                <a:duotone>
                  <a:schemeClr val="accent3">
                    <a:shade val="45000"/>
                    <a:satMod val="135000"/>
                  </a:schemeClr>
                  <a:prstClr val="white"/>
                </a:duotone>
              </a:blip>
              <a:stretch>
                <a:fillRect/>
              </a:stretch>
            </p:blipFill>
            <p:spPr>
              <a:xfrm>
                <a:off x="7860036" y="11455555"/>
                <a:ext cx="662500" cy="702827"/>
              </a:xfrm>
              <a:prstGeom prst="rect">
                <a:avLst/>
              </a:prstGeom>
            </p:spPr>
          </p:pic>
          <p:pic>
            <p:nvPicPr>
              <p:cNvPr id="159" name="Picture 158">
                <a:extLst>
                  <a:ext uri="{FF2B5EF4-FFF2-40B4-BE49-F238E27FC236}">
                    <a16:creationId xmlns:a16="http://schemas.microsoft.com/office/drawing/2014/main" id="{10831A86-64DD-4A4B-894E-A4CA95CE9F92}"/>
                  </a:ext>
                </a:extLst>
              </p:cNvPr>
              <p:cNvPicPr>
                <a:picLocks noChangeAspect="1"/>
              </p:cNvPicPr>
              <p:nvPr/>
            </p:nvPicPr>
            <p:blipFill>
              <a:blip r:embed="rId5">
                <a:duotone>
                  <a:schemeClr val="accent3">
                    <a:shade val="45000"/>
                    <a:satMod val="135000"/>
                  </a:schemeClr>
                  <a:prstClr val="white"/>
                </a:duotone>
              </a:blip>
              <a:stretch>
                <a:fillRect/>
              </a:stretch>
            </p:blipFill>
            <p:spPr>
              <a:xfrm>
                <a:off x="7643409" y="11662850"/>
                <a:ext cx="662500" cy="702827"/>
              </a:xfrm>
              <a:prstGeom prst="rect">
                <a:avLst/>
              </a:prstGeom>
            </p:spPr>
          </p:pic>
          <p:pic>
            <p:nvPicPr>
              <p:cNvPr id="96" name="Picture 95">
                <a:extLst>
                  <a:ext uri="{FF2B5EF4-FFF2-40B4-BE49-F238E27FC236}">
                    <a16:creationId xmlns:a16="http://schemas.microsoft.com/office/drawing/2014/main" id="{4DCB0458-8DAC-4F59-9650-C041AD92B00B}"/>
                  </a:ext>
                </a:extLst>
              </p:cNvPr>
              <p:cNvPicPr>
                <a:picLocks noChangeAspect="1"/>
              </p:cNvPicPr>
              <p:nvPr/>
            </p:nvPicPr>
            <p:blipFill>
              <a:blip r:embed="rId5">
                <a:duotone>
                  <a:schemeClr val="accent3">
                    <a:shade val="45000"/>
                    <a:satMod val="135000"/>
                  </a:schemeClr>
                  <a:prstClr val="white"/>
                </a:duotone>
              </a:blip>
              <a:stretch>
                <a:fillRect/>
              </a:stretch>
            </p:blipFill>
            <p:spPr>
              <a:xfrm>
                <a:off x="2151311" y="11160719"/>
                <a:ext cx="853326" cy="905268"/>
              </a:xfrm>
              <a:prstGeom prst="rect">
                <a:avLst/>
              </a:prstGeom>
            </p:spPr>
          </p:pic>
          <p:pic>
            <p:nvPicPr>
              <p:cNvPr id="97" name="Picture 96">
                <a:extLst>
                  <a:ext uri="{FF2B5EF4-FFF2-40B4-BE49-F238E27FC236}">
                    <a16:creationId xmlns:a16="http://schemas.microsoft.com/office/drawing/2014/main" id="{E83F9741-DB25-4BE0-A422-7CFF19ED159F}"/>
                  </a:ext>
                </a:extLst>
              </p:cNvPr>
              <p:cNvPicPr>
                <a:picLocks noChangeAspect="1"/>
              </p:cNvPicPr>
              <p:nvPr/>
            </p:nvPicPr>
            <p:blipFill>
              <a:blip r:embed="rId5">
                <a:duotone>
                  <a:schemeClr val="accent3">
                    <a:shade val="45000"/>
                    <a:satMod val="135000"/>
                  </a:schemeClr>
                  <a:prstClr val="white"/>
                </a:duotone>
              </a:blip>
              <a:stretch>
                <a:fillRect/>
              </a:stretch>
            </p:blipFill>
            <p:spPr>
              <a:xfrm>
                <a:off x="2656423" y="11094534"/>
                <a:ext cx="853326" cy="905268"/>
              </a:xfrm>
              <a:prstGeom prst="rect">
                <a:avLst/>
              </a:prstGeom>
            </p:spPr>
          </p:pic>
          <p:pic>
            <p:nvPicPr>
              <p:cNvPr id="98" name="Picture 97">
                <a:extLst>
                  <a:ext uri="{FF2B5EF4-FFF2-40B4-BE49-F238E27FC236}">
                    <a16:creationId xmlns:a16="http://schemas.microsoft.com/office/drawing/2014/main" id="{2BE8E695-0D3A-49EA-AF5C-AF65C2D7B8B1}"/>
                  </a:ext>
                </a:extLst>
              </p:cNvPr>
              <p:cNvPicPr>
                <a:picLocks noChangeAspect="1"/>
              </p:cNvPicPr>
              <p:nvPr/>
            </p:nvPicPr>
            <p:blipFill>
              <a:blip r:embed="rId5">
                <a:duotone>
                  <a:schemeClr val="accent3">
                    <a:shade val="45000"/>
                    <a:satMod val="135000"/>
                  </a:schemeClr>
                  <a:prstClr val="white"/>
                </a:duotone>
              </a:blip>
              <a:stretch>
                <a:fillRect/>
              </a:stretch>
            </p:blipFill>
            <p:spPr>
              <a:xfrm>
                <a:off x="2377399" y="11361538"/>
                <a:ext cx="853326" cy="905268"/>
              </a:xfrm>
              <a:prstGeom prst="rect">
                <a:avLst/>
              </a:prstGeom>
            </p:spPr>
          </p:pic>
        </p:grpSp>
      </p:grpSp>
      <p:sp>
        <p:nvSpPr>
          <p:cNvPr id="41" name="Rectangle 1"/>
          <p:cNvSpPr>
            <a:spLocks/>
          </p:cNvSpPr>
          <p:nvPr/>
        </p:nvSpPr>
        <p:spPr bwMode="auto">
          <a:xfrm>
            <a:off x="8637507" y="841835"/>
            <a:ext cx="71093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Distributing Load </a:t>
            </a:r>
          </a:p>
        </p:txBody>
      </p:sp>
      <p:sp>
        <p:nvSpPr>
          <p:cNvPr id="42" name="Rectangle 2"/>
          <p:cNvSpPr>
            <a:spLocks/>
          </p:cNvSpPr>
          <p:nvPr/>
        </p:nvSpPr>
        <p:spPr bwMode="auto">
          <a:xfrm>
            <a:off x="8282106" y="1938105"/>
            <a:ext cx="78327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Support distributed delivery and high-availability</a:t>
            </a:r>
          </a:p>
        </p:txBody>
      </p:sp>
      <p:sp>
        <p:nvSpPr>
          <p:cNvPr id="43" name="Rectangle 42"/>
          <p:cNvSpPr/>
          <p:nvPr/>
        </p:nvSpPr>
        <p:spPr>
          <a:xfrm>
            <a:off x="11230404" y="2607570"/>
            <a:ext cx="1923191" cy="84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reeform 30">
            <a:extLst>
              <a:ext uri="{FF2B5EF4-FFF2-40B4-BE49-F238E27FC236}">
                <a16:creationId xmlns:a16="http://schemas.microsoft.com/office/drawing/2014/main" id="{3E96D69A-3FC2-4194-B1CA-6D1668B5483B}"/>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63" name="Rectangle 162">
            <a:extLst>
              <a:ext uri="{FF2B5EF4-FFF2-40B4-BE49-F238E27FC236}">
                <a16:creationId xmlns:a16="http://schemas.microsoft.com/office/drawing/2014/main" id="{D437FCB0-A22F-4179-9852-9146176E7A3F}"/>
              </a:ext>
            </a:extLst>
          </p:cNvPr>
          <p:cNvSpPr/>
          <p:nvPr/>
        </p:nvSpPr>
        <p:spPr>
          <a:xfrm>
            <a:off x="12829746" y="3613329"/>
            <a:ext cx="9432941" cy="6432530"/>
          </a:xfrm>
          <a:prstGeom prst="rect">
            <a:avLst/>
          </a:prstGeom>
        </p:spPr>
        <p:txBody>
          <a:bodyPr wrap="square">
            <a:spAutoFit/>
          </a:bodyPr>
          <a:lstStyle/>
          <a:p>
            <a:pPr marL="571500" indent="-571500">
              <a:spcAft>
                <a:spcPts val="1800"/>
              </a:spcAft>
              <a:buClr>
                <a:schemeClr val="accent1"/>
              </a:buClr>
              <a:buFont typeface="Wingdings" panose="05000000000000000000" pitchFamily="2" charset="2"/>
              <a:buChar char="ü"/>
            </a:pPr>
            <a:r>
              <a:rPr lang="en-US" sz="4000" dirty="0">
                <a:solidFill>
                  <a:schemeClr val="tx2"/>
                </a:solidFill>
              </a:rPr>
              <a:t>Support for modern container technologies and cloud deployment.</a:t>
            </a:r>
          </a:p>
          <a:p>
            <a:pPr marL="571500" indent="-571500">
              <a:spcAft>
                <a:spcPts val="1800"/>
              </a:spcAft>
              <a:buClr>
                <a:schemeClr val="accent1"/>
              </a:buClr>
              <a:buFont typeface="Wingdings" panose="05000000000000000000" pitchFamily="2" charset="2"/>
              <a:buChar char="ü"/>
            </a:pPr>
            <a:r>
              <a:rPr lang="en-US" sz="4000" dirty="0">
                <a:solidFill>
                  <a:schemeClr val="tx2"/>
                </a:solidFill>
              </a:rPr>
              <a:t>Reduce deployment time and compute footprint.</a:t>
            </a:r>
          </a:p>
          <a:p>
            <a:pPr marL="571500" indent="-571500">
              <a:spcAft>
                <a:spcPts val="1800"/>
              </a:spcAft>
              <a:buClr>
                <a:schemeClr val="accent1"/>
              </a:buClr>
              <a:buFont typeface="Wingdings" panose="05000000000000000000" pitchFamily="2" charset="2"/>
              <a:buChar char="ü"/>
            </a:pPr>
            <a:r>
              <a:rPr lang="en-US" sz="4000" dirty="0">
                <a:solidFill>
                  <a:schemeClr val="tx2"/>
                </a:solidFill>
              </a:rPr>
              <a:t>Improve response times and scale on-demand.</a:t>
            </a:r>
          </a:p>
          <a:p>
            <a:pPr marL="571500" indent="-571500">
              <a:spcAft>
                <a:spcPts val="1800"/>
              </a:spcAft>
              <a:buClr>
                <a:schemeClr val="accent1"/>
              </a:buClr>
              <a:buFont typeface="Wingdings" panose="05000000000000000000" pitchFamily="2" charset="2"/>
              <a:buChar char="ü"/>
            </a:pPr>
            <a:r>
              <a:rPr lang="en-US" sz="4000" dirty="0">
                <a:solidFill>
                  <a:schemeClr val="tx2"/>
                </a:solidFill>
              </a:rPr>
              <a:t>Cloud deployment for scale.</a:t>
            </a:r>
            <a:br>
              <a:rPr lang="en-US" dirty="0">
                <a:solidFill>
                  <a:schemeClr val="tx2"/>
                </a:solidFill>
              </a:rPr>
            </a:br>
            <a:r>
              <a:rPr lang="en-US" dirty="0">
                <a:solidFill>
                  <a:schemeClr val="tx2"/>
                </a:solidFill>
              </a:rPr>
              <a:t> </a:t>
            </a:r>
          </a:p>
          <a:p>
            <a:pPr marL="571500" indent="-571500">
              <a:spcAft>
                <a:spcPts val="600"/>
              </a:spcAft>
              <a:buClr>
                <a:schemeClr val="accent1"/>
              </a:buClr>
              <a:buFont typeface="Wingdings" panose="05000000000000000000" pitchFamily="2" charset="2"/>
              <a:buChar char="ü"/>
            </a:pPr>
            <a:endParaRPr lang="en-US" dirty="0"/>
          </a:p>
        </p:txBody>
      </p:sp>
      <p:grpSp>
        <p:nvGrpSpPr>
          <p:cNvPr id="7" name="Group 6">
            <a:extLst>
              <a:ext uri="{FF2B5EF4-FFF2-40B4-BE49-F238E27FC236}">
                <a16:creationId xmlns:a16="http://schemas.microsoft.com/office/drawing/2014/main" id="{CA79DAE1-DA33-4135-AC38-53FEC3FA383D}"/>
              </a:ext>
            </a:extLst>
          </p:cNvPr>
          <p:cNvGrpSpPr/>
          <p:nvPr/>
        </p:nvGrpSpPr>
        <p:grpSpPr>
          <a:xfrm>
            <a:off x="13443625" y="9711432"/>
            <a:ext cx="7552653" cy="1369570"/>
            <a:chOff x="12918263" y="10448244"/>
            <a:chExt cx="8923778" cy="1618204"/>
          </a:xfrm>
        </p:grpSpPr>
        <p:pic>
          <p:nvPicPr>
            <p:cNvPr id="2" name="Picture 1">
              <a:extLst>
                <a:ext uri="{FF2B5EF4-FFF2-40B4-BE49-F238E27FC236}">
                  <a16:creationId xmlns:a16="http://schemas.microsoft.com/office/drawing/2014/main" id="{04B5E9B9-4F4D-46CA-9D05-461C324C4D97}"/>
                </a:ext>
              </a:extLst>
            </p:cNvPr>
            <p:cNvPicPr>
              <a:picLocks noChangeAspect="1"/>
            </p:cNvPicPr>
            <p:nvPr/>
          </p:nvPicPr>
          <p:blipFill>
            <a:blip r:embed="rId7"/>
            <a:stretch>
              <a:fillRect/>
            </a:stretch>
          </p:blipFill>
          <p:spPr>
            <a:xfrm>
              <a:off x="12918263" y="10448244"/>
              <a:ext cx="1790039" cy="1611845"/>
            </a:xfrm>
            <a:prstGeom prst="rect">
              <a:avLst/>
            </a:prstGeom>
          </p:spPr>
        </p:pic>
        <p:pic>
          <p:nvPicPr>
            <p:cNvPr id="3" name="Picture 2">
              <a:extLst>
                <a:ext uri="{FF2B5EF4-FFF2-40B4-BE49-F238E27FC236}">
                  <a16:creationId xmlns:a16="http://schemas.microsoft.com/office/drawing/2014/main" id="{C2920855-9B8D-4960-90F7-19E763569E78}"/>
                </a:ext>
              </a:extLst>
            </p:cNvPr>
            <p:cNvPicPr>
              <a:picLocks noChangeAspect="1"/>
            </p:cNvPicPr>
            <p:nvPr/>
          </p:nvPicPr>
          <p:blipFill>
            <a:blip r:embed="rId8"/>
            <a:stretch>
              <a:fillRect/>
            </a:stretch>
          </p:blipFill>
          <p:spPr>
            <a:xfrm>
              <a:off x="15189272" y="10454602"/>
              <a:ext cx="2225048" cy="1611846"/>
            </a:xfrm>
            <a:prstGeom prst="rect">
              <a:avLst/>
            </a:prstGeom>
          </p:spPr>
        </p:pic>
        <p:pic>
          <p:nvPicPr>
            <p:cNvPr id="4" name="Picture 3">
              <a:extLst>
                <a:ext uri="{FF2B5EF4-FFF2-40B4-BE49-F238E27FC236}">
                  <a16:creationId xmlns:a16="http://schemas.microsoft.com/office/drawing/2014/main" id="{A090D31F-8A5A-407B-8B88-3FE7B840D104}"/>
                </a:ext>
              </a:extLst>
            </p:cNvPr>
            <p:cNvPicPr>
              <a:picLocks noChangeAspect="1"/>
            </p:cNvPicPr>
            <p:nvPr/>
          </p:nvPicPr>
          <p:blipFill>
            <a:blip r:embed="rId9"/>
            <a:stretch>
              <a:fillRect/>
            </a:stretch>
          </p:blipFill>
          <p:spPr>
            <a:xfrm>
              <a:off x="17821930" y="10526997"/>
              <a:ext cx="4020111" cy="1467055"/>
            </a:xfrm>
            <a:prstGeom prst="rect">
              <a:avLst/>
            </a:prstGeom>
          </p:spPr>
        </p:pic>
      </p:grpSp>
    </p:spTree>
    <p:extLst>
      <p:ext uri="{BB962C8B-B14F-4D97-AF65-F5344CB8AC3E}">
        <p14:creationId xmlns:p14="http://schemas.microsoft.com/office/powerpoint/2010/main" val="3846266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C1CE7-B431-4406-9EA8-DEE25CE164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6201"/>
          <a:stretch/>
        </p:blipFill>
        <p:spPr>
          <a:xfrm>
            <a:off x="741058" y="3108280"/>
            <a:ext cx="22765930" cy="6077110"/>
          </a:xfrm>
          <a:prstGeom prst="rect">
            <a:avLst/>
          </a:prstGeom>
        </p:spPr>
      </p:pic>
      <p:sp>
        <p:nvSpPr>
          <p:cNvPr id="41" name="Rectangle 1"/>
          <p:cNvSpPr>
            <a:spLocks/>
          </p:cNvSpPr>
          <p:nvPr/>
        </p:nvSpPr>
        <p:spPr bwMode="auto">
          <a:xfrm>
            <a:off x="4077718" y="841995"/>
            <a:ext cx="16228802"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buSzPct val="25000"/>
            </a:pPr>
            <a:r>
              <a:rPr lang="en-US" sz="7198" b="1" dirty="0">
                <a:solidFill>
                  <a:schemeClr val="dk2"/>
                </a:solidFill>
                <a:latin typeface="Lato"/>
                <a:ea typeface="Lato"/>
                <a:cs typeface="Lato"/>
                <a:sym typeface="Lato"/>
              </a:rPr>
              <a:t>EDI Process (Microservices </a:t>
            </a:r>
            <a:r>
              <a:rPr lang="en-US" sz="7198" b="1" dirty="0">
                <a:solidFill>
                  <a:srgbClr val="536679"/>
                </a:solidFill>
                <a:latin typeface="Lato"/>
                <a:ea typeface="Lato"/>
                <a:cs typeface="Lato"/>
                <a:sym typeface="Lato"/>
              </a:rPr>
              <a:t>Architecture</a:t>
            </a:r>
            <a:r>
              <a:rPr lang="en-US" sz="7198" b="1" dirty="0">
                <a:solidFill>
                  <a:schemeClr val="dk2"/>
                </a:solidFill>
                <a:latin typeface="Lato"/>
                <a:ea typeface="Lato"/>
                <a:cs typeface="Lato"/>
                <a:sym typeface="Lato"/>
              </a:rPr>
              <a:t>)</a:t>
            </a:r>
            <a:endParaRPr lang="en" sz="7198" b="1" dirty="0">
              <a:solidFill>
                <a:schemeClr val="dk2"/>
              </a:solidFill>
              <a:latin typeface="Lato"/>
              <a:ea typeface="Lato"/>
              <a:cs typeface="Lato"/>
              <a:sym typeface="Lato"/>
            </a:endParaRPr>
          </a:p>
        </p:txBody>
      </p:sp>
      <p:sp>
        <p:nvSpPr>
          <p:cNvPr id="42" name="Rectangle 2"/>
          <p:cNvSpPr>
            <a:spLocks/>
          </p:cNvSpPr>
          <p:nvPr/>
        </p:nvSpPr>
        <p:spPr bwMode="auto">
          <a:xfrm>
            <a:off x="8026462" y="1938105"/>
            <a:ext cx="8343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Enable self-service, low code, &amp; no code integration</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D000074-F74D-4751-BD59-A805B14D0C7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1" name="Rectangle 10">
            <a:extLst>
              <a:ext uri="{FF2B5EF4-FFF2-40B4-BE49-F238E27FC236}">
                <a16:creationId xmlns:a16="http://schemas.microsoft.com/office/drawing/2014/main" id="{90E33D88-F657-4904-94B4-F7B1EABFC9FD}"/>
              </a:ext>
            </a:extLst>
          </p:cNvPr>
          <p:cNvSpPr/>
          <p:nvPr/>
        </p:nvSpPr>
        <p:spPr>
          <a:xfrm>
            <a:off x="9744881" y="11866697"/>
            <a:ext cx="4907113" cy="707886"/>
          </a:xfrm>
          <a:prstGeom prst="rect">
            <a:avLst/>
          </a:prstGeom>
        </p:spPr>
        <p:txBody>
          <a:bodyPr wrap="none">
            <a:spAutoFit/>
          </a:bodyPr>
          <a:lstStyle/>
          <a:p>
            <a:r>
              <a:rPr lang="en-US" sz="4000" b="1" dirty="0">
                <a:solidFill>
                  <a:schemeClr val="tx2"/>
                </a:solidFill>
                <a:latin typeface="+mj-lt"/>
              </a:rPr>
              <a:t>API-Led Connectivity</a:t>
            </a:r>
            <a:endParaRPr lang="en-US" sz="4000" dirty="0">
              <a:latin typeface="+mj-lt"/>
            </a:endParaRPr>
          </a:p>
        </p:txBody>
      </p:sp>
    </p:spTree>
    <p:extLst>
      <p:ext uri="{BB962C8B-B14F-4D97-AF65-F5344CB8AC3E}">
        <p14:creationId xmlns:p14="http://schemas.microsoft.com/office/powerpoint/2010/main" val="889776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5D4E94-D8E1-4C77-99BE-927A64C1D475}"/>
              </a:ext>
            </a:extLst>
          </p:cNvPr>
          <p:cNvGrpSpPr/>
          <p:nvPr/>
        </p:nvGrpSpPr>
        <p:grpSpPr>
          <a:xfrm>
            <a:off x="2757896" y="2153548"/>
            <a:ext cx="9430929" cy="10770342"/>
            <a:chOff x="14718120" y="2189130"/>
            <a:chExt cx="9430929" cy="10770342"/>
          </a:xfrm>
        </p:grpSpPr>
        <p:pic>
          <p:nvPicPr>
            <p:cNvPr id="8" name="Picture 7">
              <a:extLst>
                <a:ext uri="{FF2B5EF4-FFF2-40B4-BE49-F238E27FC236}">
                  <a16:creationId xmlns:a16="http://schemas.microsoft.com/office/drawing/2014/main" id="{D095F464-8597-423D-9FB7-3CFCA48572D8}"/>
                </a:ext>
              </a:extLst>
            </p:cNvPr>
            <p:cNvPicPr>
              <a:picLocks noChangeAspect="1"/>
            </p:cNvPicPr>
            <p:nvPr/>
          </p:nvPicPr>
          <p:blipFill>
            <a:blip r:embed="rId3"/>
            <a:stretch>
              <a:fillRect/>
            </a:stretch>
          </p:blipFill>
          <p:spPr>
            <a:xfrm>
              <a:off x="14718120" y="2189130"/>
              <a:ext cx="9430929" cy="10770342"/>
            </a:xfrm>
            <a:prstGeom prst="rect">
              <a:avLst/>
            </a:prstGeom>
          </p:spPr>
        </p:pic>
        <p:sp>
          <p:nvSpPr>
            <p:cNvPr id="2" name="Oval 1">
              <a:extLst>
                <a:ext uri="{FF2B5EF4-FFF2-40B4-BE49-F238E27FC236}">
                  <a16:creationId xmlns:a16="http://schemas.microsoft.com/office/drawing/2014/main" id="{3AA8B1B0-810B-4702-91D6-8095072F540F}"/>
                </a:ext>
              </a:extLst>
            </p:cNvPr>
            <p:cNvSpPr/>
            <p:nvPr/>
          </p:nvSpPr>
          <p:spPr>
            <a:xfrm>
              <a:off x="18353314" y="6936375"/>
              <a:ext cx="1502229" cy="1502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1"/>
          <p:cNvSpPr>
            <a:spLocks/>
          </p:cNvSpPr>
          <p:nvPr/>
        </p:nvSpPr>
        <p:spPr bwMode="auto">
          <a:xfrm>
            <a:off x="8780091" y="841835"/>
            <a:ext cx="68239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Experience Layer</a:t>
            </a:r>
          </a:p>
        </p:txBody>
      </p:sp>
      <p:sp>
        <p:nvSpPr>
          <p:cNvPr id="42" name="Rectangle 2"/>
          <p:cNvSpPr>
            <a:spLocks/>
          </p:cNvSpPr>
          <p:nvPr/>
        </p:nvSpPr>
        <p:spPr bwMode="auto">
          <a:xfrm>
            <a:off x="8434937" y="1938105"/>
            <a:ext cx="7526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APIs designed to create a great user experience</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utoShape 47">
            <a:extLst>
              <a:ext uri="{FF2B5EF4-FFF2-40B4-BE49-F238E27FC236}">
                <a16:creationId xmlns:a16="http://schemas.microsoft.com/office/drawing/2014/main" id="{18FA8C9B-D0C7-4936-AA9A-2098C5E27F37}"/>
              </a:ext>
            </a:extLst>
          </p:cNvPr>
          <p:cNvSpPr>
            <a:spLocks/>
          </p:cNvSpPr>
          <p:nvPr/>
        </p:nvSpPr>
        <p:spPr bwMode="auto">
          <a:xfrm>
            <a:off x="13634782" y="3754914"/>
            <a:ext cx="7984972" cy="7567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571500" indent="-571500">
              <a:spcAft>
                <a:spcPts val="1800"/>
              </a:spcAft>
              <a:buClr>
                <a:srgbClr val="2386CF"/>
              </a:buClr>
              <a:buFont typeface="Wingdings" panose="05000000000000000000" pitchFamily="2" charset="2"/>
              <a:buChar char="ü"/>
            </a:pPr>
            <a:r>
              <a:rPr lang="en-US" sz="4000" dirty="0">
                <a:solidFill>
                  <a:schemeClr val="tx2"/>
                </a:solidFill>
              </a:rPr>
              <a:t>Documentation</a:t>
            </a:r>
          </a:p>
          <a:p>
            <a:pPr marL="571500" indent="-571500">
              <a:spcAft>
                <a:spcPts val="1800"/>
              </a:spcAft>
              <a:buClr>
                <a:srgbClr val="2386CF"/>
              </a:buClr>
              <a:buFont typeface="Wingdings" panose="05000000000000000000" pitchFamily="2" charset="2"/>
              <a:buChar char="ü"/>
            </a:pPr>
            <a:r>
              <a:rPr lang="en-US" sz="4000" dirty="0">
                <a:solidFill>
                  <a:schemeClr val="tx2"/>
                </a:solidFill>
              </a:rPr>
              <a:t>Standards based</a:t>
            </a:r>
          </a:p>
          <a:p>
            <a:pPr marL="571500" indent="-571500">
              <a:spcAft>
                <a:spcPts val="1800"/>
              </a:spcAft>
              <a:buClr>
                <a:srgbClr val="2386CF"/>
              </a:buClr>
              <a:buFont typeface="Wingdings" panose="05000000000000000000" pitchFamily="2" charset="2"/>
              <a:buChar char="ü"/>
            </a:pPr>
            <a:r>
              <a:rPr lang="en-US" sz="4000" dirty="0">
                <a:solidFill>
                  <a:schemeClr val="tx2"/>
                </a:solidFill>
              </a:rPr>
              <a:t>Granular user control</a:t>
            </a:r>
          </a:p>
          <a:p>
            <a:pPr marL="571500" indent="-571500">
              <a:spcAft>
                <a:spcPts val="1800"/>
              </a:spcAft>
              <a:buClr>
                <a:srgbClr val="2386CF"/>
              </a:buClr>
              <a:buFont typeface="Wingdings" panose="05000000000000000000" pitchFamily="2" charset="2"/>
              <a:buChar char="ü"/>
            </a:pPr>
            <a:r>
              <a:rPr lang="en-US" sz="4000" dirty="0">
                <a:solidFill>
                  <a:schemeClr val="tx2"/>
                </a:solidFill>
              </a:rPr>
              <a:t>Monitoring</a:t>
            </a:r>
          </a:p>
          <a:p>
            <a:pPr marL="571500" indent="-571500">
              <a:spcAft>
                <a:spcPts val="1800"/>
              </a:spcAft>
              <a:buClr>
                <a:srgbClr val="2386CF"/>
              </a:buClr>
              <a:buFont typeface="Wingdings" panose="05000000000000000000" pitchFamily="2" charset="2"/>
              <a:buChar char="ü"/>
            </a:pPr>
            <a:r>
              <a:rPr lang="en-US" sz="4000" dirty="0">
                <a:solidFill>
                  <a:schemeClr val="tx2"/>
                </a:solidFill>
              </a:rPr>
              <a:t>Scalable</a:t>
            </a:r>
          </a:p>
          <a:p>
            <a:pPr marL="571500" indent="-571500">
              <a:spcAft>
                <a:spcPts val="1800"/>
              </a:spcAft>
              <a:buClr>
                <a:srgbClr val="2386CF"/>
              </a:buClr>
              <a:buFont typeface="Wingdings" panose="05000000000000000000" pitchFamily="2" charset="2"/>
              <a:buChar char="ü"/>
            </a:pPr>
            <a:r>
              <a:rPr lang="en-US" sz="4000" dirty="0">
                <a:solidFill>
                  <a:schemeClr val="tx2"/>
                </a:solidFill>
              </a:rPr>
              <a:t>Versioning</a:t>
            </a:r>
          </a:p>
          <a:p>
            <a:pPr marL="571500" indent="-571500">
              <a:spcAft>
                <a:spcPts val="1800"/>
              </a:spcAft>
              <a:buClr>
                <a:srgbClr val="2386CF"/>
              </a:buClr>
              <a:buFont typeface="Wingdings" panose="05000000000000000000" pitchFamily="2" charset="2"/>
              <a:buChar char="ü"/>
            </a:pPr>
            <a:r>
              <a:rPr lang="en-US" sz="4000" dirty="0">
                <a:solidFill>
                  <a:schemeClr val="tx2"/>
                </a:solidFill>
              </a:rPr>
              <a:t>No dependency on underlying processes or systems</a:t>
            </a:r>
          </a:p>
          <a:p>
            <a:pPr>
              <a:spcAft>
                <a:spcPts val="1800"/>
              </a:spcAft>
              <a:defRPr/>
            </a:pPr>
            <a:endParaRPr lang="en-US" sz="4000" dirty="0">
              <a:solidFill>
                <a:srgbClr val="328CCD"/>
              </a:solidFill>
              <a:cs typeface="Lato Light"/>
            </a:endParaRPr>
          </a:p>
        </p:txBody>
      </p:sp>
    </p:spTree>
    <p:extLst>
      <p:ext uri="{BB962C8B-B14F-4D97-AF65-F5344CB8AC3E}">
        <p14:creationId xmlns:p14="http://schemas.microsoft.com/office/powerpoint/2010/main" val="1448731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8789769" y="841835"/>
            <a:ext cx="68047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API’s @ the Edge</a:t>
            </a:r>
          </a:p>
        </p:txBody>
      </p:sp>
      <p:sp>
        <p:nvSpPr>
          <p:cNvPr id="42" name="Rectangle 2"/>
          <p:cNvSpPr>
            <a:spLocks/>
          </p:cNvSpPr>
          <p:nvPr/>
        </p:nvSpPr>
        <p:spPr bwMode="auto">
          <a:xfrm>
            <a:off x="7746468" y="1938105"/>
            <a:ext cx="89040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Critical support for every B2B communications interface</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E96D69A-3FC2-4194-B1CA-6D1668B5483B}"/>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5" name="Shape 559">
            <a:extLst>
              <a:ext uri="{FF2B5EF4-FFF2-40B4-BE49-F238E27FC236}">
                <a16:creationId xmlns:a16="http://schemas.microsoft.com/office/drawing/2014/main" id="{073F817C-9DD3-41CF-8CAF-C7EACDBD5AAF}"/>
              </a:ext>
            </a:extLst>
          </p:cNvPr>
          <p:cNvSpPr/>
          <p:nvPr/>
        </p:nvSpPr>
        <p:spPr>
          <a:xfrm>
            <a:off x="2248055" y="3233962"/>
            <a:ext cx="18710955" cy="117084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spc="-24">
                <a:solidFill>
                  <a:srgbClr val="748A9F"/>
                </a:solidFill>
                <a:latin typeface="Open Sans"/>
                <a:ea typeface="Open Sans"/>
                <a:cs typeface="Open Sans"/>
                <a:sym typeface="Open Sans"/>
              </a:defRPr>
            </a:lvl1pPr>
          </a:lstStyle>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j-lt"/>
              </a:rPr>
              <a:t>All Major EDI Protocols</a:t>
            </a:r>
            <a:r>
              <a:rPr lang="en-US" sz="4000" dirty="0">
                <a:solidFill>
                  <a:schemeClr val="tx1"/>
                </a:solidFill>
                <a:latin typeface="+mj-lt"/>
              </a:rPr>
              <a:t>: </a:t>
            </a:r>
            <a:br>
              <a:rPr lang="en-US" sz="4000" dirty="0">
                <a:solidFill>
                  <a:schemeClr val="tx1"/>
                </a:solidFill>
                <a:latin typeface="+mj-lt"/>
              </a:rPr>
            </a:br>
            <a:r>
              <a:rPr lang="en-US" sz="4000" dirty="0">
                <a:solidFill>
                  <a:schemeClr val="tx1"/>
                </a:solidFill>
                <a:latin typeface="+mj-lt"/>
              </a:rPr>
              <a:t>	</a:t>
            </a:r>
            <a:r>
              <a:rPr lang="en-US" sz="4000" dirty="0">
                <a:solidFill>
                  <a:schemeClr val="tx1"/>
                </a:solidFill>
                <a:latin typeface="+mn-lt"/>
              </a:rPr>
              <a:t>AS1 -&gt; AS4, OFTP, FTPS, SFTP, SMTP, Email</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j-lt"/>
              </a:rPr>
              <a:t>EDI Mapping &amp; Translation</a:t>
            </a:r>
            <a:r>
              <a:rPr lang="en-US" sz="4000" dirty="0">
                <a:solidFill>
                  <a:schemeClr val="tx1"/>
                </a:solidFill>
                <a:latin typeface="+mj-lt"/>
              </a:rPr>
              <a:t>: </a:t>
            </a:r>
            <a:br>
              <a:rPr lang="en-US" sz="4000" dirty="0">
                <a:solidFill>
                  <a:schemeClr val="tx1"/>
                </a:solidFill>
                <a:latin typeface="+mj-lt"/>
              </a:rPr>
            </a:br>
            <a:r>
              <a:rPr lang="en-US" sz="4000" dirty="0">
                <a:solidFill>
                  <a:schemeClr val="tx1"/>
                </a:solidFill>
                <a:latin typeface="+mn-lt"/>
              </a:rPr>
              <a:t>	Edge support for routing transactions</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j-lt"/>
              </a:rPr>
              <a:t>API Interfaces</a:t>
            </a:r>
            <a:r>
              <a:rPr lang="en-US" sz="4000" dirty="0">
                <a:solidFill>
                  <a:schemeClr val="tx1"/>
                </a:solidFill>
                <a:latin typeface="+mj-lt"/>
              </a:rPr>
              <a:t>: </a:t>
            </a:r>
            <a:br>
              <a:rPr lang="en-US" sz="4000" dirty="0">
                <a:solidFill>
                  <a:schemeClr val="tx1"/>
                </a:solidFill>
                <a:latin typeface="+mj-lt"/>
              </a:rPr>
            </a:br>
            <a:r>
              <a:rPr lang="en-US" sz="4000" dirty="0">
                <a:solidFill>
                  <a:schemeClr val="tx1"/>
                </a:solidFill>
                <a:latin typeface="+mj-lt"/>
              </a:rPr>
              <a:t>	</a:t>
            </a:r>
            <a:r>
              <a:rPr lang="en-US" sz="4000" dirty="0">
                <a:solidFill>
                  <a:schemeClr val="tx1"/>
                </a:solidFill>
                <a:latin typeface="+mn-lt"/>
              </a:rPr>
              <a:t>REST, OData, JSON, Swagger</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j-lt"/>
              </a:rPr>
              <a:t>Logging / Monitoring</a:t>
            </a:r>
          </a:p>
          <a:p>
            <a:pPr marL="914400" indent="-855663">
              <a:lnSpc>
                <a:spcPct val="130000"/>
              </a:lnSpc>
              <a:spcBef>
                <a:spcPts val="2400"/>
              </a:spcBef>
              <a:buClr>
                <a:schemeClr val="accent1"/>
              </a:buClr>
              <a:buFont typeface="FontAwesome" pitchFamily="2" charset="0"/>
              <a:buChar char=""/>
              <a:defRPr sz="1800" spc="0">
                <a:solidFill>
                  <a:srgbClr val="000000"/>
                </a:solidFill>
              </a:defRPr>
            </a:pPr>
            <a:endParaRPr lang="en-US" sz="4800" dirty="0">
              <a:solidFill>
                <a:schemeClr val="tx1"/>
              </a:solidFill>
            </a:endParaRPr>
          </a:p>
          <a:p>
            <a:pPr marL="914400" indent="-855663">
              <a:lnSpc>
                <a:spcPct val="130000"/>
              </a:lnSpc>
              <a:spcBef>
                <a:spcPts val="2400"/>
              </a:spcBef>
              <a:buClr>
                <a:schemeClr val="accent1"/>
              </a:buClr>
              <a:buFont typeface="FontAwesome" pitchFamily="2" charset="0"/>
              <a:buChar char=""/>
              <a:defRPr sz="1800" spc="0">
                <a:solidFill>
                  <a:srgbClr val="000000"/>
                </a:solidFill>
              </a:defRPr>
            </a:pPr>
            <a:endParaRPr lang="en-US" sz="4800" dirty="0">
              <a:solidFill>
                <a:schemeClr val="tx1"/>
              </a:solidFill>
            </a:endParaRPr>
          </a:p>
          <a:p>
            <a:pPr marL="914400" indent="-855663">
              <a:lnSpc>
                <a:spcPct val="130000"/>
              </a:lnSpc>
              <a:spcBef>
                <a:spcPts val="2400"/>
              </a:spcBef>
              <a:buClr>
                <a:schemeClr val="accent1"/>
              </a:buClr>
              <a:buFont typeface="FontAwesome" pitchFamily="2" charset="0"/>
              <a:buChar char=""/>
              <a:defRPr sz="1800" spc="0">
                <a:solidFill>
                  <a:srgbClr val="000000"/>
                </a:solidFill>
              </a:defRPr>
            </a:pPr>
            <a:endParaRPr lang="en-US" sz="4800" dirty="0">
              <a:solidFill>
                <a:schemeClr val="tx1"/>
              </a:solidFill>
            </a:endParaRPr>
          </a:p>
          <a:p>
            <a:pPr>
              <a:lnSpc>
                <a:spcPct val="130000"/>
              </a:lnSpc>
              <a:defRPr sz="1800" spc="0">
                <a:solidFill>
                  <a:srgbClr val="000000"/>
                </a:solidFill>
              </a:defRPr>
            </a:pPr>
            <a:endParaRPr lang="en-US" sz="3600" dirty="0">
              <a:solidFill>
                <a:schemeClr val="tx1"/>
              </a:solidFill>
            </a:endParaRPr>
          </a:p>
          <a:p>
            <a:pPr>
              <a:lnSpc>
                <a:spcPct val="130000"/>
              </a:lnSpc>
              <a:defRPr sz="1800" spc="0">
                <a:solidFill>
                  <a:srgbClr val="000000"/>
                </a:solidFill>
              </a:defRPr>
            </a:pPr>
            <a:endParaRPr lang="en-US" sz="3600" dirty="0">
              <a:solidFill>
                <a:schemeClr val="tx1"/>
              </a:solidFill>
            </a:endParaRPr>
          </a:p>
        </p:txBody>
      </p:sp>
    </p:spTree>
    <p:extLst>
      <p:ext uri="{BB962C8B-B14F-4D97-AF65-F5344CB8AC3E}">
        <p14:creationId xmlns:p14="http://schemas.microsoft.com/office/powerpoint/2010/main" val="3089898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C1CE7-B431-4406-9EA8-DEE25CE164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3473" b="35842"/>
          <a:stretch/>
        </p:blipFill>
        <p:spPr>
          <a:xfrm>
            <a:off x="710501" y="5348207"/>
            <a:ext cx="22956647" cy="2894108"/>
          </a:xfrm>
          <a:prstGeom prst="rect">
            <a:avLst/>
          </a:prstGeom>
        </p:spPr>
      </p:pic>
      <p:sp>
        <p:nvSpPr>
          <p:cNvPr id="41" name="Rectangle 1"/>
          <p:cNvSpPr>
            <a:spLocks/>
          </p:cNvSpPr>
          <p:nvPr/>
        </p:nvSpPr>
        <p:spPr bwMode="auto">
          <a:xfrm>
            <a:off x="4077718" y="841995"/>
            <a:ext cx="16228802"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buSzPct val="25000"/>
            </a:pPr>
            <a:r>
              <a:rPr lang="en-US" sz="7198" b="1" dirty="0">
                <a:solidFill>
                  <a:schemeClr val="dk2"/>
                </a:solidFill>
                <a:latin typeface="Lato"/>
                <a:ea typeface="Lato"/>
                <a:cs typeface="Lato"/>
                <a:sym typeface="Lato"/>
              </a:rPr>
              <a:t>EDI Process (Microservices </a:t>
            </a:r>
            <a:r>
              <a:rPr lang="en-US" sz="7198" b="1" dirty="0">
                <a:solidFill>
                  <a:srgbClr val="536679"/>
                </a:solidFill>
                <a:latin typeface="Lato"/>
                <a:ea typeface="Lato"/>
                <a:cs typeface="Lato"/>
                <a:sym typeface="Lato"/>
              </a:rPr>
              <a:t>Architecture</a:t>
            </a:r>
            <a:r>
              <a:rPr lang="en-US" sz="7198" b="1" dirty="0">
                <a:solidFill>
                  <a:schemeClr val="dk2"/>
                </a:solidFill>
                <a:latin typeface="Lato"/>
                <a:ea typeface="Lato"/>
                <a:cs typeface="Lato"/>
                <a:sym typeface="Lato"/>
              </a:rPr>
              <a:t>)</a:t>
            </a:r>
            <a:endParaRPr lang="en" sz="7198" b="1" dirty="0">
              <a:solidFill>
                <a:schemeClr val="dk2"/>
              </a:solidFill>
              <a:latin typeface="Lato"/>
              <a:ea typeface="Lato"/>
              <a:cs typeface="Lato"/>
              <a:sym typeface="Lato"/>
            </a:endParaRPr>
          </a:p>
        </p:txBody>
      </p:sp>
      <p:sp>
        <p:nvSpPr>
          <p:cNvPr id="42" name="Rectangle 2"/>
          <p:cNvSpPr>
            <a:spLocks/>
          </p:cNvSpPr>
          <p:nvPr/>
        </p:nvSpPr>
        <p:spPr bwMode="auto">
          <a:xfrm>
            <a:off x="8026462" y="1938105"/>
            <a:ext cx="8343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Enable self-service, low code, &amp; no code integration</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D000074-F74D-4751-BD59-A805B14D0C7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1" name="Rectangle 10">
            <a:extLst>
              <a:ext uri="{FF2B5EF4-FFF2-40B4-BE49-F238E27FC236}">
                <a16:creationId xmlns:a16="http://schemas.microsoft.com/office/drawing/2014/main" id="{90E33D88-F657-4904-94B4-F7B1EABFC9FD}"/>
              </a:ext>
            </a:extLst>
          </p:cNvPr>
          <p:cNvSpPr/>
          <p:nvPr/>
        </p:nvSpPr>
        <p:spPr>
          <a:xfrm>
            <a:off x="9744881" y="11866697"/>
            <a:ext cx="4907113" cy="707886"/>
          </a:xfrm>
          <a:prstGeom prst="rect">
            <a:avLst/>
          </a:prstGeom>
        </p:spPr>
        <p:txBody>
          <a:bodyPr wrap="none">
            <a:spAutoFit/>
          </a:bodyPr>
          <a:lstStyle/>
          <a:p>
            <a:r>
              <a:rPr lang="en-US" sz="4000" b="1" dirty="0">
                <a:solidFill>
                  <a:schemeClr val="tx2"/>
                </a:solidFill>
                <a:latin typeface="+mj-lt"/>
              </a:rPr>
              <a:t>API-Led Connectivity</a:t>
            </a:r>
            <a:endParaRPr lang="en-US" sz="4000" dirty="0">
              <a:latin typeface="+mj-lt"/>
            </a:endParaRPr>
          </a:p>
        </p:txBody>
      </p:sp>
    </p:spTree>
    <p:extLst>
      <p:ext uri="{BB962C8B-B14F-4D97-AF65-F5344CB8AC3E}">
        <p14:creationId xmlns:p14="http://schemas.microsoft.com/office/powerpoint/2010/main" val="420926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9321962" y="841835"/>
            <a:ext cx="57403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Process Layer </a:t>
            </a:r>
          </a:p>
        </p:txBody>
      </p:sp>
      <p:sp>
        <p:nvSpPr>
          <p:cNvPr id="42" name="Rectangle 2"/>
          <p:cNvSpPr>
            <a:spLocks/>
          </p:cNvSpPr>
          <p:nvPr/>
        </p:nvSpPr>
        <p:spPr bwMode="auto">
          <a:xfrm>
            <a:off x="8946719" y="1938105"/>
            <a:ext cx="65035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RESTful APIs Layer over Data Abstraction </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E96D69A-3FC2-4194-B1CA-6D1668B5483B}"/>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6" name="AutoShape 47">
            <a:extLst>
              <a:ext uri="{FF2B5EF4-FFF2-40B4-BE49-F238E27FC236}">
                <a16:creationId xmlns:a16="http://schemas.microsoft.com/office/drawing/2014/main" id="{E2DFD5A4-4F17-4543-97F8-3E72ECA8B195}"/>
              </a:ext>
            </a:extLst>
          </p:cNvPr>
          <p:cNvSpPr>
            <a:spLocks/>
          </p:cNvSpPr>
          <p:nvPr/>
        </p:nvSpPr>
        <p:spPr bwMode="auto">
          <a:xfrm>
            <a:off x="11782697" y="3766052"/>
            <a:ext cx="11009433" cy="7567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571500" indent="-571500">
              <a:spcAft>
                <a:spcPts val="1800"/>
              </a:spcAft>
              <a:buFont typeface="Arial" panose="020B0604020202020204" pitchFamily="34" charset="0"/>
              <a:buChar char="•"/>
            </a:pPr>
            <a:r>
              <a:rPr lang="en-US" sz="4000" dirty="0">
                <a:solidFill>
                  <a:schemeClr val="tx2"/>
                </a:solidFill>
                <a:latin typeface="+mj-lt"/>
              </a:rPr>
              <a:t>APIs that process and move data between systems</a:t>
            </a:r>
          </a:p>
          <a:p>
            <a:pPr marL="571500" indent="-571500">
              <a:spcAft>
                <a:spcPts val="1800"/>
              </a:spcAft>
              <a:buFont typeface="Arial" panose="020B0604020202020204" pitchFamily="34" charset="0"/>
              <a:buChar char="•"/>
            </a:pPr>
            <a:r>
              <a:rPr lang="en-US" sz="4000" dirty="0">
                <a:solidFill>
                  <a:schemeClr val="tx2"/>
                </a:solidFill>
                <a:latin typeface="+mj-lt"/>
              </a:rPr>
              <a:t>Functions or Actions</a:t>
            </a:r>
          </a:p>
          <a:p>
            <a:pPr marL="571500" indent="-571500">
              <a:spcAft>
                <a:spcPts val="1800"/>
              </a:spcAft>
              <a:buFont typeface="Arial" panose="020B0604020202020204" pitchFamily="34" charset="0"/>
              <a:buChar char="•"/>
            </a:pPr>
            <a:r>
              <a:rPr lang="en-US" sz="4000" dirty="0">
                <a:solidFill>
                  <a:schemeClr val="tx2"/>
                </a:solidFill>
                <a:latin typeface="+mj-lt"/>
              </a:rPr>
              <a:t>Do not need a dependency on the underlying system that owns the data</a:t>
            </a:r>
          </a:p>
          <a:p>
            <a:pPr marL="571500" indent="-571500">
              <a:spcAft>
                <a:spcPts val="1800"/>
              </a:spcAft>
              <a:buFont typeface="Arial" panose="020B0604020202020204" pitchFamily="34" charset="0"/>
              <a:buChar char="•"/>
            </a:pPr>
            <a:r>
              <a:rPr lang="en-US" sz="4000" dirty="0">
                <a:solidFill>
                  <a:schemeClr val="tx2"/>
                </a:solidFill>
                <a:latin typeface="+mj-lt"/>
              </a:rPr>
              <a:t>No knowledge of where the data is being pushed</a:t>
            </a:r>
          </a:p>
          <a:p>
            <a:pPr marL="571500" indent="-571500">
              <a:spcAft>
                <a:spcPts val="1800"/>
              </a:spcAft>
              <a:buFont typeface="Arial" panose="020B0604020202020204" pitchFamily="34" charset="0"/>
              <a:buChar char="•"/>
            </a:pPr>
            <a:r>
              <a:rPr lang="en-US" sz="4000" dirty="0">
                <a:solidFill>
                  <a:schemeClr val="tx2"/>
                </a:solidFill>
                <a:latin typeface="+mj-lt"/>
              </a:rPr>
              <a:t>Typically custom-designed for process requirement</a:t>
            </a:r>
          </a:p>
        </p:txBody>
      </p:sp>
      <p:graphicFrame>
        <p:nvGraphicFramePr>
          <p:cNvPr id="2" name="Diagram 1">
            <a:extLst>
              <a:ext uri="{FF2B5EF4-FFF2-40B4-BE49-F238E27FC236}">
                <a16:creationId xmlns:a16="http://schemas.microsoft.com/office/drawing/2014/main" id="{2C94FF4A-04CE-4C6B-B44E-647148C08B96}"/>
              </a:ext>
            </a:extLst>
          </p:cNvPr>
          <p:cNvGraphicFramePr/>
          <p:nvPr>
            <p:extLst>
              <p:ext uri="{D42A27DB-BD31-4B8C-83A1-F6EECF244321}">
                <p14:modId xmlns:p14="http://schemas.microsoft.com/office/powerpoint/2010/main" val="2132447182"/>
              </p:ext>
            </p:extLst>
          </p:nvPr>
        </p:nvGraphicFramePr>
        <p:xfrm>
          <a:off x="1408207" y="2771993"/>
          <a:ext cx="8611282" cy="9121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110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C1CE7-B431-4406-9EA8-DEE25CE164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66261" b="1"/>
          <a:stretch/>
        </p:blipFill>
        <p:spPr>
          <a:xfrm>
            <a:off x="858388" y="5042484"/>
            <a:ext cx="22660874" cy="4659680"/>
          </a:xfrm>
          <a:prstGeom prst="rect">
            <a:avLst/>
          </a:prstGeom>
        </p:spPr>
      </p:pic>
      <p:sp>
        <p:nvSpPr>
          <p:cNvPr id="41" name="Rectangle 1"/>
          <p:cNvSpPr>
            <a:spLocks/>
          </p:cNvSpPr>
          <p:nvPr/>
        </p:nvSpPr>
        <p:spPr bwMode="auto">
          <a:xfrm>
            <a:off x="4077718" y="841995"/>
            <a:ext cx="16228802"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buSzPct val="25000"/>
            </a:pPr>
            <a:r>
              <a:rPr lang="en-US" sz="7198" b="1" dirty="0">
                <a:solidFill>
                  <a:schemeClr val="dk2"/>
                </a:solidFill>
                <a:latin typeface="Lato"/>
                <a:ea typeface="Lato"/>
                <a:cs typeface="Lato"/>
                <a:sym typeface="Lato"/>
              </a:rPr>
              <a:t>EDI Process (Microservices </a:t>
            </a:r>
            <a:r>
              <a:rPr lang="en-US" sz="7198" b="1" dirty="0">
                <a:solidFill>
                  <a:srgbClr val="536679"/>
                </a:solidFill>
                <a:latin typeface="Lato"/>
                <a:ea typeface="Lato"/>
                <a:cs typeface="Lato"/>
                <a:sym typeface="Lato"/>
              </a:rPr>
              <a:t>Architecture</a:t>
            </a:r>
            <a:r>
              <a:rPr lang="en-US" sz="7198" b="1" dirty="0">
                <a:solidFill>
                  <a:schemeClr val="dk2"/>
                </a:solidFill>
                <a:latin typeface="Lato"/>
                <a:ea typeface="Lato"/>
                <a:cs typeface="Lato"/>
                <a:sym typeface="Lato"/>
              </a:rPr>
              <a:t>)</a:t>
            </a:r>
            <a:endParaRPr lang="en" sz="7198" b="1" dirty="0">
              <a:solidFill>
                <a:schemeClr val="dk2"/>
              </a:solidFill>
              <a:latin typeface="Lato"/>
              <a:ea typeface="Lato"/>
              <a:cs typeface="Lato"/>
              <a:sym typeface="Lato"/>
            </a:endParaRPr>
          </a:p>
        </p:txBody>
      </p:sp>
      <p:sp>
        <p:nvSpPr>
          <p:cNvPr id="42" name="Rectangle 2"/>
          <p:cNvSpPr>
            <a:spLocks/>
          </p:cNvSpPr>
          <p:nvPr/>
        </p:nvSpPr>
        <p:spPr bwMode="auto">
          <a:xfrm>
            <a:off x="8026462" y="1938105"/>
            <a:ext cx="8343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Enable self-service, low code, &amp; no code integration</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D000074-F74D-4751-BD59-A805B14D0C7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1" name="Rectangle 10">
            <a:extLst>
              <a:ext uri="{FF2B5EF4-FFF2-40B4-BE49-F238E27FC236}">
                <a16:creationId xmlns:a16="http://schemas.microsoft.com/office/drawing/2014/main" id="{90E33D88-F657-4904-94B4-F7B1EABFC9FD}"/>
              </a:ext>
            </a:extLst>
          </p:cNvPr>
          <p:cNvSpPr/>
          <p:nvPr/>
        </p:nvSpPr>
        <p:spPr>
          <a:xfrm>
            <a:off x="9744881" y="11866697"/>
            <a:ext cx="4907113" cy="707886"/>
          </a:xfrm>
          <a:prstGeom prst="rect">
            <a:avLst/>
          </a:prstGeom>
        </p:spPr>
        <p:txBody>
          <a:bodyPr wrap="none">
            <a:spAutoFit/>
          </a:bodyPr>
          <a:lstStyle/>
          <a:p>
            <a:r>
              <a:rPr lang="en-US" sz="4000" b="1" dirty="0">
                <a:solidFill>
                  <a:schemeClr val="tx2"/>
                </a:solidFill>
                <a:latin typeface="+mj-lt"/>
              </a:rPr>
              <a:t>API-Led Connectivity</a:t>
            </a:r>
            <a:endParaRPr lang="en-US" sz="4000" dirty="0">
              <a:latin typeface="+mj-lt"/>
            </a:endParaRPr>
          </a:p>
        </p:txBody>
      </p:sp>
    </p:spTree>
    <p:extLst>
      <p:ext uri="{BB962C8B-B14F-4D97-AF65-F5344CB8AC3E}">
        <p14:creationId xmlns:p14="http://schemas.microsoft.com/office/powerpoint/2010/main" val="411251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7">
            <a:extLst>
              <a:ext uri="{FF2B5EF4-FFF2-40B4-BE49-F238E27FC236}">
                <a16:creationId xmlns:a16="http://schemas.microsoft.com/office/drawing/2014/main" id="{848749B7-ABF2-4417-9C08-1C1EF65E4785}"/>
              </a:ext>
            </a:extLst>
          </p:cNvPr>
          <p:cNvSpPr>
            <a:spLocks/>
          </p:cNvSpPr>
          <p:nvPr/>
        </p:nvSpPr>
        <p:spPr bwMode="auto">
          <a:xfrm>
            <a:off x="1778000" y="3821185"/>
            <a:ext cx="20591346" cy="7567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0" indent="-857250">
              <a:spcAft>
                <a:spcPts val="1200"/>
              </a:spcAft>
              <a:buFont typeface="Arial" panose="020B0604020202020204" pitchFamily="34" charset="0"/>
              <a:buChar char="•"/>
              <a:defRPr/>
            </a:pPr>
            <a:r>
              <a:rPr lang="en-US" sz="6600" dirty="0">
                <a:solidFill>
                  <a:schemeClr val="tx2"/>
                </a:solidFill>
              </a:rPr>
              <a:t> Background – Customer Story</a:t>
            </a:r>
          </a:p>
          <a:p>
            <a:pPr marL="857250" indent="-857250">
              <a:spcAft>
                <a:spcPts val="1200"/>
              </a:spcAft>
              <a:buFont typeface="Arial" panose="020B0604020202020204" pitchFamily="34" charset="0"/>
              <a:buChar char="•"/>
              <a:defRPr/>
            </a:pPr>
            <a:r>
              <a:rPr lang="en-US" sz="6600" dirty="0">
                <a:solidFill>
                  <a:schemeClr val="tx2"/>
                </a:solidFill>
              </a:rPr>
              <a:t> What are APIs?</a:t>
            </a:r>
          </a:p>
          <a:p>
            <a:pPr marL="857250" indent="-857250">
              <a:spcAft>
                <a:spcPts val="1200"/>
              </a:spcAft>
              <a:buFont typeface="Arial" panose="020B0604020202020204" pitchFamily="34" charset="0"/>
              <a:buChar char="•"/>
              <a:defRPr/>
            </a:pPr>
            <a:r>
              <a:rPr lang="en-US" sz="6600" dirty="0">
                <a:solidFill>
                  <a:schemeClr val="tx2"/>
                </a:solidFill>
              </a:rPr>
              <a:t> Benefits of a Microservice Architecture</a:t>
            </a:r>
          </a:p>
          <a:p>
            <a:pPr marL="857250" indent="-857250">
              <a:spcAft>
                <a:spcPts val="1200"/>
              </a:spcAft>
              <a:buFont typeface="Arial" panose="020B0604020202020204" pitchFamily="34" charset="0"/>
              <a:buChar char="•"/>
              <a:defRPr/>
            </a:pPr>
            <a:r>
              <a:rPr lang="en-US" sz="6600" dirty="0">
                <a:solidFill>
                  <a:schemeClr val="tx2"/>
                </a:solidFill>
              </a:rPr>
              <a:t> Checklist for an API Platform</a:t>
            </a:r>
          </a:p>
          <a:p>
            <a:pPr marL="857250" indent="-857250">
              <a:spcAft>
                <a:spcPts val="1200"/>
              </a:spcAft>
              <a:buFont typeface="Arial" panose="020B0604020202020204" pitchFamily="34" charset="0"/>
              <a:buChar char="•"/>
              <a:defRPr/>
            </a:pPr>
            <a:r>
              <a:rPr lang="en-US" sz="6600" dirty="0">
                <a:solidFill>
                  <a:schemeClr val="tx2"/>
                </a:solidFill>
              </a:rPr>
              <a:t> Case Studies</a:t>
            </a:r>
          </a:p>
          <a:p>
            <a:pPr marL="742950" indent="-742950">
              <a:lnSpc>
                <a:spcPct val="120000"/>
              </a:lnSpc>
              <a:spcAft>
                <a:spcPts val="1200"/>
              </a:spcAft>
              <a:buFont typeface="+mj-lt"/>
              <a:buAutoNum type="arabicPeriod"/>
              <a:defRPr/>
            </a:pPr>
            <a:endParaRPr lang="en-US" sz="6600" dirty="0">
              <a:latin typeface="+mj-lt"/>
            </a:endParaRPr>
          </a:p>
          <a:p>
            <a:pPr>
              <a:lnSpc>
                <a:spcPct val="120000"/>
              </a:lnSpc>
              <a:spcAft>
                <a:spcPts val="1200"/>
              </a:spcAft>
              <a:defRPr/>
            </a:pPr>
            <a:endParaRPr lang="en-US" sz="6600" dirty="0">
              <a:latin typeface="+mj-lt"/>
            </a:endParaRPr>
          </a:p>
          <a:p>
            <a:pPr>
              <a:lnSpc>
                <a:spcPct val="120000"/>
              </a:lnSpc>
              <a:spcAft>
                <a:spcPts val="1200"/>
              </a:spcAft>
              <a:defRPr/>
            </a:pPr>
            <a:endParaRPr lang="en-US" sz="6600" dirty="0">
              <a:latin typeface="+mj-lt"/>
            </a:endParaRPr>
          </a:p>
          <a:p>
            <a:pPr marL="571500" indent="-571500">
              <a:lnSpc>
                <a:spcPct val="120000"/>
              </a:lnSpc>
              <a:spcAft>
                <a:spcPts val="1200"/>
              </a:spcAft>
              <a:buFont typeface="Arial" panose="020B0604020202020204" pitchFamily="34" charset="0"/>
              <a:buChar char="•"/>
              <a:defRPr/>
            </a:pPr>
            <a:endParaRPr lang="en-US" sz="6600" dirty="0">
              <a:latin typeface="+mj-lt"/>
            </a:endParaRPr>
          </a:p>
          <a:p>
            <a:pPr marL="571500" indent="-571500">
              <a:lnSpc>
                <a:spcPct val="120000"/>
              </a:lnSpc>
              <a:spcAft>
                <a:spcPts val="1200"/>
              </a:spcAft>
              <a:buFont typeface="Arial" panose="020B0604020202020204" pitchFamily="34" charset="0"/>
              <a:buChar char="•"/>
              <a:defRPr/>
            </a:pPr>
            <a:endParaRPr lang="en-US" sz="6600" dirty="0">
              <a:latin typeface="+mj-lt"/>
            </a:endParaRPr>
          </a:p>
          <a:p>
            <a:pPr marL="571500" indent="-571500">
              <a:lnSpc>
                <a:spcPct val="120000"/>
              </a:lnSpc>
              <a:spcAft>
                <a:spcPts val="1200"/>
              </a:spcAft>
              <a:buFont typeface="Arial" panose="020B0604020202020204" pitchFamily="34" charset="0"/>
              <a:buChar char="•"/>
              <a:defRPr/>
            </a:pPr>
            <a:endParaRPr lang="en-US" sz="6600" dirty="0">
              <a:latin typeface="+mj-lt"/>
            </a:endParaRPr>
          </a:p>
          <a:p>
            <a:pPr marL="685800" indent="-685800">
              <a:lnSpc>
                <a:spcPct val="120000"/>
              </a:lnSpc>
              <a:spcAft>
                <a:spcPts val="1200"/>
              </a:spcAft>
              <a:buFont typeface="Arial" panose="020B0604020202020204" pitchFamily="34" charset="0"/>
              <a:buChar char="•"/>
              <a:defRPr/>
            </a:pPr>
            <a:endParaRPr lang="en-US" sz="6600" dirty="0">
              <a:solidFill>
                <a:srgbClr val="328CCD"/>
              </a:solidFill>
              <a:latin typeface="+mj-lt"/>
              <a:cs typeface="Lato Light"/>
            </a:endParaRPr>
          </a:p>
          <a:p>
            <a:pPr marL="685800" indent="-685800">
              <a:lnSpc>
                <a:spcPct val="120000"/>
              </a:lnSpc>
              <a:spcAft>
                <a:spcPts val="1200"/>
              </a:spcAft>
              <a:buFont typeface="Arial" panose="020B0604020202020204" pitchFamily="34" charset="0"/>
              <a:buChar char="•"/>
              <a:defRPr/>
            </a:pPr>
            <a:endParaRPr lang="en-US" sz="6600" dirty="0">
              <a:solidFill>
                <a:srgbClr val="328CCD"/>
              </a:solidFill>
              <a:latin typeface="+mj-lt"/>
              <a:cs typeface="Lato Light"/>
            </a:endParaRPr>
          </a:p>
        </p:txBody>
      </p:sp>
      <p:sp>
        <p:nvSpPr>
          <p:cNvPr id="11" name="Rectangle 1">
            <a:extLst>
              <a:ext uri="{FF2B5EF4-FFF2-40B4-BE49-F238E27FC236}">
                <a16:creationId xmlns:a16="http://schemas.microsoft.com/office/drawing/2014/main" id="{7FCF9102-2EC1-42AB-A88E-E7786800CC97}"/>
              </a:ext>
            </a:extLst>
          </p:cNvPr>
          <p:cNvSpPr>
            <a:spLocks/>
          </p:cNvSpPr>
          <p:nvPr/>
        </p:nvSpPr>
        <p:spPr bwMode="auto">
          <a:xfrm>
            <a:off x="10678815" y="841835"/>
            <a:ext cx="30264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Agenda</a:t>
            </a:r>
          </a:p>
        </p:txBody>
      </p:sp>
      <p:sp>
        <p:nvSpPr>
          <p:cNvPr id="13" name="Rectangle 2">
            <a:extLst>
              <a:ext uri="{FF2B5EF4-FFF2-40B4-BE49-F238E27FC236}">
                <a16:creationId xmlns:a16="http://schemas.microsoft.com/office/drawing/2014/main" id="{C8FB89F7-7EEC-4776-9B71-8069676382AB}"/>
              </a:ext>
            </a:extLst>
          </p:cNvPr>
          <p:cNvSpPr>
            <a:spLocks/>
          </p:cNvSpPr>
          <p:nvPr/>
        </p:nvSpPr>
        <p:spPr bwMode="auto">
          <a:xfrm>
            <a:off x="11299086" y="1938105"/>
            <a:ext cx="17986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At a glance</a:t>
            </a:r>
          </a:p>
        </p:txBody>
      </p:sp>
      <p:sp>
        <p:nvSpPr>
          <p:cNvPr id="14" name="Rectangle 13">
            <a:extLst>
              <a:ext uri="{FF2B5EF4-FFF2-40B4-BE49-F238E27FC236}">
                <a16:creationId xmlns:a16="http://schemas.microsoft.com/office/drawing/2014/main" id="{E812251E-CFDB-4F27-AC39-EE28FBEE5898}"/>
              </a:ext>
            </a:extLst>
          </p:cNvPr>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7711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7325377" y="841835"/>
            <a:ext cx="97334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System Layer: Data APIs</a:t>
            </a:r>
          </a:p>
        </p:txBody>
      </p:sp>
      <p:sp>
        <p:nvSpPr>
          <p:cNvPr id="42" name="Rectangle 2"/>
          <p:cNvSpPr>
            <a:spLocks/>
          </p:cNvSpPr>
          <p:nvPr/>
        </p:nvSpPr>
        <p:spPr bwMode="auto">
          <a:xfrm>
            <a:off x="9307753" y="1938105"/>
            <a:ext cx="57813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Data-centric approach to integration</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utoShape 47">
            <a:extLst>
              <a:ext uri="{FF2B5EF4-FFF2-40B4-BE49-F238E27FC236}">
                <a16:creationId xmlns:a16="http://schemas.microsoft.com/office/drawing/2014/main" id="{F5223F8B-C365-49D9-9237-2F90E9122A6F}"/>
              </a:ext>
            </a:extLst>
          </p:cNvPr>
          <p:cNvSpPr>
            <a:spLocks/>
          </p:cNvSpPr>
          <p:nvPr/>
        </p:nvSpPr>
        <p:spPr bwMode="auto">
          <a:xfrm>
            <a:off x="6380922" y="3634036"/>
            <a:ext cx="15424002" cy="77760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571500" lvl="0" indent="-571500">
              <a:spcAft>
                <a:spcPts val="1200"/>
              </a:spcAft>
              <a:buFont typeface="Arial" panose="020B0604020202020204" pitchFamily="34" charset="0"/>
              <a:buChar char="•"/>
              <a:defRPr/>
            </a:pPr>
            <a:r>
              <a:rPr lang="en-US" sz="4800" dirty="0">
                <a:solidFill>
                  <a:schemeClr val="tx2"/>
                </a:solidFill>
              </a:rPr>
              <a:t>Real-time data access through OData</a:t>
            </a:r>
          </a:p>
          <a:p>
            <a:pPr marL="1485717" lvl="1" indent="-571500">
              <a:spcAft>
                <a:spcPts val="1200"/>
              </a:spcAft>
              <a:buClr>
                <a:schemeClr val="accent1"/>
              </a:buClr>
              <a:buFont typeface="Wingdings" panose="05000000000000000000" pitchFamily="2" charset="2"/>
              <a:buChar char="ü"/>
            </a:pPr>
            <a:r>
              <a:rPr lang="en-US" sz="4800" dirty="0">
                <a:solidFill>
                  <a:schemeClr val="tx2"/>
                </a:solidFill>
              </a:rPr>
              <a:t>Minimal documentation requirements (tables are self-describing)</a:t>
            </a:r>
          </a:p>
          <a:p>
            <a:pPr marL="1485717" lvl="1" indent="-571500">
              <a:spcAft>
                <a:spcPts val="1200"/>
              </a:spcAft>
              <a:buClr>
                <a:schemeClr val="accent1"/>
              </a:buClr>
              <a:buFont typeface="Wingdings" panose="05000000000000000000" pitchFamily="2" charset="2"/>
              <a:buChar char="ü"/>
            </a:pPr>
            <a:r>
              <a:rPr lang="en-US" sz="4800" dirty="0">
                <a:solidFill>
                  <a:schemeClr val="tx2"/>
                </a:solidFill>
              </a:rPr>
              <a:t>Single common API</a:t>
            </a:r>
          </a:p>
          <a:p>
            <a:pPr marL="1485717" lvl="1" indent="-571500">
              <a:spcAft>
                <a:spcPts val="1200"/>
              </a:spcAft>
              <a:buClr>
                <a:schemeClr val="accent1"/>
              </a:buClr>
              <a:buFont typeface="Wingdings" panose="05000000000000000000" pitchFamily="2" charset="2"/>
              <a:buChar char="ü"/>
            </a:pPr>
            <a:r>
              <a:rPr lang="en-US" sz="4800" dirty="0">
                <a:solidFill>
                  <a:schemeClr val="tx2"/>
                </a:solidFill>
              </a:rPr>
              <a:t>Insulation from API interface changes</a:t>
            </a:r>
          </a:p>
          <a:p>
            <a:pPr marL="571500" lvl="0" indent="-571500">
              <a:spcAft>
                <a:spcPts val="1200"/>
              </a:spcAft>
              <a:buFont typeface="Arial" panose="020B0604020202020204" pitchFamily="34" charset="0"/>
              <a:buChar char="•"/>
              <a:defRPr/>
            </a:pPr>
            <a:r>
              <a:rPr lang="en-US" sz="4800" dirty="0">
                <a:solidFill>
                  <a:schemeClr val="tx2"/>
                </a:solidFill>
              </a:rPr>
              <a:t>Low learning curve (fast time to market)</a:t>
            </a:r>
          </a:p>
          <a:p>
            <a:pPr marL="571500" lvl="0" indent="-571500">
              <a:spcAft>
                <a:spcPts val="1200"/>
              </a:spcAft>
              <a:buFont typeface="Arial" panose="020B0604020202020204" pitchFamily="34" charset="0"/>
              <a:buChar char="•"/>
              <a:defRPr/>
            </a:pPr>
            <a:r>
              <a:rPr lang="en-US" sz="4800" dirty="0">
                <a:solidFill>
                  <a:schemeClr val="tx2"/>
                </a:solidFill>
              </a:rPr>
              <a:t>Designed for data-centric applications and operations.</a:t>
            </a:r>
          </a:p>
          <a:p>
            <a:pPr marL="685800" indent="-685800">
              <a:lnSpc>
                <a:spcPct val="120000"/>
              </a:lnSpc>
              <a:spcAft>
                <a:spcPts val="1200"/>
              </a:spcAft>
              <a:buFont typeface="Arial" panose="020B0604020202020204" pitchFamily="34" charset="0"/>
              <a:buChar char="•"/>
              <a:defRPr/>
            </a:pPr>
            <a:endParaRPr lang="en-US" sz="4800" dirty="0">
              <a:latin typeface="+mj-lt"/>
              <a:cs typeface="Lato Light"/>
            </a:endParaRPr>
          </a:p>
          <a:p>
            <a:pPr marL="685800" indent="-685800">
              <a:lnSpc>
                <a:spcPct val="120000"/>
              </a:lnSpc>
              <a:spcAft>
                <a:spcPts val="1200"/>
              </a:spcAft>
              <a:buFont typeface="Arial" panose="020B0604020202020204" pitchFamily="34" charset="0"/>
              <a:buChar char="•"/>
              <a:defRPr/>
            </a:pPr>
            <a:endParaRPr lang="en-US" sz="4800" dirty="0">
              <a:solidFill>
                <a:schemeClr val="bg1"/>
              </a:solidFill>
              <a:latin typeface="+mj-lt"/>
              <a:cs typeface="Lato Light"/>
            </a:endParaRPr>
          </a:p>
        </p:txBody>
      </p:sp>
      <p:pic>
        <p:nvPicPr>
          <p:cNvPr id="1026" name="Picture 2" descr="https://bingl.gallerycdn.vsassets.io/extensions/bingl/odatav4clientcodegenerator/7.5.1/1537983790029/Microsoft.VisualStudio.Services.Icons.Default">
            <a:extLst>
              <a:ext uri="{FF2B5EF4-FFF2-40B4-BE49-F238E27FC236}">
                <a16:creationId xmlns:a16="http://schemas.microsoft.com/office/drawing/2014/main" id="{43E770F9-E4F9-487A-B639-AA3973E60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896" y="4071396"/>
            <a:ext cx="3450683" cy="34506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8FA058-BE76-4B45-9068-83D12641D7D2}"/>
              </a:ext>
            </a:extLst>
          </p:cNvPr>
          <p:cNvSpPr txBox="1"/>
          <p:nvPr/>
        </p:nvSpPr>
        <p:spPr>
          <a:xfrm>
            <a:off x="1486895" y="7738868"/>
            <a:ext cx="3124683" cy="1015663"/>
          </a:xfrm>
          <a:prstGeom prst="rect">
            <a:avLst/>
          </a:prstGeom>
          <a:noFill/>
        </p:spPr>
        <p:txBody>
          <a:bodyPr wrap="square" rtlCol="0">
            <a:spAutoFit/>
          </a:bodyPr>
          <a:lstStyle/>
          <a:p>
            <a:pPr algn="ctr"/>
            <a:r>
              <a:rPr lang="en-US" sz="6000" dirty="0"/>
              <a:t>OData</a:t>
            </a:r>
            <a:endParaRPr lang="en-US" sz="7200" dirty="0"/>
          </a:p>
        </p:txBody>
      </p:sp>
    </p:spTree>
    <p:extLst>
      <p:ext uri="{BB962C8B-B14F-4D97-AF65-F5344CB8AC3E}">
        <p14:creationId xmlns:p14="http://schemas.microsoft.com/office/powerpoint/2010/main" val="2413072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8336066" y="841835"/>
            <a:ext cx="77120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What About iPaaS?</a:t>
            </a:r>
          </a:p>
        </p:txBody>
      </p:sp>
      <p:sp>
        <p:nvSpPr>
          <p:cNvPr id="42" name="Rectangle 2"/>
          <p:cNvSpPr>
            <a:spLocks/>
          </p:cNvSpPr>
          <p:nvPr/>
        </p:nvSpPr>
        <p:spPr bwMode="auto">
          <a:xfrm>
            <a:off x="9191881" y="1938105"/>
            <a:ext cx="60131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Moving your monolith to the cloud … </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44C14A2C-65AE-44BC-BDA2-2BFFB778B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1414" y="3720103"/>
            <a:ext cx="7032897" cy="7032897"/>
          </a:xfrm>
          <a:prstGeom prst="rect">
            <a:avLst/>
          </a:prstGeom>
        </p:spPr>
      </p:pic>
      <p:sp>
        <p:nvSpPr>
          <p:cNvPr id="10" name="TextBox 9">
            <a:extLst>
              <a:ext uri="{FF2B5EF4-FFF2-40B4-BE49-F238E27FC236}">
                <a16:creationId xmlns:a16="http://schemas.microsoft.com/office/drawing/2014/main" id="{D6564F3E-DEB5-4E04-9D4D-A7EA38BA2FB1}"/>
              </a:ext>
            </a:extLst>
          </p:cNvPr>
          <p:cNvSpPr txBox="1"/>
          <p:nvPr/>
        </p:nvSpPr>
        <p:spPr>
          <a:xfrm>
            <a:off x="18349730" y="5660019"/>
            <a:ext cx="1308371" cy="3170099"/>
          </a:xfrm>
          <a:prstGeom prst="rect">
            <a:avLst/>
          </a:prstGeom>
          <a:noFill/>
        </p:spPr>
        <p:txBody>
          <a:bodyPr wrap="none" rtlCol="0">
            <a:spAutoFit/>
          </a:bodyPr>
          <a:lstStyle/>
          <a:p>
            <a:r>
              <a:rPr lang="en-US" sz="20000" b="1" dirty="0">
                <a:solidFill>
                  <a:schemeClr val="bg1"/>
                </a:solidFill>
              </a:rPr>
              <a:t>?</a:t>
            </a:r>
          </a:p>
        </p:txBody>
      </p:sp>
      <p:sp>
        <p:nvSpPr>
          <p:cNvPr id="15" name="Shape 559">
            <a:extLst>
              <a:ext uri="{FF2B5EF4-FFF2-40B4-BE49-F238E27FC236}">
                <a16:creationId xmlns:a16="http://schemas.microsoft.com/office/drawing/2014/main" id="{E2B9F9E9-751F-47DF-9AE5-B034E45056ED}"/>
              </a:ext>
            </a:extLst>
          </p:cNvPr>
          <p:cNvSpPr/>
          <p:nvPr/>
        </p:nvSpPr>
        <p:spPr>
          <a:xfrm>
            <a:off x="1472840" y="3720103"/>
            <a:ext cx="11152364" cy="804976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spc="-24">
                <a:solidFill>
                  <a:srgbClr val="748A9F"/>
                </a:solidFill>
                <a:latin typeface="Open Sans"/>
                <a:ea typeface="Open Sans"/>
                <a:cs typeface="Open Sans"/>
                <a:sym typeface="Open Sans"/>
              </a:defRPr>
            </a:lvl1pPr>
          </a:lstStyle>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n-lt"/>
              </a:rPr>
              <a:t>Microservices</a:t>
            </a:r>
            <a:r>
              <a:rPr lang="en-US" sz="4000" dirty="0">
                <a:solidFill>
                  <a:schemeClr val="tx1"/>
                </a:solidFill>
                <a:latin typeface="+mn-lt"/>
              </a:rPr>
              <a:t>: </a:t>
            </a:r>
            <a:r>
              <a:rPr lang="en-US" sz="4000" dirty="0">
                <a:solidFill>
                  <a:schemeClr val="tx2"/>
                </a:solidFill>
                <a:latin typeface="+mn-lt"/>
              </a:rPr>
              <a:t>Does your iPaaS support an isolated, microservice architecture?</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n-lt"/>
              </a:rPr>
              <a:t>Vendor Lock-in</a:t>
            </a:r>
            <a:r>
              <a:rPr lang="en-US" sz="4000" dirty="0">
                <a:solidFill>
                  <a:schemeClr val="tx1"/>
                </a:solidFill>
                <a:latin typeface="+mn-lt"/>
              </a:rPr>
              <a:t>: </a:t>
            </a:r>
            <a:r>
              <a:rPr lang="en-US" sz="4000" dirty="0">
                <a:solidFill>
                  <a:schemeClr val="tx2"/>
                </a:solidFill>
                <a:latin typeface="+mn-lt"/>
              </a:rPr>
              <a:t>Is it easy to switch out different applications or data stores?</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4000" b="1" dirty="0">
                <a:solidFill>
                  <a:schemeClr val="tx2"/>
                </a:solidFill>
                <a:latin typeface="+mn-lt"/>
              </a:rPr>
              <a:t>Just another Monolith?</a:t>
            </a:r>
            <a:r>
              <a:rPr lang="en-US" sz="4000" dirty="0">
                <a:solidFill>
                  <a:schemeClr val="tx2"/>
                </a:solidFill>
                <a:latin typeface="+mn-lt"/>
              </a:rPr>
              <a:t>  Can you isolate processes or environments easily?</a:t>
            </a:r>
          </a:p>
          <a:p>
            <a:pPr marL="914400" indent="-855663">
              <a:lnSpc>
                <a:spcPct val="130000"/>
              </a:lnSpc>
              <a:spcBef>
                <a:spcPts val="2400"/>
              </a:spcBef>
              <a:buClr>
                <a:schemeClr val="accent1"/>
              </a:buClr>
              <a:buFont typeface="FontAwesome" pitchFamily="2" charset="0"/>
              <a:buChar char=""/>
              <a:defRPr sz="1800" spc="0">
                <a:solidFill>
                  <a:srgbClr val="000000"/>
                </a:solidFill>
              </a:defRPr>
            </a:pPr>
            <a:endParaRPr lang="en-US" sz="4800" dirty="0">
              <a:solidFill>
                <a:schemeClr val="tx1"/>
              </a:solidFill>
              <a:latin typeface="+mn-lt"/>
            </a:endParaRPr>
          </a:p>
          <a:p>
            <a:pPr>
              <a:lnSpc>
                <a:spcPct val="130000"/>
              </a:lnSpc>
              <a:defRPr sz="1800" spc="0">
                <a:solidFill>
                  <a:srgbClr val="000000"/>
                </a:solidFill>
              </a:defRPr>
            </a:pPr>
            <a:endParaRPr lang="en-US" sz="3600" dirty="0">
              <a:solidFill>
                <a:schemeClr val="tx1"/>
              </a:solidFill>
              <a:latin typeface="+mn-lt"/>
            </a:endParaRPr>
          </a:p>
          <a:p>
            <a:pPr>
              <a:lnSpc>
                <a:spcPct val="130000"/>
              </a:lnSpc>
              <a:defRPr sz="1800" spc="0">
                <a:solidFill>
                  <a:srgbClr val="000000"/>
                </a:solidFill>
              </a:defRPr>
            </a:pPr>
            <a:endParaRPr lang="en-US" sz="3600" dirty="0">
              <a:solidFill>
                <a:schemeClr val="tx1"/>
              </a:solidFill>
              <a:latin typeface="+mn-lt"/>
            </a:endParaRPr>
          </a:p>
        </p:txBody>
      </p:sp>
    </p:spTree>
    <p:extLst>
      <p:ext uri="{BB962C8B-B14F-4D97-AF65-F5344CB8AC3E}">
        <p14:creationId xmlns:p14="http://schemas.microsoft.com/office/powerpoint/2010/main" val="3044414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BFCE8C5-8177-4B23-9EF0-21E495783CBD}"/>
              </a:ext>
            </a:extLst>
          </p:cNvPr>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b="15606"/>
          <a:stretch/>
        </p:blipFill>
        <p:spPr>
          <a:xfrm>
            <a:off x="0" y="-1"/>
            <a:ext cx="24377650" cy="13716000"/>
          </a:xfrm>
          <a:prstGeom prst="rect">
            <a:avLst/>
          </a:prstGeom>
        </p:spPr>
      </p:pic>
      <p:sp>
        <p:nvSpPr>
          <p:cNvPr id="41" name="Rectangle 1"/>
          <p:cNvSpPr>
            <a:spLocks/>
          </p:cNvSpPr>
          <p:nvPr/>
        </p:nvSpPr>
        <p:spPr bwMode="auto">
          <a:xfrm>
            <a:off x="5652965" y="6119335"/>
            <a:ext cx="130717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9600" b="1" dirty="0">
                <a:solidFill>
                  <a:schemeClr val="bg1"/>
                </a:solidFill>
                <a:latin typeface="Lato Regular"/>
                <a:ea typeface="ＭＳ Ｐゴシック" charset="0"/>
                <a:cs typeface="Lato Regular"/>
                <a:sym typeface="Bebas Neue" charset="0"/>
              </a:rPr>
              <a:t>Case Studies</a:t>
            </a:r>
          </a:p>
        </p:txBody>
      </p:sp>
    </p:spTree>
    <p:extLst>
      <p:ext uri="{BB962C8B-B14F-4D97-AF65-F5344CB8AC3E}">
        <p14:creationId xmlns:p14="http://schemas.microsoft.com/office/powerpoint/2010/main" val="15566871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101A4C-A004-4A07-8229-05854B8FC6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359466" y="3996267"/>
            <a:ext cx="9850563" cy="7659601"/>
          </a:xfrm>
          <a:prstGeom prst="rect">
            <a:avLst/>
          </a:prstGeom>
        </p:spPr>
      </p:pic>
      <p:sp>
        <p:nvSpPr>
          <p:cNvPr id="41" name="Rectangle 1"/>
          <p:cNvSpPr>
            <a:spLocks/>
          </p:cNvSpPr>
          <p:nvPr/>
        </p:nvSpPr>
        <p:spPr bwMode="auto">
          <a:xfrm>
            <a:off x="7427974" y="841835"/>
            <a:ext cx="9528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No EDI Process in Place</a:t>
            </a:r>
          </a:p>
        </p:txBody>
      </p:sp>
      <p:sp>
        <p:nvSpPr>
          <p:cNvPr id="42" name="Rectangle 2"/>
          <p:cNvSpPr>
            <a:spLocks/>
          </p:cNvSpPr>
          <p:nvPr/>
        </p:nvSpPr>
        <p:spPr bwMode="auto">
          <a:xfrm>
            <a:off x="9491710" y="1938105"/>
            <a:ext cx="54134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Large multi-national manufacturer</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hape 559">
            <a:extLst>
              <a:ext uri="{FF2B5EF4-FFF2-40B4-BE49-F238E27FC236}">
                <a16:creationId xmlns:a16="http://schemas.microsoft.com/office/drawing/2014/main" id="{4A2AB41B-8C96-43CE-B7AC-916484CBD7C9}"/>
              </a:ext>
            </a:extLst>
          </p:cNvPr>
          <p:cNvSpPr/>
          <p:nvPr/>
        </p:nvSpPr>
        <p:spPr>
          <a:xfrm>
            <a:off x="1192695" y="3199616"/>
            <a:ext cx="12819867" cy="804976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spc="-24">
                <a:solidFill>
                  <a:srgbClr val="748A9F"/>
                </a:solidFill>
                <a:latin typeface="Open Sans"/>
                <a:ea typeface="Open Sans"/>
                <a:cs typeface="Open Sans"/>
                <a:sym typeface="Open Sans"/>
              </a:defRPr>
            </a:lvl1pPr>
          </a:lstStyle>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dirty="0">
                <a:solidFill>
                  <a:schemeClr val="tx2"/>
                </a:solidFill>
                <a:latin typeface="+mn-lt"/>
              </a:rPr>
              <a:t>Situation:</a:t>
            </a:r>
            <a:r>
              <a:rPr lang="en-US" sz="3600" dirty="0">
                <a:solidFill>
                  <a:schemeClr val="tx1"/>
                </a:solidFill>
                <a:latin typeface="+mn-lt"/>
              </a:rPr>
              <a:t> </a:t>
            </a:r>
            <a:r>
              <a:rPr lang="en-US" sz="3600" dirty="0">
                <a:solidFill>
                  <a:schemeClr val="tx2"/>
                </a:solidFill>
                <a:latin typeface="+mn-lt"/>
              </a:rPr>
              <a:t>Organization has a large diverse set of distributers with no EDI solution for specific data requirements</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dirty="0">
                <a:solidFill>
                  <a:schemeClr val="tx2"/>
                </a:solidFill>
                <a:latin typeface="+mn-lt"/>
              </a:rPr>
              <a:t>Complication:</a:t>
            </a:r>
            <a:r>
              <a:rPr lang="en-US" sz="3600" dirty="0">
                <a:solidFill>
                  <a:schemeClr val="tx1"/>
                </a:solidFill>
                <a:latin typeface="+mn-lt"/>
              </a:rPr>
              <a:t> </a:t>
            </a:r>
            <a:r>
              <a:rPr lang="en-US" sz="3600" dirty="0">
                <a:solidFill>
                  <a:schemeClr val="tx2"/>
                </a:solidFill>
                <a:latin typeface="+mn-lt"/>
              </a:rPr>
              <a:t>Data comes into the organization in all types of formats; Excel, CSV, Flat Files, Access DBs, </a:t>
            </a:r>
            <a:r>
              <a:rPr lang="en-US" sz="3600" dirty="0" err="1">
                <a:solidFill>
                  <a:schemeClr val="tx2"/>
                </a:solidFill>
                <a:latin typeface="+mn-lt"/>
              </a:rPr>
              <a:t>etc</a:t>
            </a:r>
            <a:r>
              <a:rPr lang="en-US" sz="3600" dirty="0">
                <a:solidFill>
                  <a:schemeClr val="tx2"/>
                </a:solidFill>
                <a:latin typeface="+mn-lt"/>
              </a:rPr>
              <a:t>…</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dirty="0">
                <a:solidFill>
                  <a:schemeClr val="tx2"/>
                </a:solidFill>
                <a:latin typeface="+mn-lt"/>
              </a:rPr>
              <a:t>Need:</a:t>
            </a:r>
            <a:r>
              <a:rPr lang="en-US" sz="3600" dirty="0">
                <a:solidFill>
                  <a:schemeClr val="tx2"/>
                </a:solidFill>
                <a:latin typeface="+mn-lt"/>
              </a:rPr>
              <a:t>  Move the data securely into a company data warehouse and make it as easy as possible for partners to adhere to the integration solution</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spc="0" dirty="0">
                <a:solidFill>
                  <a:schemeClr val="tx2"/>
                </a:solidFill>
                <a:latin typeface="Lato Light"/>
              </a:rPr>
              <a:t>Solution:</a:t>
            </a:r>
            <a:r>
              <a:rPr lang="en-US" sz="3600" spc="0" dirty="0">
                <a:solidFill>
                  <a:schemeClr val="tx2"/>
                </a:solidFill>
                <a:latin typeface="Lato Light"/>
              </a:rPr>
              <a:t>  Build an API-based strategy to access data, transform and insert securely into the data warehouse</a:t>
            </a:r>
            <a:endParaRPr lang="en-US" sz="3600" dirty="0">
              <a:solidFill>
                <a:schemeClr val="tx1"/>
              </a:solidFill>
              <a:latin typeface="+mn-lt"/>
            </a:endParaRPr>
          </a:p>
        </p:txBody>
      </p:sp>
    </p:spTree>
    <p:extLst>
      <p:ext uri="{BB962C8B-B14F-4D97-AF65-F5344CB8AC3E}">
        <p14:creationId xmlns:p14="http://schemas.microsoft.com/office/powerpoint/2010/main" val="3157259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10383921" y="841835"/>
            <a:ext cx="36163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EDI VAN</a:t>
            </a:r>
          </a:p>
        </p:txBody>
      </p:sp>
      <p:sp>
        <p:nvSpPr>
          <p:cNvPr id="42" name="Rectangle 2"/>
          <p:cNvSpPr>
            <a:spLocks/>
          </p:cNvSpPr>
          <p:nvPr/>
        </p:nvSpPr>
        <p:spPr bwMode="auto">
          <a:xfrm>
            <a:off x="10446952" y="1938105"/>
            <a:ext cx="3503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Value-Added Network</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39244580-54BD-42E6-959F-594923846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9963" y="3228980"/>
            <a:ext cx="8577195" cy="8261979"/>
          </a:xfrm>
          <a:prstGeom prst="rect">
            <a:avLst/>
          </a:prstGeom>
        </p:spPr>
      </p:pic>
      <p:sp>
        <p:nvSpPr>
          <p:cNvPr id="8" name="Shape 559">
            <a:extLst>
              <a:ext uri="{FF2B5EF4-FFF2-40B4-BE49-F238E27FC236}">
                <a16:creationId xmlns:a16="http://schemas.microsoft.com/office/drawing/2014/main" id="{421D5B73-E8B0-4869-9592-FAB1015A31B8}"/>
              </a:ext>
            </a:extLst>
          </p:cNvPr>
          <p:cNvSpPr/>
          <p:nvPr/>
        </p:nvSpPr>
        <p:spPr>
          <a:xfrm>
            <a:off x="1192695" y="3199616"/>
            <a:ext cx="12819867" cy="87699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spc="-24">
                <a:solidFill>
                  <a:srgbClr val="748A9F"/>
                </a:solidFill>
                <a:latin typeface="Open Sans"/>
                <a:ea typeface="Open Sans"/>
                <a:cs typeface="Open Sans"/>
                <a:sym typeface="Open Sans"/>
              </a:defRPr>
            </a:lvl1pPr>
          </a:lstStyle>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dirty="0">
                <a:solidFill>
                  <a:schemeClr val="tx2"/>
                </a:solidFill>
                <a:latin typeface="+mn-lt"/>
              </a:rPr>
              <a:t>Situation:</a:t>
            </a:r>
            <a:r>
              <a:rPr lang="en-US" sz="3600" dirty="0">
                <a:solidFill>
                  <a:schemeClr val="tx1"/>
                </a:solidFill>
                <a:latin typeface="+mn-lt"/>
              </a:rPr>
              <a:t> </a:t>
            </a:r>
            <a:r>
              <a:rPr lang="en-US" sz="3600" dirty="0">
                <a:solidFill>
                  <a:schemeClr val="tx2"/>
                </a:solidFill>
                <a:latin typeface="+mn-lt"/>
              </a:rPr>
              <a:t>Existing EDI solution has limited file transfer capability built-in to their platform</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dirty="0">
                <a:solidFill>
                  <a:schemeClr val="tx2"/>
                </a:solidFill>
                <a:latin typeface="+mn-lt"/>
              </a:rPr>
              <a:t>Complication:</a:t>
            </a:r>
            <a:r>
              <a:rPr lang="en-US" sz="3600" dirty="0">
                <a:solidFill>
                  <a:schemeClr val="tx1"/>
                </a:solidFill>
                <a:latin typeface="+mn-lt"/>
              </a:rPr>
              <a:t> </a:t>
            </a:r>
            <a:r>
              <a:rPr lang="en-US" sz="3600" dirty="0">
                <a:solidFill>
                  <a:schemeClr val="tx2"/>
                </a:solidFill>
                <a:latin typeface="+mn-lt"/>
              </a:rPr>
              <a:t>File transfer capability is built-in with their EDI solution and is not as robust and flexible as required</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dirty="0">
                <a:solidFill>
                  <a:schemeClr val="tx2"/>
                </a:solidFill>
                <a:latin typeface="+mn-lt"/>
              </a:rPr>
              <a:t>Need:</a:t>
            </a:r>
            <a:r>
              <a:rPr lang="en-US" sz="3600" dirty="0">
                <a:solidFill>
                  <a:schemeClr val="tx2"/>
                </a:solidFill>
                <a:latin typeface="+mn-lt"/>
              </a:rPr>
              <a:t>  Surgically remove the file transfer code from existing solution and replace it with a component file transfer service capability that can scale outside the core EDI application</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600" b="1" spc="0" dirty="0">
                <a:solidFill>
                  <a:schemeClr val="tx2"/>
                </a:solidFill>
                <a:latin typeface="Lato Light"/>
              </a:rPr>
              <a:t>Solution:</a:t>
            </a:r>
            <a:r>
              <a:rPr lang="en-US" sz="3600" spc="0" dirty="0">
                <a:solidFill>
                  <a:schemeClr val="tx2"/>
                </a:solidFill>
                <a:latin typeface="Lato Light"/>
              </a:rPr>
              <a:t>  Use a scalable and flexible integration platform with robust MFT capabilities that can be deployed on and off-premise</a:t>
            </a:r>
            <a:endParaRPr lang="en-US" sz="3600" dirty="0">
              <a:solidFill>
                <a:schemeClr val="tx1"/>
              </a:solidFill>
              <a:latin typeface="+mn-lt"/>
            </a:endParaRPr>
          </a:p>
        </p:txBody>
      </p:sp>
    </p:spTree>
    <p:extLst>
      <p:ext uri="{BB962C8B-B14F-4D97-AF65-F5344CB8AC3E}">
        <p14:creationId xmlns:p14="http://schemas.microsoft.com/office/powerpoint/2010/main" val="4249206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62204" y="4049271"/>
            <a:ext cx="8103610" cy="1346522"/>
          </a:xfrm>
          <a:prstGeom prst="rect">
            <a:avLst/>
          </a:prstGeom>
          <a:noFill/>
        </p:spPr>
        <p:txBody>
          <a:bodyPr wrap="square" lIns="0" tIns="0" rIns="0" bIns="0" rtlCol="0">
            <a:spAutoFit/>
          </a:bodyPr>
          <a:lstStyle/>
          <a:p>
            <a:pPr>
              <a:lnSpc>
                <a:spcPts val="3466"/>
              </a:lnSpc>
            </a:pPr>
            <a:r>
              <a:rPr lang="en-US" sz="2400" dirty="0">
                <a:ea typeface="Open Sans" panose="020B0606030504020204" pitchFamily="34" charset="0"/>
                <a:cs typeface="Lato Light"/>
              </a:rPr>
              <a:t>Get started setting up your integration in minutes.  RSSBus Connect helps you connect applications, files, databases easily through an intuitive drag-and-drop interface.</a:t>
            </a:r>
            <a:endParaRPr lang="en-US" sz="2400" dirty="0">
              <a:latin typeface="Lato Light"/>
              <a:ea typeface="Open Sans" panose="020B0606030504020204" pitchFamily="34" charset="0"/>
              <a:cs typeface="Lato Light"/>
            </a:endParaRPr>
          </a:p>
        </p:txBody>
      </p:sp>
      <p:sp>
        <p:nvSpPr>
          <p:cNvPr id="38" name="TextBox 37"/>
          <p:cNvSpPr txBox="1"/>
          <p:nvPr/>
        </p:nvSpPr>
        <p:spPr>
          <a:xfrm>
            <a:off x="3353006" y="3486015"/>
            <a:ext cx="3059492" cy="509307"/>
          </a:xfrm>
          <a:prstGeom prst="rect">
            <a:avLst/>
          </a:prstGeom>
          <a:noFill/>
        </p:spPr>
        <p:txBody>
          <a:bodyPr wrap="none" lIns="0" tIns="0" rIns="0" bIns="0" rtlCol="0">
            <a:spAutoFit/>
          </a:bodyPr>
          <a:lstStyle/>
          <a:p>
            <a:pPr>
              <a:lnSpc>
                <a:spcPts val="4533"/>
              </a:lnSpc>
              <a:spcAft>
                <a:spcPts val="1600"/>
              </a:spcAft>
            </a:pPr>
            <a:r>
              <a:rPr lang="en-US" sz="2800" b="1" cap="all" spc="53" dirty="0">
                <a:solidFill>
                  <a:schemeClr val="tx2"/>
                </a:solidFill>
                <a:latin typeface="Lato Regular"/>
                <a:cs typeface="Lato Regular"/>
              </a:rPr>
              <a:t>SIMPLE TO SETUP</a:t>
            </a:r>
          </a:p>
        </p:txBody>
      </p:sp>
      <p:sp>
        <p:nvSpPr>
          <p:cNvPr id="43" name="TextBox 42"/>
          <p:cNvSpPr txBox="1"/>
          <p:nvPr/>
        </p:nvSpPr>
        <p:spPr>
          <a:xfrm>
            <a:off x="3353006" y="10340933"/>
            <a:ext cx="7825696" cy="1346522"/>
          </a:xfrm>
          <a:prstGeom prst="rect">
            <a:avLst/>
          </a:prstGeom>
          <a:noFill/>
        </p:spPr>
        <p:txBody>
          <a:bodyPr wrap="square" lIns="0" tIns="0" rIns="0" bIns="0" rtlCol="0">
            <a:spAutoFit/>
          </a:bodyPr>
          <a:lstStyle/>
          <a:p>
            <a:pPr>
              <a:lnSpc>
                <a:spcPts val="3466"/>
              </a:lnSpc>
            </a:pPr>
            <a:r>
              <a:rPr lang="en-US" sz="2400" dirty="0">
                <a:ea typeface="Open Sans" panose="020B0606030504020204" pitchFamily="34" charset="0"/>
                <a:cs typeface="Lato Light"/>
              </a:rPr>
              <a:t>Robust connectors that seamlessly support bulk operations, push-down, dynamic schema and metadata discovery, and unmatched performance.</a:t>
            </a:r>
            <a:endParaRPr lang="en-US" sz="2400" dirty="0">
              <a:latin typeface="Lato Light"/>
              <a:ea typeface="Open Sans" panose="020B0606030504020204" pitchFamily="34" charset="0"/>
              <a:cs typeface="Lato Light"/>
            </a:endParaRPr>
          </a:p>
        </p:txBody>
      </p:sp>
      <p:sp>
        <p:nvSpPr>
          <p:cNvPr id="44" name="TextBox 43"/>
          <p:cNvSpPr txBox="1"/>
          <p:nvPr/>
        </p:nvSpPr>
        <p:spPr>
          <a:xfrm>
            <a:off x="3343808" y="9777677"/>
            <a:ext cx="3354701" cy="511230"/>
          </a:xfrm>
          <a:prstGeom prst="rect">
            <a:avLst/>
          </a:prstGeom>
          <a:noFill/>
        </p:spPr>
        <p:txBody>
          <a:bodyPr wrap="none" lIns="0" tIns="0" rIns="0" bIns="0" rtlCol="0">
            <a:spAutoFit/>
          </a:bodyPr>
          <a:lstStyle/>
          <a:p>
            <a:pPr>
              <a:lnSpc>
                <a:spcPts val="4533"/>
              </a:lnSpc>
              <a:spcAft>
                <a:spcPts val="1600"/>
              </a:spcAft>
            </a:pPr>
            <a:r>
              <a:rPr lang="en-US" sz="2700" b="1" cap="all" spc="53" dirty="0">
                <a:solidFill>
                  <a:schemeClr val="tx2"/>
                </a:solidFill>
                <a:latin typeface="Lato Regular"/>
                <a:cs typeface="Lato Regular"/>
              </a:rPr>
              <a:t>Deep Integration</a:t>
            </a:r>
          </a:p>
        </p:txBody>
      </p:sp>
      <p:sp>
        <p:nvSpPr>
          <p:cNvPr id="14" name="TextBox 13"/>
          <p:cNvSpPr txBox="1"/>
          <p:nvPr/>
        </p:nvSpPr>
        <p:spPr>
          <a:xfrm>
            <a:off x="3353006" y="6251452"/>
            <a:ext cx="7825696" cy="855171"/>
          </a:xfrm>
          <a:prstGeom prst="rect">
            <a:avLst/>
          </a:prstGeom>
          <a:noFill/>
        </p:spPr>
        <p:txBody>
          <a:bodyPr wrap="square" lIns="0" tIns="0" rIns="0" bIns="0" rtlCol="0">
            <a:spAutoFit/>
          </a:bodyPr>
          <a:lstStyle/>
          <a:p>
            <a:pPr>
              <a:lnSpc>
                <a:spcPts val="3466"/>
              </a:lnSpc>
            </a:pPr>
            <a:r>
              <a:rPr lang="en-US" sz="2400" dirty="0">
                <a:ea typeface="Open Sans" panose="020B0606030504020204" pitchFamily="34" charset="0"/>
                <a:cs typeface="Lato Light"/>
              </a:rPr>
              <a:t>Largest number of supported data sources and connectors in the industry.</a:t>
            </a:r>
            <a:endParaRPr lang="en-US" sz="2400" dirty="0">
              <a:latin typeface="Lato Light"/>
              <a:ea typeface="Open Sans" panose="020B0606030504020204" pitchFamily="34" charset="0"/>
              <a:cs typeface="Lato Light"/>
            </a:endParaRPr>
          </a:p>
        </p:txBody>
      </p:sp>
      <p:sp>
        <p:nvSpPr>
          <p:cNvPr id="15" name="TextBox 14"/>
          <p:cNvSpPr txBox="1"/>
          <p:nvPr/>
        </p:nvSpPr>
        <p:spPr>
          <a:xfrm>
            <a:off x="3343808" y="5688196"/>
            <a:ext cx="6181116" cy="506549"/>
          </a:xfrm>
          <a:prstGeom prst="rect">
            <a:avLst/>
          </a:prstGeom>
          <a:noFill/>
        </p:spPr>
        <p:txBody>
          <a:bodyPr wrap="none" lIns="0" tIns="0" rIns="0" bIns="0" rtlCol="0">
            <a:spAutoFit/>
          </a:bodyPr>
          <a:lstStyle/>
          <a:p>
            <a:pPr>
              <a:lnSpc>
                <a:spcPts val="4533"/>
              </a:lnSpc>
              <a:spcAft>
                <a:spcPts val="1600"/>
              </a:spcAft>
            </a:pPr>
            <a:r>
              <a:rPr lang="en-US" sz="2700" b="1" cap="all" spc="53" dirty="0">
                <a:solidFill>
                  <a:schemeClr val="tx2"/>
                </a:solidFill>
                <a:latin typeface="Lato Regular"/>
                <a:cs typeface="Lato Regular"/>
              </a:rPr>
              <a:t>100+ Connected Apps &amp; Growing</a:t>
            </a:r>
          </a:p>
        </p:txBody>
      </p:sp>
      <p:sp>
        <p:nvSpPr>
          <p:cNvPr id="17" name="TextBox 16"/>
          <p:cNvSpPr txBox="1"/>
          <p:nvPr/>
        </p:nvSpPr>
        <p:spPr>
          <a:xfrm>
            <a:off x="3353006" y="8107163"/>
            <a:ext cx="7825696" cy="1346522"/>
          </a:xfrm>
          <a:prstGeom prst="rect">
            <a:avLst/>
          </a:prstGeom>
          <a:noFill/>
        </p:spPr>
        <p:txBody>
          <a:bodyPr wrap="square" lIns="0" tIns="0" rIns="0" bIns="0" rtlCol="0">
            <a:spAutoFit/>
          </a:bodyPr>
          <a:lstStyle/>
          <a:p>
            <a:pPr>
              <a:lnSpc>
                <a:spcPts val="3466"/>
              </a:lnSpc>
            </a:pPr>
            <a:r>
              <a:rPr lang="en-US" sz="2400" dirty="0">
                <a:latin typeface="Lato Light"/>
                <a:ea typeface="Open Sans" panose="020B0606030504020204" pitchFamily="34" charset="0"/>
                <a:cs typeface="Lato Light"/>
              </a:rPr>
              <a:t>You can spin up RSSBus Connect with the click of a button on-premise, in the cloud, in a container, wherever you choose.</a:t>
            </a:r>
          </a:p>
        </p:txBody>
      </p:sp>
      <p:sp>
        <p:nvSpPr>
          <p:cNvPr id="18" name="TextBox 17"/>
          <p:cNvSpPr txBox="1"/>
          <p:nvPr/>
        </p:nvSpPr>
        <p:spPr>
          <a:xfrm>
            <a:off x="3343808" y="7543907"/>
            <a:ext cx="3970959" cy="511230"/>
          </a:xfrm>
          <a:prstGeom prst="rect">
            <a:avLst/>
          </a:prstGeom>
          <a:noFill/>
        </p:spPr>
        <p:txBody>
          <a:bodyPr wrap="none" lIns="0" tIns="0" rIns="0" bIns="0" rtlCol="0">
            <a:spAutoFit/>
          </a:bodyPr>
          <a:lstStyle/>
          <a:p>
            <a:pPr>
              <a:lnSpc>
                <a:spcPts val="4533"/>
              </a:lnSpc>
              <a:spcAft>
                <a:spcPts val="1600"/>
              </a:spcAft>
            </a:pPr>
            <a:r>
              <a:rPr lang="en-US" sz="2700" b="1" cap="all" spc="53" dirty="0">
                <a:solidFill>
                  <a:schemeClr val="tx2"/>
                </a:solidFill>
                <a:latin typeface="Lato Regular"/>
                <a:cs typeface="Lato Regular"/>
              </a:rPr>
              <a:t>Flexible deployment</a:t>
            </a:r>
          </a:p>
        </p:txBody>
      </p:sp>
      <p:sp>
        <p:nvSpPr>
          <p:cNvPr id="16" name="Oval 15"/>
          <p:cNvSpPr/>
          <p:nvPr/>
        </p:nvSpPr>
        <p:spPr>
          <a:xfrm>
            <a:off x="1661332" y="5688196"/>
            <a:ext cx="953858" cy="95410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Regular"/>
              <a:cs typeface="Lato Regular"/>
            </a:endParaRPr>
          </a:p>
        </p:txBody>
      </p:sp>
      <p:sp>
        <p:nvSpPr>
          <p:cNvPr id="19" name="Oval 18"/>
          <p:cNvSpPr/>
          <p:nvPr/>
        </p:nvSpPr>
        <p:spPr>
          <a:xfrm>
            <a:off x="1657352" y="7540610"/>
            <a:ext cx="953858" cy="954107"/>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Regular"/>
              <a:cs typeface="Lato Regular"/>
            </a:endParaRPr>
          </a:p>
        </p:txBody>
      </p:sp>
      <p:sp>
        <p:nvSpPr>
          <p:cNvPr id="40" name="Oval 39"/>
          <p:cNvSpPr/>
          <p:nvPr/>
        </p:nvSpPr>
        <p:spPr>
          <a:xfrm>
            <a:off x="1661923" y="9777677"/>
            <a:ext cx="953858" cy="9541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Regular"/>
              <a:cs typeface="Lato Regular"/>
            </a:endParaRPr>
          </a:p>
        </p:txBody>
      </p:sp>
      <p:sp>
        <p:nvSpPr>
          <p:cNvPr id="46" name="Oval 45"/>
          <p:cNvSpPr/>
          <p:nvPr/>
        </p:nvSpPr>
        <p:spPr>
          <a:xfrm>
            <a:off x="1661923" y="3586042"/>
            <a:ext cx="953858" cy="95410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Regular"/>
              <a:cs typeface="Lato Regular"/>
            </a:endParaRPr>
          </a:p>
        </p:txBody>
      </p:sp>
      <p:sp>
        <p:nvSpPr>
          <p:cNvPr id="48" name="Rectangle 1"/>
          <p:cNvSpPr>
            <a:spLocks/>
          </p:cNvSpPr>
          <p:nvPr/>
        </p:nvSpPr>
        <p:spPr bwMode="auto">
          <a:xfrm>
            <a:off x="8643013" y="841835"/>
            <a:ext cx="70980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err="1">
                <a:solidFill>
                  <a:schemeClr val="tx2"/>
                </a:solidFill>
                <a:latin typeface="Lato Regular"/>
                <a:ea typeface="ＭＳ Ｐゴシック" charset="0"/>
                <a:cs typeface="Lato Regular"/>
                <a:sym typeface="Bebas Neue" charset="0"/>
              </a:rPr>
              <a:t>RSSBus</a:t>
            </a:r>
            <a:r>
              <a:rPr lang="en-US" sz="7200" b="1" dirty="0">
                <a:solidFill>
                  <a:schemeClr val="tx2"/>
                </a:solidFill>
                <a:latin typeface="Lato Regular"/>
                <a:ea typeface="ＭＳ Ｐゴシック" charset="0"/>
                <a:cs typeface="Lato Regular"/>
                <a:sym typeface="Bebas Neue" charset="0"/>
              </a:rPr>
              <a:t> Connect </a:t>
            </a:r>
          </a:p>
        </p:txBody>
      </p:sp>
      <p:sp>
        <p:nvSpPr>
          <p:cNvPr id="52" name="Rectangle 2"/>
          <p:cNvSpPr>
            <a:spLocks/>
          </p:cNvSpPr>
          <p:nvPr/>
        </p:nvSpPr>
        <p:spPr bwMode="auto">
          <a:xfrm>
            <a:off x="6301486" y="1938105"/>
            <a:ext cx="117939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ea typeface="ＭＳ Ｐゴシック" charset="0"/>
                <a:cs typeface="Lato Light"/>
                <a:sym typeface="Montserrat-Regular" charset="0"/>
              </a:rPr>
              <a:t>Easy-to-setup, easy-to-configure, runs everywhere, universal connectivity</a:t>
            </a:r>
            <a:endParaRPr lang="en-US" sz="2800" dirty="0">
              <a:solidFill>
                <a:schemeClr val="accent2"/>
              </a:solidFill>
              <a:latin typeface="Lato Light"/>
              <a:ea typeface="ＭＳ Ｐゴシック" charset="0"/>
              <a:cs typeface="Lato Light"/>
              <a:sym typeface="Montserrat-Regular" charset="0"/>
            </a:endParaRPr>
          </a:p>
        </p:txBody>
      </p:sp>
      <p:sp>
        <p:nvSpPr>
          <p:cNvPr id="53" name="Rectangle 52"/>
          <p:cNvSpPr/>
          <p:nvPr/>
        </p:nvSpPr>
        <p:spPr>
          <a:xfrm>
            <a:off x="11230404" y="2607570"/>
            <a:ext cx="1923191" cy="84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2">
            <a:extLst>
              <a:ext uri="{FF2B5EF4-FFF2-40B4-BE49-F238E27FC236}">
                <a16:creationId xmlns:a16="http://schemas.microsoft.com/office/drawing/2014/main" id="{FA7BE699-6CA9-41CB-8BC0-78251540268B}"/>
              </a:ext>
            </a:extLst>
          </p:cNvPr>
          <p:cNvSpPr>
            <a:spLocks noChangeAspect="1" noChangeArrowheads="1"/>
          </p:cNvSpPr>
          <p:nvPr/>
        </p:nvSpPr>
        <p:spPr bwMode="auto">
          <a:xfrm>
            <a:off x="1857699" y="7829263"/>
            <a:ext cx="543241" cy="376800"/>
          </a:xfrm>
          <a:custGeom>
            <a:avLst/>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a:noFill/>
          </a:ln>
          <a:extLst/>
        </p:spPr>
        <p:txBody>
          <a:bodyPr wrap="none" anchor="ctr"/>
          <a:lstStyle/>
          <a:p>
            <a:endParaRPr lang="en-US"/>
          </a:p>
        </p:txBody>
      </p:sp>
      <p:sp>
        <p:nvSpPr>
          <p:cNvPr id="41" name="Shape 3024">
            <a:extLst>
              <a:ext uri="{FF2B5EF4-FFF2-40B4-BE49-F238E27FC236}">
                <a16:creationId xmlns:a16="http://schemas.microsoft.com/office/drawing/2014/main" id="{72151B0C-C020-4CEA-93E5-0999704D2154}"/>
              </a:ext>
            </a:extLst>
          </p:cNvPr>
          <p:cNvSpPr/>
          <p:nvPr/>
        </p:nvSpPr>
        <p:spPr>
          <a:xfrm>
            <a:off x="1951989" y="3797446"/>
            <a:ext cx="372409" cy="601203"/>
          </a:xfrm>
          <a:custGeom>
            <a:avLst/>
            <a:gdLst/>
            <a:ahLst/>
            <a:cxnLst>
              <a:cxn ang="0">
                <a:pos x="wd2" y="hd2"/>
              </a:cxn>
              <a:cxn ang="5400000">
                <a:pos x="wd2" y="hd2"/>
              </a:cxn>
              <a:cxn ang="10800000">
                <a:pos x="wd2" y="hd2"/>
              </a:cxn>
              <a:cxn ang="16200000">
                <a:pos x="wd2" y="hd2"/>
              </a:cxn>
            </a:cxnLst>
            <a:rect l="0" t="0" r="r" b="b"/>
            <a:pathLst>
              <a:path w="21600" h="21600" extrusionOk="0">
                <a:moveTo>
                  <a:pt x="15387" y="14175"/>
                </a:moveTo>
                <a:lnTo>
                  <a:pt x="6224" y="14175"/>
                </a:lnTo>
                <a:cubicBezTo>
                  <a:pt x="5735" y="13447"/>
                  <a:pt x="5148" y="12717"/>
                  <a:pt x="4569" y="12004"/>
                </a:cubicBezTo>
                <a:cubicBezTo>
                  <a:pt x="3288" y="10428"/>
                  <a:pt x="1964" y="8797"/>
                  <a:pt x="1964" y="7425"/>
                </a:cubicBezTo>
                <a:cubicBezTo>
                  <a:pt x="1964" y="4075"/>
                  <a:pt x="5927" y="1350"/>
                  <a:pt x="10800" y="1350"/>
                </a:cubicBezTo>
                <a:cubicBezTo>
                  <a:pt x="15673" y="1350"/>
                  <a:pt x="19636" y="4075"/>
                  <a:pt x="19636" y="7425"/>
                </a:cubicBezTo>
                <a:cubicBezTo>
                  <a:pt x="19636" y="8787"/>
                  <a:pt x="18312" y="10426"/>
                  <a:pt x="17029" y="12012"/>
                </a:cubicBezTo>
                <a:cubicBezTo>
                  <a:pt x="16455" y="12723"/>
                  <a:pt x="15873" y="13450"/>
                  <a:pt x="15387" y="14175"/>
                </a:cubicBezTo>
                <a:moveTo>
                  <a:pt x="10800" y="20250"/>
                </a:moveTo>
                <a:cubicBezTo>
                  <a:pt x="9806" y="20250"/>
                  <a:pt x="9347" y="20172"/>
                  <a:pt x="8839" y="19406"/>
                </a:cubicBezTo>
                <a:lnTo>
                  <a:pt x="13000" y="19049"/>
                </a:lnTo>
                <a:cubicBezTo>
                  <a:pt x="12398" y="20164"/>
                  <a:pt x="11959" y="20250"/>
                  <a:pt x="10800" y="20250"/>
                </a:cubicBezTo>
                <a:moveTo>
                  <a:pt x="7596" y="16813"/>
                </a:moveTo>
                <a:cubicBezTo>
                  <a:pt x="7417" y="16407"/>
                  <a:pt x="7216" y="15979"/>
                  <a:pt x="6992" y="15525"/>
                </a:cubicBezTo>
                <a:lnTo>
                  <a:pt x="14616" y="15525"/>
                </a:lnTo>
                <a:cubicBezTo>
                  <a:pt x="14496" y="15767"/>
                  <a:pt x="14375" y="16010"/>
                  <a:pt x="14271" y="16240"/>
                </a:cubicBezTo>
                <a:cubicBezTo>
                  <a:pt x="14271" y="16240"/>
                  <a:pt x="7596" y="16813"/>
                  <a:pt x="7596" y="16813"/>
                </a:cubicBezTo>
                <a:close/>
                <a:moveTo>
                  <a:pt x="13346" y="18344"/>
                </a:moveTo>
                <a:lnTo>
                  <a:pt x="8477" y="18762"/>
                </a:lnTo>
                <a:cubicBezTo>
                  <a:pt x="8303" y="18416"/>
                  <a:pt x="8116" y="18012"/>
                  <a:pt x="7890" y="17484"/>
                </a:cubicBezTo>
                <a:cubicBezTo>
                  <a:pt x="7887" y="17478"/>
                  <a:pt x="7883" y="17470"/>
                  <a:pt x="7881" y="17463"/>
                </a:cubicBezTo>
                <a:lnTo>
                  <a:pt x="13957" y="16941"/>
                </a:lnTo>
                <a:cubicBezTo>
                  <a:pt x="13871" y="17141"/>
                  <a:pt x="13778" y="17350"/>
                  <a:pt x="13698" y="17537"/>
                </a:cubicBezTo>
                <a:cubicBezTo>
                  <a:pt x="13570" y="17841"/>
                  <a:pt x="13454" y="18104"/>
                  <a:pt x="13346" y="18344"/>
                </a:cubicBezTo>
                <a:moveTo>
                  <a:pt x="10800" y="0"/>
                </a:moveTo>
                <a:cubicBezTo>
                  <a:pt x="4835" y="0"/>
                  <a:pt x="0" y="3324"/>
                  <a:pt x="0" y="7425"/>
                </a:cubicBezTo>
                <a:cubicBezTo>
                  <a:pt x="0" y="10146"/>
                  <a:pt x="3621" y="13030"/>
                  <a:pt x="4940" y="15562"/>
                </a:cubicBezTo>
                <a:cubicBezTo>
                  <a:pt x="6906" y="19339"/>
                  <a:pt x="6689" y="21600"/>
                  <a:pt x="10800" y="21600"/>
                </a:cubicBezTo>
                <a:cubicBezTo>
                  <a:pt x="14973" y="21600"/>
                  <a:pt x="14693" y="19350"/>
                  <a:pt x="16660" y="15578"/>
                </a:cubicBezTo>
                <a:cubicBezTo>
                  <a:pt x="17983" y="13040"/>
                  <a:pt x="21600" y="10125"/>
                  <a:pt x="21600" y="7425"/>
                </a:cubicBezTo>
                <a:cubicBezTo>
                  <a:pt x="21600" y="3324"/>
                  <a:pt x="16765" y="0"/>
                  <a:pt x="10800"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dirty="0"/>
          </a:p>
        </p:txBody>
      </p:sp>
      <p:sp>
        <p:nvSpPr>
          <p:cNvPr id="42" name="Shape 2891">
            <a:extLst>
              <a:ext uri="{FF2B5EF4-FFF2-40B4-BE49-F238E27FC236}">
                <a16:creationId xmlns:a16="http://schemas.microsoft.com/office/drawing/2014/main" id="{F6B18110-D4E8-4560-9C68-096FD41B2C26}"/>
              </a:ext>
            </a:extLst>
          </p:cNvPr>
          <p:cNvSpPr/>
          <p:nvPr/>
        </p:nvSpPr>
        <p:spPr>
          <a:xfrm>
            <a:off x="1863809" y="5904920"/>
            <a:ext cx="543241" cy="522900"/>
          </a:xfrm>
          <a:custGeom>
            <a:avLst/>
            <a:gdLst/>
            <a:ahLst/>
            <a:cxnLst>
              <a:cxn ang="0">
                <a:pos x="wd2" y="hd2"/>
              </a:cxn>
              <a:cxn ang="5400000">
                <a:pos x="wd2" y="hd2"/>
              </a:cxn>
              <a:cxn ang="10800000">
                <a:pos x="wd2" y="hd2"/>
              </a:cxn>
              <a:cxn ang="16200000">
                <a:pos x="wd2" y="hd2"/>
              </a:cxn>
            </a:cxnLst>
            <a:rect l="0" t="0" r="r" b="b"/>
            <a:pathLst>
              <a:path w="21600" h="21600" extrusionOk="0">
                <a:moveTo>
                  <a:pt x="7715" y="2314"/>
                </a:moveTo>
                <a:cubicBezTo>
                  <a:pt x="7715" y="1888"/>
                  <a:pt x="7369" y="1543"/>
                  <a:pt x="6943" y="1543"/>
                </a:cubicBezTo>
                <a:lnTo>
                  <a:pt x="2314" y="1543"/>
                </a:lnTo>
                <a:cubicBezTo>
                  <a:pt x="1889" y="1543"/>
                  <a:pt x="1543" y="1888"/>
                  <a:pt x="1543" y="2314"/>
                </a:cubicBezTo>
                <a:lnTo>
                  <a:pt x="1543" y="6943"/>
                </a:lnTo>
                <a:cubicBezTo>
                  <a:pt x="1543" y="7368"/>
                  <a:pt x="1889" y="7714"/>
                  <a:pt x="2314" y="7714"/>
                </a:cubicBezTo>
                <a:lnTo>
                  <a:pt x="6943" y="7714"/>
                </a:lnTo>
                <a:cubicBezTo>
                  <a:pt x="7369" y="7714"/>
                  <a:pt x="7715" y="7368"/>
                  <a:pt x="7715" y="6943"/>
                </a:cubicBezTo>
                <a:cubicBezTo>
                  <a:pt x="7715" y="6943"/>
                  <a:pt x="7715" y="2314"/>
                  <a:pt x="7715" y="2314"/>
                </a:cubicBezTo>
                <a:close/>
                <a:moveTo>
                  <a:pt x="7715" y="9257"/>
                </a:moveTo>
                <a:lnTo>
                  <a:pt x="1543" y="9257"/>
                </a:lnTo>
                <a:cubicBezTo>
                  <a:pt x="691" y="9257"/>
                  <a:pt x="0" y="8566"/>
                  <a:pt x="0" y="7714"/>
                </a:cubicBezTo>
                <a:lnTo>
                  <a:pt x="0" y="1543"/>
                </a:lnTo>
                <a:cubicBezTo>
                  <a:pt x="0" y="691"/>
                  <a:pt x="691" y="0"/>
                  <a:pt x="1543" y="0"/>
                </a:cubicBezTo>
                <a:lnTo>
                  <a:pt x="7715" y="0"/>
                </a:lnTo>
                <a:cubicBezTo>
                  <a:pt x="8566" y="0"/>
                  <a:pt x="9257" y="691"/>
                  <a:pt x="9257" y="1543"/>
                </a:cubicBezTo>
                <a:lnTo>
                  <a:pt x="9257" y="7714"/>
                </a:lnTo>
                <a:cubicBezTo>
                  <a:pt x="9257" y="8566"/>
                  <a:pt x="8566" y="9257"/>
                  <a:pt x="7715" y="9257"/>
                </a:cubicBezTo>
                <a:close/>
                <a:moveTo>
                  <a:pt x="7715" y="14657"/>
                </a:moveTo>
                <a:cubicBezTo>
                  <a:pt x="7715" y="14231"/>
                  <a:pt x="7369" y="13885"/>
                  <a:pt x="6943" y="13885"/>
                </a:cubicBezTo>
                <a:lnTo>
                  <a:pt x="2314" y="13885"/>
                </a:lnTo>
                <a:cubicBezTo>
                  <a:pt x="1889" y="13885"/>
                  <a:pt x="1543" y="14231"/>
                  <a:pt x="1543" y="14657"/>
                </a:cubicBezTo>
                <a:lnTo>
                  <a:pt x="1543" y="19286"/>
                </a:lnTo>
                <a:cubicBezTo>
                  <a:pt x="1543" y="19711"/>
                  <a:pt x="1889" y="20057"/>
                  <a:pt x="2314" y="20057"/>
                </a:cubicBezTo>
                <a:lnTo>
                  <a:pt x="6943" y="20057"/>
                </a:lnTo>
                <a:cubicBezTo>
                  <a:pt x="7369" y="20057"/>
                  <a:pt x="7715" y="19711"/>
                  <a:pt x="7715" y="19286"/>
                </a:cubicBezTo>
                <a:cubicBezTo>
                  <a:pt x="7715" y="19286"/>
                  <a:pt x="7715" y="14657"/>
                  <a:pt x="7715" y="14657"/>
                </a:cubicBezTo>
                <a:close/>
                <a:moveTo>
                  <a:pt x="7715" y="21600"/>
                </a:moveTo>
                <a:lnTo>
                  <a:pt x="1543" y="21600"/>
                </a:lnTo>
                <a:cubicBezTo>
                  <a:pt x="691" y="21600"/>
                  <a:pt x="0" y="20909"/>
                  <a:pt x="0" y="20057"/>
                </a:cubicBezTo>
                <a:lnTo>
                  <a:pt x="0" y="13885"/>
                </a:lnTo>
                <a:cubicBezTo>
                  <a:pt x="0" y="13033"/>
                  <a:pt x="691" y="12342"/>
                  <a:pt x="1543" y="12342"/>
                </a:cubicBezTo>
                <a:lnTo>
                  <a:pt x="7715" y="12342"/>
                </a:lnTo>
                <a:cubicBezTo>
                  <a:pt x="8566" y="12342"/>
                  <a:pt x="9257" y="13033"/>
                  <a:pt x="9257" y="13885"/>
                </a:cubicBezTo>
                <a:lnTo>
                  <a:pt x="9257" y="20057"/>
                </a:lnTo>
                <a:cubicBezTo>
                  <a:pt x="9257" y="20909"/>
                  <a:pt x="8566" y="21600"/>
                  <a:pt x="7715" y="21600"/>
                </a:cubicBezTo>
                <a:close/>
                <a:moveTo>
                  <a:pt x="20057" y="2314"/>
                </a:moveTo>
                <a:cubicBezTo>
                  <a:pt x="20057" y="1888"/>
                  <a:pt x="19712" y="1543"/>
                  <a:pt x="19286" y="1543"/>
                </a:cubicBezTo>
                <a:lnTo>
                  <a:pt x="14657" y="1543"/>
                </a:lnTo>
                <a:cubicBezTo>
                  <a:pt x="14231" y="1543"/>
                  <a:pt x="13886" y="1888"/>
                  <a:pt x="13886" y="2314"/>
                </a:cubicBezTo>
                <a:lnTo>
                  <a:pt x="13886" y="6943"/>
                </a:lnTo>
                <a:cubicBezTo>
                  <a:pt x="13886" y="7368"/>
                  <a:pt x="14231" y="7714"/>
                  <a:pt x="14657" y="7714"/>
                </a:cubicBezTo>
                <a:lnTo>
                  <a:pt x="19286" y="7714"/>
                </a:lnTo>
                <a:cubicBezTo>
                  <a:pt x="19712" y="7714"/>
                  <a:pt x="20057" y="7368"/>
                  <a:pt x="20057" y="6943"/>
                </a:cubicBezTo>
                <a:cubicBezTo>
                  <a:pt x="20057" y="6943"/>
                  <a:pt x="20057" y="2314"/>
                  <a:pt x="20057" y="2314"/>
                </a:cubicBezTo>
                <a:close/>
                <a:moveTo>
                  <a:pt x="20057" y="9257"/>
                </a:moveTo>
                <a:lnTo>
                  <a:pt x="13886" y="9257"/>
                </a:lnTo>
                <a:cubicBezTo>
                  <a:pt x="13034" y="9257"/>
                  <a:pt x="12343" y="8566"/>
                  <a:pt x="12343" y="7714"/>
                </a:cubicBezTo>
                <a:lnTo>
                  <a:pt x="12343" y="1543"/>
                </a:lnTo>
                <a:cubicBezTo>
                  <a:pt x="12343" y="691"/>
                  <a:pt x="13034" y="0"/>
                  <a:pt x="13886" y="0"/>
                </a:cubicBezTo>
                <a:lnTo>
                  <a:pt x="20057" y="0"/>
                </a:lnTo>
                <a:cubicBezTo>
                  <a:pt x="20909" y="0"/>
                  <a:pt x="21600" y="691"/>
                  <a:pt x="21600" y="1543"/>
                </a:cubicBezTo>
                <a:lnTo>
                  <a:pt x="21600" y="7714"/>
                </a:lnTo>
                <a:cubicBezTo>
                  <a:pt x="21600" y="8566"/>
                  <a:pt x="20909" y="9257"/>
                  <a:pt x="20057" y="9257"/>
                </a:cubicBezTo>
                <a:close/>
                <a:moveTo>
                  <a:pt x="20057" y="14657"/>
                </a:moveTo>
                <a:cubicBezTo>
                  <a:pt x="20057" y="14231"/>
                  <a:pt x="19712" y="13885"/>
                  <a:pt x="19286" y="13885"/>
                </a:cubicBezTo>
                <a:lnTo>
                  <a:pt x="14657" y="13885"/>
                </a:lnTo>
                <a:cubicBezTo>
                  <a:pt x="14231" y="13885"/>
                  <a:pt x="13886" y="14231"/>
                  <a:pt x="13886" y="14657"/>
                </a:cubicBezTo>
                <a:lnTo>
                  <a:pt x="13886" y="19286"/>
                </a:lnTo>
                <a:cubicBezTo>
                  <a:pt x="13886" y="19711"/>
                  <a:pt x="14231" y="20057"/>
                  <a:pt x="14657" y="20057"/>
                </a:cubicBezTo>
                <a:lnTo>
                  <a:pt x="19286" y="20057"/>
                </a:lnTo>
                <a:cubicBezTo>
                  <a:pt x="19712" y="20057"/>
                  <a:pt x="20057" y="19711"/>
                  <a:pt x="20057" y="19286"/>
                </a:cubicBezTo>
                <a:cubicBezTo>
                  <a:pt x="20057" y="19286"/>
                  <a:pt x="20057" y="14657"/>
                  <a:pt x="20057" y="14657"/>
                </a:cubicBezTo>
                <a:close/>
                <a:moveTo>
                  <a:pt x="20057" y="21600"/>
                </a:moveTo>
                <a:lnTo>
                  <a:pt x="13886" y="21600"/>
                </a:lnTo>
                <a:cubicBezTo>
                  <a:pt x="13034" y="21600"/>
                  <a:pt x="12343" y="20909"/>
                  <a:pt x="12343" y="20057"/>
                </a:cubicBezTo>
                <a:lnTo>
                  <a:pt x="12343" y="13885"/>
                </a:lnTo>
                <a:cubicBezTo>
                  <a:pt x="12343" y="13033"/>
                  <a:pt x="13034" y="12342"/>
                  <a:pt x="13886" y="12342"/>
                </a:cubicBezTo>
                <a:lnTo>
                  <a:pt x="20057" y="12342"/>
                </a:lnTo>
                <a:cubicBezTo>
                  <a:pt x="20909" y="12342"/>
                  <a:pt x="21600" y="13033"/>
                  <a:pt x="21600" y="13885"/>
                </a:cubicBezTo>
                <a:lnTo>
                  <a:pt x="21600" y="20057"/>
                </a:lnTo>
                <a:cubicBezTo>
                  <a:pt x="21600" y="20909"/>
                  <a:pt x="20909" y="21600"/>
                  <a:pt x="20057" y="21600"/>
                </a:cubicBezTo>
                <a:close/>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9" name="Shape 2906">
            <a:extLst>
              <a:ext uri="{FF2B5EF4-FFF2-40B4-BE49-F238E27FC236}">
                <a16:creationId xmlns:a16="http://schemas.microsoft.com/office/drawing/2014/main" id="{B44A1595-B9DB-41AF-8E26-817E6C5A7E5A}"/>
              </a:ext>
            </a:extLst>
          </p:cNvPr>
          <p:cNvSpPr/>
          <p:nvPr/>
        </p:nvSpPr>
        <p:spPr>
          <a:xfrm>
            <a:off x="1820415" y="10031547"/>
            <a:ext cx="597455" cy="446366"/>
          </a:xfrm>
          <a:custGeom>
            <a:avLst/>
            <a:gdLst/>
            <a:ahLst/>
            <a:cxnLst>
              <a:cxn ang="0">
                <a:pos x="wd2" y="hd2"/>
              </a:cxn>
              <a:cxn ang="5400000">
                <a:pos x="wd2" y="hd2"/>
              </a:cxn>
              <a:cxn ang="10800000">
                <a:pos x="wd2" y="hd2"/>
              </a:cxn>
              <a:cxn ang="16200000">
                <a:pos x="wd2" y="hd2"/>
              </a:cxn>
            </a:cxnLst>
            <a:rect l="0" t="0" r="r" b="b"/>
            <a:pathLst>
              <a:path w="21467" h="21600" extrusionOk="0">
                <a:moveTo>
                  <a:pt x="6943" y="11410"/>
                </a:moveTo>
                <a:cubicBezTo>
                  <a:pt x="6678" y="11778"/>
                  <a:pt x="6247" y="11778"/>
                  <a:pt x="5981" y="11410"/>
                </a:cubicBezTo>
                <a:lnTo>
                  <a:pt x="4619" y="9527"/>
                </a:lnTo>
                <a:cubicBezTo>
                  <a:pt x="4576" y="9945"/>
                  <a:pt x="4548" y="10368"/>
                  <a:pt x="4548" y="10800"/>
                </a:cubicBezTo>
                <a:cubicBezTo>
                  <a:pt x="4548" y="15771"/>
                  <a:pt x="7463" y="19799"/>
                  <a:pt x="11059" y="19799"/>
                </a:cubicBezTo>
                <a:cubicBezTo>
                  <a:pt x="13007" y="19799"/>
                  <a:pt x="14750" y="18612"/>
                  <a:pt x="15943" y="16740"/>
                </a:cubicBezTo>
                <a:lnTo>
                  <a:pt x="16960" y="17865"/>
                </a:lnTo>
                <a:cubicBezTo>
                  <a:pt x="15528" y="20149"/>
                  <a:pt x="13418" y="21600"/>
                  <a:pt x="11059" y="21600"/>
                </a:cubicBezTo>
                <a:cubicBezTo>
                  <a:pt x="6744" y="21600"/>
                  <a:pt x="3246" y="16765"/>
                  <a:pt x="3246" y="10800"/>
                </a:cubicBezTo>
                <a:cubicBezTo>
                  <a:pt x="3246" y="10173"/>
                  <a:pt x="3301" y="9568"/>
                  <a:pt x="3378" y="8972"/>
                </a:cubicBezTo>
                <a:lnTo>
                  <a:pt x="1162" y="11410"/>
                </a:lnTo>
                <a:cubicBezTo>
                  <a:pt x="896" y="11778"/>
                  <a:pt x="466" y="11778"/>
                  <a:pt x="200" y="11410"/>
                </a:cubicBezTo>
                <a:cubicBezTo>
                  <a:pt x="-66" y="11043"/>
                  <a:pt x="-66" y="10448"/>
                  <a:pt x="200" y="10081"/>
                </a:cubicBezTo>
                <a:lnTo>
                  <a:pt x="3398" y="6561"/>
                </a:lnTo>
                <a:cubicBezTo>
                  <a:pt x="3535" y="6371"/>
                  <a:pt x="3717" y="6284"/>
                  <a:pt x="3897" y="6290"/>
                </a:cubicBezTo>
                <a:cubicBezTo>
                  <a:pt x="4077" y="6284"/>
                  <a:pt x="4259" y="6371"/>
                  <a:pt x="4397" y="6561"/>
                </a:cubicBezTo>
                <a:lnTo>
                  <a:pt x="6943" y="10081"/>
                </a:lnTo>
                <a:cubicBezTo>
                  <a:pt x="7209" y="10448"/>
                  <a:pt x="7209" y="11043"/>
                  <a:pt x="6943" y="11410"/>
                </a:cubicBezTo>
                <a:close/>
                <a:moveTo>
                  <a:pt x="21268" y="11520"/>
                </a:moveTo>
                <a:lnTo>
                  <a:pt x="18722" y="15040"/>
                </a:lnTo>
                <a:cubicBezTo>
                  <a:pt x="18584" y="15230"/>
                  <a:pt x="18403" y="15317"/>
                  <a:pt x="18222" y="15310"/>
                </a:cubicBezTo>
                <a:cubicBezTo>
                  <a:pt x="18042" y="15317"/>
                  <a:pt x="17861" y="15230"/>
                  <a:pt x="17723" y="15040"/>
                </a:cubicBezTo>
                <a:lnTo>
                  <a:pt x="14525" y="11520"/>
                </a:lnTo>
                <a:cubicBezTo>
                  <a:pt x="14260" y="11153"/>
                  <a:pt x="14260" y="10557"/>
                  <a:pt x="14525" y="10190"/>
                </a:cubicBezTo>
                <a:cubicBezTo>
                  <a:pt x="14791" y="9823"/>
                  <a:pt x="15221" y="9823"/>
                  <a:pt x="15488" y="10190"/>
                </a:cubicBezTo>
                <a:lnTo>
                  <a:pt x="17464" y="12365"/>
                </a:lnTo>
                <a:cubicBezTo>
                  <a:pt x="17529" y="11856"/>
                  <a:pt x="17571" y="11336"/>
                  <a:pt x="17571" y="10800"/>
                </a:cubicBezTo>
                <a:cubicBezTo>
                  <a:pt x="17571" y="5830"/>
                  <a:pt x="14656" y="1801"/>
                  <a:pt x="11059" y="1801"/>
                </a:cubicBezTo>
                <a:cubicBezTo>
                  <a:pt x="8966" y="1801"/>
                  <a:pt x="7108" y="3171"/>
                  <a:pt x="5917" y="5293"/>
                </a:cubicBezTo>
                <a:lnTo>
                  <a:pt x="4901" y="4170"/>
                </a:lnTo>
                <a:cubicBezTo>
                  <a:pt x="6330" y="1636"/>
                  <a:pt x="8554" y="0"/>
                  <a:pt x="11059" y="0"/>
                </a:cubicBezTo>
                <a:cubicBezTo>
                  <a:pt x="15375" y="0"/>
                  <a:pt x="18873" y="4835"/>
                  <a:pt x="18873" y="10800"/>
                </a:cubicBezTo>
                <a:cubicBezTo>
                  <a:pt x="18873" y="11306"/>
                  <a:pt x="18842" y="11799"/>
                  <a:pt x="18790" y="12285"/>
                </a:cubicBezTo>
                <a:lnTo>
                  <a:pt x="20306" y="10190"/>
                </a:lnTo>
                <a:cubicBezTo>
                  <a:pt x="20572" y="9823"/>
                  <a:pt x="21003" y="9823"/>
                  <a:pt x="21268" y="10190"/>
                </a:cubicBezTo>
                <a:cubicBezTo>
                  <a:pt x="21534" y="10557"/>
                  <a:pt x="21534" y="11153"/>
                  <a:pt x="21268" y="11520"/>
                </a:cubicBezTo>
                <a:close/>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pic>
        <p:nvPicPr>
          <p:cNvPr id="23" name="Picture 22">
            <a:extLst>
              <a:ext uri="{FF2B5EF4-FFF2-40B4-BE49-F238E27FC236}">
                <a16:creationId xmlns:a16="http://schemas.microsoft.com/office/drawing/2014/main" id="{ADFB52DF-65CF-4949-84CA-5B697FCDB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5927" y="3274722"/>
            <a:ext cx="11324261" cy="7782998"/>
          </a:xfrm>
          <a:prstGeom prst="rect">
            <a:avLst/>
          </a:prstGeom>
        </p:spPr>
      </p:pic>
      <p:grpSp>
        <p:nvGrpSpPr>
          <p:cNvPr id="2" name="Group 1">
            <a:extLst>
              <a:ext uri="{FF2B5EF4-FFF2-40B4-BE49-F238E27FC236}">
                <a16:creationId xmlns:a16="http://schemas.microsoft.com/office/drawing/2014/main" id="{DAB2A106-3150-4308-9467-BF2FB8F31223}"/>
              </a:ext>
            </a:extLst>
          </p:cNvPr>
          <p:cNvGrpSpPr/>
          <p:nvPr/>
        </p:nvGrpSpPr>
        <p:grpSpPr>
          <a:xfrm>
            <a:off x="18844393" y="10731784"/>
            <a:ext cx="4845908" cy="1034731"/>
            <a:chOff x="17820640" y="10928719"/>
            <a:chExt cx="5604108" cy="1196627"/>
          </a:xfrm>
        </p:grpSpPr>
        <p:pic>
          <p:nvPicPr>
            <p:cNvPr id="24" name="Picture 23">
              <a:extLst>
                <a:ext uri="{FF2B5EF4-FFF2-40B4-BE49-F238E27FC236}">
                  <a16:creationId xmlns:a16="http://schemas.microsoft.com/office/drawing/2014/main" id="{329897F2-551F-45AB-AA63-9419F9DA9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8402" y="11057720"/>
              <a:ext cx="2389646" cy="896118"/>
            </a:xfrm>
            <a:prstGeom prst="rect">
              <a:avLst/>
            </a:prstGeom>
          </p:spPr>
        </p:pic>
        <p:pic>
          <p:nvPicPr>
            <p:cNvPr id="25" name="Picture 24">
              <a:extLst>
                <a:ext uri="{FF2B5EF4-FFF2-40B4-BE49-F238E27FC236}">
                  <a16:creationId xmlns:a16="http://schemas.microsoft.com/office/drawing/2014/main" id="{29001656-CBB0-446B-86EA-5D555A9AC06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820640" y="10965138"/>
              <a:ext cx="1757689" cy="988700"/>
            </a:xfrm>
            <a:prstGeom prst="rect">
              <a:avLst/>
            </a:prstGeom>
          </p:spPr>
        </p:pic>
        <p:pic>
          <p:nvPicPr>
            <p:cNvPr id="26" name="Picture 25">
              <a:extLst>
                <a:ext uri="{FF2B5EF4-FFF2-40B4-BE49-F238E27FC236}">
                  <a16:creationId xmlns:a16="http://schemas.microsoft.com/office/drawing/2014/main" id="{423FA9E8-4E5B-44BB-994F-F0278BB5D01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228121" y="10928719"/>
              <a:ext cx="1196627" cy="1196627"/>
            </a:xfrm>
            <a:prstGeom prst="rect">
              <a:avLst/>
            </a:prstGeom>
          </p:spPr>
        </p:pic>
      </p:grpSp>
    </p:spTree>
    <p:extLst>
      <p:ext uri="{BB962C8B-B14F-4D97-AF65-F5344CB8AC3E}">
        <p14:creationId xmlns:p14="http://schemas.microsoft.com/office/powerpoint/2010/main" val="1706596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
          <p:cNvSpPr>
            <a:spLocks/>
          </p:cNvSpPr>
          <p:nvPr/>
        </p:nvSpPr>
        <p:spPr bwMode="auto">
          <a:xfrm>
            <a:off x="9216056" y="5380672"/>
            <a:ext cx="59455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lvl="1" algn="ctr"/>
            <a:r>
              <a:rPr lang="en-US" sz="9600" b="1" dirty="0">
                <a:solidFill>
                  <a:schemeClr val="tx2"/>
                </a:solidFill>
                <a:latin typeface="Lato Regular"/>
                <a:ea typeface="ＭＳ Ｐゴシック" charset="0"/>
                <a:cs typeface="Lato Regular"/>
                <a:sym typeface="Bebas Neue" charset="0"/>
              </a:rPr>
              <a:t>Questions?</a:t>
            </a:r>
          </a:p>
        </p:txBody>
      </p:sp>
      <p:sp>
        <p:nvSpPr>
          <p:cNvPr id="9" name="Freeform 30">
            <a:extLst>
              <a:ext uri="{FF2B5EF4-FFF2-40B4-BE49-F238E27FC236}">
                <a16:creationId xmlns:a16="http://schemas.microsoft.com/office/drawing/2014/main" id="{E3B01E96-2B2F-4E51-8B71-757450D3631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4" name="Rectangle 1">
            <a:extLst>
              <a:ext uri="{FF2B5EF4-FFF2-40B4-BE49-F238E27FC236}">
                <a16:creationId xmlns:a16="http://schemas.microsoft.com/office/drawing/2014/main" id="{98DBAAF4-5AD9-4CB4-A5DB-003D4A43D9B2}"/>
              </a:ext>
            </a:extLst>
          </p:cNvPr>
          <p:cNvSpPr>
            <a:spLocks/>
          </p:cNvSpPr>
          <p:nvPr/>
        </p:nvSpPr>
        <p:spPr bwMode="auto">
          <a:xfrm>
            <a:off x="4271593" y="10858136"/>
            <a:ext cx="158344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marL="0" lvl="1" algn="ctr"/>
            <a:r>
              <a:rPr lang="en-US" sz="4400" dirty="0">
                <a:solidFill>
                  <a:schemeClr val="tx2"/>
                </a:solidFill>
                <a:latin typeface="Lato Regular"/>
                <a:ea typeface="ＭＳ Ｐゴシック" charset="0"/>
                <a:cs typeface="Lato Regular"/>
                <a:sym typeface="Bebas Neue" charset="0"/>
              </a:rPr>
              <a:t>Email me at </a:t>
            </a:r>
            <a:r>
              <a:rPr lang="en-US" sz="4400" dirty="0">
                <a:solidFill>
                  <a:schemeClr val="tx2"/>
                </a:solidFill>
                <a:latin typeface="Lato Regular"/>
                <a:ea typeface="ＭＳ Ｐゴシック" charset="0"/>
                <a:cs typeface="Lato Regular"/>
                <a:sym typeface="Bebas Neue" charset="0"/>
                <a:hlinkClick r:id="rId3"/>
              </a:rPr>
              <a:t>mikea@rssbus.com</a:t>
            </a:r>
            <a:r>
              <a:rPr lang="en-US" sz="4400" dirty="0">
                <a:solidFill>
                  <a:schemeClr val="tx2"/>
                </a:solidFill>
                <a:latin typeface="Lato Regular"/>
                <a:ea typeface="ＭＳ Ｐゴシック" charset="0"/>
                <a:cs typeface="Lato Regular"/>
                <a:sym typeface="Bebas Neue" charset="0"/>
              </a:rPr>
              <a:t> with any questions or feedback</a:t>
            </a:r>
          </a:p>
        </p:txBody>
      </p:sp>
    </p:spTree>
    <p:extLst>
      <p:ext uri="{BB962C8B-B14F-4D97-AF65-F5344CB8AC3E}">
        <p14:creationId xmlns:p14="http://schemas.microsoft.com/office/powerpoint/2010/main" val="31024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a:spLocks/>
          </p:cNvSpPr>
          <p:nvPr/>
        </p:nvSpPr>
        <p:spPr bwMode="auto">
          <a:xfrm>
            <a:off x="9063056" y="841835"/>
            <a:ext cx="62581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Customer Story</a:t>
            </a:r>
          </a:p>
        </p:txBody>
      </p:sp>
      <p:sp>
        <p:nvSpPr>
          <p:cNvPr id="42" name="Rectangle 2"/>
          <p:cNvSpPr>
            <a:spLocks/>
          </p:cNvSpPr>
          <p:nvPr/>
        </p:nvSpPr>
        <p:spPr bwMode="auto">
          <a:xfrm>
            <a:off x="6020329" y="1938105"/>
            <a:ext cx="123562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Large logistics company that provides logistics across many different industries</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76F5FAFF-AEBD-483E-ADDD-6F12D3D79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3595" y="2368992"/>
            <a:ext cx="9428109" cy="10335685"/>
          </a:xfrm>
          <a:prstGeom prst="rect">
            <a:avLst/>
          </a:prstGeom>
        </p:spPr>
      </p:pic>
      <p:sp>
        <p:nvSpPr>
          <p:cNvPr id="8" name="Shape 559">
            <a:extLst>
              <a:ext uri="{FF2B5EF4-FFF2-40B4-BE49-F238E27FC236}">
                <a16:creationId xmlns:a16="http://schemas.microsoft.com/office/drawing/2014/main" id="{FE2CBBAB-9382-4C66-A73E-1ED81A7023CD}"/>
              </a:ext>
            </a:extLst>
          </p:cNvPr>
          <p:cNvSpPr/>
          <p:nvPr/>
        </p:nvSpPr>
        <p:spPr>
          <a:xfrm>
            <a:off x="1192695" y="3199616"/>
            <a:ext cx="11821751" cy="90142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defRPr sz="2400" spc="-24">
                <a:solidFill>
                  <a:srgbClr val="748A9F"/>
                </a:solidFill>
                <a:latin typeface="Open Sans"/>
                <a:ea typeface="Open Sans"/>
                <a:cs typeface="Open Sans"/>
                <a:sym typeface="Open Sans"/>
              </a:defRPr>
            </a:lvl1pPr>
          </a:lstStyle>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400" b="1" dirty="0">
                <a:solidFill>
                  <a:schemeClr val="tx2"/>
                </a:solidFill>
                <a:latin typeface="+mn-lt"/>
              </a:rPr>
              <a:t>Situation:</a:t>
            </a:r>
            <a:r>
              <a:rPr lang="en-US" sz="3400" dirty="0">
                <a:solidFill>
                  <a:schemeClr val="tx1"/>
                </a:solidFill>
                <a:latin typeface="+mn-lt"/>
              </a:rPr>
              <a:t> </a:t>
            </a:r>
            <a:r>
              <a:rPr lang="en-US" sz="3400" dirty="0">
                <a:solidFill>
                  <a:schemeClr val="tx2"/>
                </a:solidFill>
                <a:latin typeface="+mn-lt"/>
              </a:rPr>
              <a:t>Invested in a large footprint monolithic system for many years</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400" b="1" dirty="0">
                <a:solidFill>
                  <a:schemeClr val="tx2"/>
                </a:solidFill>
                <a:latin typeface="+mn-lt"/>
              </a:rPr>
              <a:t>Complication:</a:t>
            </a:r>
            <a:r>
              <a:rPr lang="en-US" sz="3400" dirty="0">
                <a:solidFill>
                  <a:schemeClr val="tx1"/>
                </a:solidFill>
                <a:latin typeface="+mn-lt"/>
              </a:rPr>
              <a:t> </a:t>
            </a:r>
            <a:r>
              <a:rPr lang="en-US" sz="3400" dirty="0">
                <a:solidFill>
                  <a:schemeClr val="tx2"/>
                </a:solidFill>
                <a:latin typeface="+mn-lt"/>
              </a:rPr>
              <a:t>Custom built and maintained system with a large team supporting the system</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400" b="1" dirty="0">
                <a:solidFill>
                  <a:schemeClr val="tx2"/>
                </a:solidFill>
                <a:latin typeface="+mn-lt"/>
              </a:rPr>
              <a:t>Need:</a:t>
            </a:r>
            <a:r>
              <a:rPr lang="en-US" sz="3400" dirty="0">
                <a:solidFill>
                  <a:schemeClr val="tx2"/>
                </a:solidFill>
                <a:latin typeface="+mn-lt"/>
              </a:rPr>
              <a:t>  A scalable platform that is capable of replacing existing solution and able to extend to new content sources, technologies and enhanced business processes</a:t>
            </a:r>
          </a:p>
          <a:p>
            <a:pPr marL="914400" indent="-855663">
              <a:lnSpc>
                <a:spcPct val="130000"/>
              </a:lnSpc>
              <a:spcBef>
                <a:spcPts val="2400"/>
              </a:spcBef>
              <a:buClr>
                <a:schemeClr val="accent1"/>
              </a:buClr>
              <a:buFont typeface="FontAwesome" pitchFamily="2" charset="0"/>
              <a:buChar char=""/>
              <a:defRPr sz="1800" spc="0">
                <a:solidFill>
                  <a:srgbClr val="000000"/>
                </a:solidFill>
              </a:defRPr>
            </a:pPr>
            <a:r>
              <a:rPr lang="en-US" sz="3400" b="1" spc="0" dirty="0">
                <a:solidFill>
                  <a:schemeClr val="tx2"/>
                </a:solidFill>
                <a:latin typeface="Lato Light"/>
              </a:rPr>
              <a:t>Solution:</a:t>
            </a:r>
            <a:r>
              <a:rPr lang="en-US" sz="3400" spc="0" dirty="0">
                <a:solidFill>
                  <a:schemeClr val="tx2"/>
                </a:solidFill>
                <a:latin typeface="Lato Light"/>
              </a:rPr>
              <a:t>  Develop an API based strategy and begin to migrate solution components using a risk-based approach; start with least risky (MFT) and migrate to more complex EDI translation and integration and lastly, develop a tighter integration with the ERP platform.</a:t>
            </a:r>
            <a:endParaRPr lang="en-US" sz="3200" dirty="0">
              <a:solidFill>
                <a:schemeClr val="tx1"/>
              </a:solidFill>
              <a:latin typeface="+mn-lt"/>
            </a:endParaRPr>
          </a:p>
        </p:txBody>
      </p:sp>
    </p:spTree>
    <p:extLst>
      <p:ext uri="{BB962C8B-B14F-4D97-AF65-F5344CB8AC3E}">
        <p14:creationId xmlns:p14="http://schemas.microsoft.com/office/powerpoint/2010/main" val="844033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BFCE8C5-8177-4B23-9EF0-21E495783CBD}"/>
              </a:ext>
            </a:extLst>
          </p:cNvPr>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b="15606"/>
          <a:stretch/>
        </p:blipFill>
        <p:spPr>
          <a:xfrm>
            <a:off x="0" y="-1"/>
            <a:ext cx="24377650" cy="13716000"/>
          </a:xfrm>
          <a:prstGeom prst="rect">
            <a:avLst/>
          </a:prstGeom>
        </p:spPr>
      </p:pic>
      <p:sp>
        <p:nvSpPr>
          <p:cNvPr id="2" name="Rectangle 1">
            <a:extLst>
              <a:ext uri="{FF2B5EF4-FFF2-40B4-BE49-F238E27FC236}">
                <a16:creationId xmlns:a16="http://schemas.microsoft.com/office/drawing/2014/main" id="{DB0275EE-17D2-4DB8-9F30-6BFB90289110}"/>
              </a:ext>
            </a:extLst>
          </p:cNvPr>
          <p:cNvSpPr/>
          <p:nvPr/>
        </p:nvSpPr>
        <p:spPr>
          <a:xfrm>
            <a:off x="2190924" y="4179899"/>
            <a:ext cx="17108753" cy="4524315"/>
          </a:xfrm>
          <a:prstGeom prst="rect">
            <a:avLst/>
          </a:prstGeom>
        </p:spPr>
        <p:txBody>
          <a:bodyPr wrap="square">
            <a:spAutoFit/>
          </a:bodyPr>
          <a:lstStyle/>
          <a:p>
            <a:pPr>
              <a:spcBef>
                <a:spcPts val="600"/>
              </a:spcBef>
              <a:spcAft>
                <a:spcPts val="2400"/>
              </a:spcAft>
            </a:pPr>
            <a:r>
              <a:rPr lang="en-US" sz="6000" b="1" u="sng" dirty="0">
                <a:solidFill>
                  <a:schemeClr val="bg1"/>
                </a:solidFill>
                <a:latin typeface="+mj-lt"/>
                <a:cs typeface="Lato Light"/>
              </a:rPr>
              <a:t>Application Programming Interface</a:t>
            </a:r>
            <a:endParaRPr lang="en-US" sz="6000" b="1" u="sng" dirty="0">
              <a:solidFill>
                <a:schemeClr val="bg1"/>
              </a:solidFill>
              <a:latin typeface="+mj-lt"/>
              <a:ea typeface="Open Sans" panose="020B0606030504020204" pitchFamily="34" charset="0"/>
              <a:cs typeface="Open Sans" panose="020B0606030504020204" pitchFamily="34" charset="0"/>
            </a:endParaRPr>
          </a:p>
          <a:p>
            <a:pPr>
              <a:spcBef>
                <a:spcPts val="600"/>
              </a:spcBef>
            </a:pPr>
            <a:r>
              <a:rPr lang="en-US" sz="4800" b="1" dirty="0">
                <a:solidFill>
                  <a:schemeClr val="bg1"/>
                </a:solidFill>
                <a:latin typeface="Lato Regular"/>
                <a:ea typeface="Open Sans" panose="020B0606030504020204" pitchFamily="34" charset="0"/>
                <a:cs typeface="Open Sans" panose="020B0606030504020204" pitchFamily="34" charset="0"/>
              </a:rPr>
              <a:t>Legacy from Component-based Engineering - </a:t>
            </a:r>
          </a:p>
          <a:p>
            <a:pPr>
              <a:spcBef>
                <a:spcPts val="600"/>
              </a:spcBef>
            </a:pPr>
            <a:r>
              <a:rPr lang="en-US" sz="4800" i="1" dirty="0">
                <a:solidFill>
                  <a:schemeClr val="bg1"/>
                </a:solidFill>
                <a:ea typeface="Open Sans" panose="020B0606030504020204" pitchFamily="34" charset="0"/>
                <a:cs typeface="Open Sans" panose="020B0606030504020204" pitchFamily="34" charset="0"/>
              </a:rPr>
              <a:t>A reuse-based approach to defining, implementing and composing loosely coupled independent components into systems.  Evolution of SOA</a:t>
            </a:r>
          </a:p>
        </p:txBody>
      </p:sp>
      <p:sp>
        <p:nvSpPr>
          <p:cNvPr id="6" name="Rectangle 1">
            <a:extLst>
              <a:ext uri="{FF2B5EF4-FFF2-40B4-BE49-F238E27FC236}">
                <a16:creationId xmlns:a16="http://schemas.microsoft.com/office/drawing/2014/main" id="{DF4CCC4E-FE9C-45F7-A40A-E60804E11CDE}"/>
              </a:ext>
            </a:extLst>
          </p:cNvPr>
          <p:cNvSpPr>
            <a:spLocks/>
          </p:cNvSpPr>
          <p:nvPr/>
        </p:nvSpPr>
        <p:spPr bwMode="auto">
          <a:xfrm>
            <a:off x="6000459" y="841835"/>
            <a:ext cx="123831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bg1"/>
                </a:solidFill>
                <a:latin typeface="Lato Regular"/>
                <a:ea typeface="ＭＳ Ｐゴシック" charset="0"/>
                <a:cs typeface="Lato Regular"/>
                <a:sym typeface="Bebas Neue" charset="0"/>
              </a:rPr>
              <a:t>What are APIs &amp; Microservices</a:t>
            </a:r>
          </a:p>
        </p:txBody>
      </p:sp>
      <p:sp>
        <p:nvSpPr>
          <p:cNvPr id="7" name="Rectangle 2">
            <a:extLst>
              <a:ext uri="{FF2B5EF4-FFF2-40B4-BE49-F238E27FC236}">
                <a16:creationId xmlns:a16="http://schemas.microsoft.com/office/drawing/2014/main" id="{CCDE2055-8007-4C48-9A96-F5B7189D2D82}"/>
              </a:ext>
            </a:extLst>
          </p:cNvPr>
          <p:cNvSpPr>
            <a:spLocks/>
          </p:cNvSpPr>
          <p:nvPr/>
        </p:nvSpPr>
        <p:spPr bwMode="auto">
          <a:xfrm>
            <a:off x="11020200" y="1938105"/>
            <a:ext cx="23564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solidFill>
                  <a:schemeClr val="bg1"/>
                </a:solidFill>
              </a:rPr>
              <a:t>Why the hype?</a:t>
            </a:r>
          </a:p>
        </p:txBody>
      </p:sp>
      <p:sp>
        <p:nvSpPr>
          <p:cNvPr id="8" name="Rectangle 7">
            <a:extLst>
              <a:ext uri="{FF2B5EF4-FFF2-40B4-BE49-F238E27FC236}">
                <a16:creationId xmlns:a16="http://schemas.microsoft.com/office/drawing/2014/main" id="{DDB1025F-AE3B-4CB7-8775-17BBEE0278A5}"/>
              </a:ext>
            </a:extLst>
          </p:cNvPr>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08152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0">
            <a:extLst>
              <a:ext uri="{FF2B5EF4-FFF2-40B4-BE49-F238E27FC236}">
                <a16:creationId xmlns:a16="http://schemas.microsoft.com/office/drawing/2014/main" id="{3D000074-F74D-4751-BD59-A805B14D0C7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pic>
        <p:nvPicPr>
          <p:cNvPr id="3" name="Picture 2">
            <a:extLst>
              <a:ext uri="{FF2B5EF4-FFF2-40B4-BE49-F238E27FC236}">
                <a16:creationId xmlns:a16="http://schemas.microsoft.com/office/drawing/2014/main" id="{63CAF3F6-F1AB-4B69-A167-8487056EEF38}"/>
              </a:ext>
            </a:extLst>
          </p:cNvPr>
          <p:cNvPicPr>
            <a:picLocks noChangeAspect="1"/>
          </p:cNvPicPr>
          <p:nvPr/>
        </p:nvPicPr>
        <p:blipFill rotWithShape="1">
          <a:blip r:embed="rId3">
            <a:extLst>
              <a:ext uri="{28A0092B-C50C-407E-A947-70E740481C1C}">
                <a14:useLocalDpi xmlns:a14="http://schemas.microsoft.com/office/drawing/2010/main" val="0"/>
              </a:ext>
            </a:extLst>
          </a:blip>
          <a:srcRect l="21668" t="24271" r="25280" b="2653"/>
          <a:stretch/>
        </p:blipFill>
        <p:spPr>
          <a:xfrm>
            <a:off x="762039" y="2334637"/>
            <a:ext cx="11105844" cy="10198472"/>
          </a:xfrm>
          <a:prstGeom prst="rect">
            <a:avLst/>
          </a:prstGeom>
        </p:spPr>
      </p:pic>
      <p:pic>
        <p:nvPicPr>
          <p:cNvPr id="6" name="Picture 5">
            <a:extLst>
              <a:ext uri="{FF2B5EF4-FFF2-40B4-BE49-F238E27FC236}">
                <a16:creationId xmlns:a16="http://schemas.microsoft.com/office/drawing/2014/main" id="{0CD75532-CC6C-4818-BF0F-23916EA62CD7}"/>
              </a:ext>
            </a:extLst>
          </p:cNvPr>
          <p:cNvPicPr>
            <a:picLocks noChangeAspect="1"/>
          </p:cNvPicPr>
          <p:nvPr/>
        </p:nvPicPr>
        <p:blipFill rotWithShape="1">
          <a:blip r:embed="rId4">
            <a:extLst>
              <a:ext uri="{28A0092B-C50C-407E-A947-70E740481C1C}">
                <a14:useLocalDpi xmlns:a14="http://schemas.microsoft.com/office/drawing/2010/main" val="0"/>
              </a:ext>
            </a:extLst>
          </a:blip>
          <a:srcRect l="5433" t="10229" r="22235" b="3685"/>
          <a:stretch/>
        </p:blipFill>
        <p:spPr>
          <a:xfrm>
            <a:off x="12354127" y="2334637"/>
            <a:ext cx="11397807" cy="10198472"/>
          </a:xfrm>
          <a:prstGeom prst="rect">
            <a:avLst/>
          </a:prstGeom>
        </p:spPr>
      </p:pic>
      <p:sp>
        <p:nvSpPr>
          <p:cNvPr id="8" name="Rectangle 1">
            <a:extLst>
              <a:ext uri="{FF2B5EF4-FFF2-40B4-BE49-F238E27FC236}">
                <a16:creationId xmlns:a16="http://schemas.microsoft.com/office/drawing/2014/main" id="{73D4BE02-A249-4232-B7A4-13083B389D27}"/>
              </a:ext>
            </a:extLst>
          </p:cNvPr>
          <p:cNvSpPr>
            <a:spLocks/>
          </p:cNvSpPr>
          <p:nvPr/>
        </p:nvSpPr>
        <p:spPr bwMode="auto">
          <a:xfrm>
            <a:off x="6946332" y="841835"/>
            <a:ext cx="104916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Monolith vs Microservices</a:t>
            </a:r>
          </a:p>
        </p:txBody>
      </p:sp>
    </p:spTree>
    <p:extLst>
      <p:ext uri="{BB962C8B-B14F-4D97-AF65-F5344CB8AC3E}">
        <p14:creationId xmlns:p14="http://schemas.microsoft.com/office/powerpoint/2010/main" val="3435183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C1CE7-B431-4406-9EA8-DEE25CE164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5363" y="1004793"/>
            <a:ext cx="19751490" cy="12037891"/>
          </a:xfrm>
          <a:prstGeom prst="rect">
            <a:avLst/>
          </a:prstGeom>
        </p:spPr>
      </p:pic>
      <p:sp>
        <p:nvSpPr>
          <p:cNvPr id="41" name="Rectangle 1"/>
          <p:cNvSpPr>
            <a:spLocks/>
          </p:cNvSpPr>
          <p:nvPr/>
        </p:nvSpPr>
        <p:spPr bwMode="auto">
          <a:xfrm>
            <a:off x="4077718" y="841995"/>
            <a:ext cx="16228802"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buSzPct val="25000"/>
            </a:pPr>
            <a:r>
              <a:rPr lang="en-US" sz="7198" b="1" dirty="0">
                <a:solidFill>
                  <a:schemeClr val="dk2"/>
                </a:solidFill>
                <a:latin typeface="Lato"/>
                <a:ea typeface="Lato"/>
                <a:cs typeface="Lato"/>
                <a:sym typeface="Lato"/>
              </a:rPr>
              <a:t>EDI Process (Microservices </a:t>
            </a:r>
            <a:r>
              <a:rPr lang="en-US" sz="7198" b="1" dirty="0">
                <a:solidFill>
                  <a:srgbClr val="536679"/>
                </a:solidFill>
                <a:latin typeface="Lato"/>
                <a:ea typeface="Lato"/>
                <a:cs typeface="Lato"/>
                <a:sym typeface="Lato"/>
              </a:rPr>
              <a:t>Architecture</a:t>
            </a:r>
            <a:r>
              <a:rPr lang="en-US" sz="7198" b="1" dirty="0">
                <a:solidFill>
                  <a:schemeClr val="dk2"/>
                </a:solidFill>
                <a:latin typeface="Lato"/>
                <a:ea typeface="Lato"/>
                <a:cs typeface="Lato"/>
                <a:sym typeface="Lato"/>
              </a:rPr>
              <a:t>)</a:t>
            </a:r>
            <a:endParaRPr lang="en" sz="7198" b="1" dirty="0">
              <a:solidFill>
                <a:schemeClr val="dk2"/>
              </a:solidFill>
              <a:latin typeface="Lato"/>
              <a:ea typeface="Lato"/>
              <a:cs typeface="Lato"/>
              <a:sym typeface="Lato"/>
            </a:endParaRPr>
          </a:p>
        </p:txBody>
      </p:sp>
      <p:sp>
        <p:nvSpPr>
          <p:cNvPr id="42" name="Rectangle 2"/>
          <p:cNvSpPr>
            <a:spLocks/>
          </p:cNvSpPr>
          <p:nvPr/>
        </p:nvSpPr>
        <p:spPr bwMode="auto">
          <a:xfrm>
            <a:off x="8026462" y="1938105"/>
            <a:ext cx="8343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Enable self-service, low code, &amp; no code integration</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D000074-F74D-4751-BD59-A805B14D0C7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1" name="Rectangle 10">
            <a:extLst>
              <a:ext uri="{FF2B5EF4-FFF2-40B4-BE49-F238E27FC236}">
                <a16:creationId xmlns:a16="http://schemas.microsoft.com/office/drawing/2014/main" id="{90E33D88-F657-4904-94B4-F7B1EABFC9FD}"/>
              </a:ext>
            </a:extLst>
          </p:cNvPr>
          <p:cNvSpPr/>
          <p:nvPr/>
        </p:nvSpPr>
        <p:spPr>
          <a:xfrm>
            <a:off x="9744881" y="11866697"/>
            <a:ext cx="4907113" cy="707886"/>
          </a:xfrm>
          <a:prstGeom prst="rect">
            <a:avLst/>
          </a:prstGeom>
        </p:spPr>
        <p:txBody>
          <a:bodyPr wrap="none">
            <a:spAutoFit/>
          </a:bodyPr>
          <a:lstStyle/>
          <a:p>
            <a:r>
              <a:rPr lang="en-US" sz="4000" b="1" dirty="0">
                <a:solidFill>
                  <a:schemeClr val="tx2"/>
                </a:solidFill>
                <a:latin typeface="+mj-lt"/>
              </a:rPr>
              <a:t>API-Led Connectivity</a:t>
            </a:r>
            <a:endParaRPr lang="en-US" sz="4000" dirty="0">
              <a:latin typeface="+mj-lt"/>
            </a:endParaRPr>
          </a:p>
        </p:txBody>
      </p:sp>
    </p:spTree>
    <p:extLst>
      <p:ext uri="{BB962C8B-B14F-4D97-AF65-F5344CB8AC3E}">
        <p14:creationId xmlns:p14="http://schemas.microsoft.com/office/powerpoint/2010/main" val="8708683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7FCF9102-2EC1-42AB-A88E-E7786800CC97}"/>
              </a:ext>
            </a:extLst>
          </p:cNvPr>
          <p:cNvSpPr>
            <a:spLocks/>
          </p:cNvSpPr>
          <p:nvPr/>
        </p:nvSpPr>
        <p:spPr bwMode="auto">
          <a:xfrm>
            <a:off x="7247594" y="841835"/>
            <a:ext cx="988892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Monolithic Architectures</a:t>
            </a:r>
          </a:p>
        </p:txBody>
      </p:sp>
      <p:sp>
        <p:nvSpPr>
          <p:cNvPr id="13" name="Rectangle 2">
            <a:extLst>
              <a:ext uri="{FF2B5EF4-FFF2-40B4-BE49-F238E27FC236}">
                <a16:creationId xmlns:a16="http://schemas.microsoft.com/office/drawing/2014/main" id="{C8FB89F7-7EEC-4776-9B71-8069676382AB}"/>
              </a:ext>
            </a:extLst>
          </p:cNvPr>
          <p:cNvSpPr>
            <a:spLocks/>
          </p:cNvSpPr>
          <p:nvPr/>
        </p:nvSpPr>
        <p:spPr bwMode="auto">
          <a:xfrm>
            <a:off x="11221342" y="1938105"/>
            <a:ext cx="19541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Pros &amp; Cons</a:t>
            </a:r>
          </a:p>
        </p:txBody>
      </p:sp>
      <p:sp>
        <p:nvSpPr>
          <p:cNvPr id="14" name="Rectangle 13">
            <a:extLst>
              <a:ext uri="{FF2B5EF4-FFF2-40B4-BE49-F238E27FC236}">
                <a16:creationId xmlns:a16="http://schemas.microsoft.com/office/drawing/2014/main" id="{E812251E-CFDB-4F27-AC39-EE28FBEE5898}"/>
              </a:ext>
            </a:extLst>
          </p:cNvPr>
          <p:cNvSpPr/>
          <p:nvPr/>
        </p:nvSpPr>
        <p:spPr>
          <a:xfrm>
            <a:off x="11349675"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a:extLst>
              <a:ext uri="{FF2B5EF4-FFF2-40B4-BE49-F238E27FC236}">
                <a16:creationId xmlns:a16="http://schemas.microsoft.com/office/drawing/2014/main" id="{F0215AA9-72CC-4D52-8E88-136003EE7C68}"/>
              </a:ext>
            </a:extLst>
          </p:cNvPr>
          <p:cNvCxnSpPr>
            <a:cxnSpLocks/>
          </p:cNvCxnSpPr>
          <p:nvPr/>
        </p:nvCxnSpPr>
        <p:spPr>
          <a:xfrm>
            <a:off x="12091015" y="4228491"/>
            <a:ext cx="0" cy="804306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ED6CB72-915B-4BDD-9E88-6C05D5159729}"/>
              </a:ext>
            </a:extLst>
          </p:cNvPr>
          <p:cNvSpPr/>
          <p:nvPr/>
        </p:nvSpPr>
        <p:spPr>
          <a:xfrm>
            <a:off x="1282396" y="4850296"/>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Convenience</a:t>
            </a:r>
          </a:p>
        </p:txBody>
      </p:sp>
      <p:sp>
        <p:nvSpPr>
          <p:cNvPr id="12" name="Rectangle 11">
            <a:extLst>
              <a:ext uri="{FF2B5EF4-FFF2-40B4-BE49-F238E27FC236}">
                <a16:creationId xmlns:a16="http://schemas.microsoft.com/office/drawing/2014/main" id="{9AE1744B-B296-4D44-B174-8A7E42CC7963}"/>
              </a:ext>
            </a:extLst>
          </p:cNvPr>
          <p:cNvSpPr/>
          <p:nvPr/>
        </p:nvSpPr>
        <p:spPr>
          <a:xfrm>
            <a:off x="13761961" y="4850296"/>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Complexity</a:t>
            </a:r>
          </a:p>
        </p:txBody>
      </p:sp>
      <p:sp>
        <p:nvSpPr>
          <p:cNvPr id="15" name="Rectangle 14">
            <a:extLst>
              <a:ext uri="{FF2B5EF4-FFF2-40B4-BE49-F238E27FC236}">
                <a16:creationId xmlns:a16="http://schemas.microsoft.com/office/drawing/2014/main" id="{34E4D3BF-4A47-4E96-9995-71841137B46F}"/>
              </a:ext>
            </a:extLst>
          </p:cNvPr>
          <p:cNvSpPr/>
          <p:nvPr/>
        </p:nvSpPr>
        <p:spPr>
          <a:xfrm>
            <a:off x="13761961" y="7246172"/>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Not Scalable</a:t>
            </a:r>
          </a:p>
        </p:txBody>
      </p:sp>
      <p:sp>
        <p:nvSpPr>
          <p:cNvPr id="16" name="Rectangle 15">
            <a:extLst>
              <a:ext uri="{FF2B5EF4-FFF2-40B4-BE49-F238E27FC236}">
                <a16:creationId xmlns:a16="http://schemas.microsoft.com/office/drawing/2014/main" id="{E450EF51-5C3B-4267-8C78-BD8AA69C9FA7}"/>
              </a:ext>
            </a:extLst>
          </p:cNvPr>
          <p:cNvSpPr/>
          <p:nvPr/>
        </p:nvSpPr>
        <p:spPr>
          <a:xfrm>
            <a:off x="13773993" y="9758465"/>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Technology Lock-in</a:t>
            </a:r>
          </a:p>
        </p:txBody>
      </p:sp>
      <p:sp>
        <p:nvSpPr>
          <p:cNvPr id="17" name="Rectangle 16">
            <a:extLst>
              <a:ext uri="{FF2B5EF4-FFF2-40B4-BE49-F238E27FC236}">
                <a16:creationId xmlns:a16="http://schemas.microsoft.com/office/drawing/2014/main" id="{D7FD5D8A-5C10-4C7B-BF0B-C23D6F58209C}"/>
              </a:ext>
            </a:extLst>
          </p:cNvPr>
          <p:cNvSpPr/>
          <p:nvPr/>
        </p:nvSpPr>
        <p:spPr>
          <a:xfrm>
            <a:off x="18343356" y="4850296"/>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Limited Reuse</a:t>
            </a:r>
          </a:p>
        </p:txBody>
      </p:sp>
      <p:sp>
        <p:nvSpPr>
          <p:cNvPr id="18" name="Rectangle 17">
            <a:extLst>
              <a:ext uri="{FF2B5EF4-FFF2-40B4-BE49-F238E27FC236}">
                <a16:creationId xmlns:a16="http://schemas.microsoft.com/office/drawing/2014/main" id="{9C407C9B-ECD4-44BA-AA88-7DE2DCB3FFD5}"/>
              </a:ext>
            </a:extLst>
          </p:cNvPr>
          <p:cNvSpPr/>
          <p:nvPr/>
        </p:nvSpPr>
        <p:spPr>
          <a:xfrm>
            <a:off x="18343355" y="7246172"/>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Lack of Agility</a:t>
            </a:r>
          </a:p>
        </p:txBody>
      </p:sp>
      <p:sp>
        <p:nvSpPr>
          <p:cNvPr id="19" name="Rectangle 18">
            <a:extLst>
              <a:ext uri="{FF2B5EF4-FFF2-40B4-BE49-F238E27FC236}">
                <a16:creationId xmlns:a16="http://schemas.microsoft.com/office/drawing/2014/main" id="{08155115-9F5F-4161-8689-D47EFDE34DFB}"/>
              </a:ext>
            </a:extLst>
          </p:cNvPr>
          <p:cNvSpPr/>
          <p:nvPr/>
        </p:nvSpPr>
        <p:spPr>
          <a:xfrm>
            <a:off x="5772729" y="4850296"/>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Consistency</a:t>
            </a:r>
          </a:p>
        </p:txBody>
      </p:sp>
      <p:sp>
        <p:nvSpPr>
          <p:cNvPr id="21" name="Rectangle 49">
            <a:extLst>
              <a:ext uri="{FF2B5EF4-FFF2-40B4-BE49-F238E27FC236}">
                <a16:creationId xmlns:a16="http://schemas.microsoft.com/office/drawing/2014/main" id="{58986489-5954-45BB-88C0-2937A434D243}"/>
              </a:ext>
            </a:extLst>
          </p:cNvPr>
          <p:cNvSpPr>
            <a:spLocks/>
          </p:cNvSpPr>
          <p:nvPr/>
        </p:nvSpPr>
        <p:spPr bwMode="auto">
          <a:xfrm>
            <a:off x="4626457" y="3194990"/>
            <a:ext cx="15839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6000" b="1" dirty="0">
                <a:solidFill>
                  <a:schemeClr val="accent1"/>
                </a:solidFill>
                <a:latin typeface="Lato Light"/>
                <a:ea typeface="ＭＳ Ｐゴシック" charset="0"/>
                <a:cs typeface="Lato Light"/>
                <a:sym typeface="Source Sans Pro" charset="0"/>
              </a:rPr>
              <a:t>Pros</a:t>
            </a:r>
          </a:p>
        </p:txBody>
      </p:sp>
      <p:sp>
        <p:nvSpPr>
          <p:cNvPr id="22" name="Rectangle 49">
            <a:extLst>
              <a:ext uri="{FF2B5EF4-FFF2-40B4-BE49-F238E27FC236}">
                <a16:creationId xmlns:a16="http://schemas.microsoft.com/office/drawing/2014/main" id="{908A8FD2-F917-45BA-8511-3E6D591FC6BC}"/>
              </a:ext>
            </a:extLst>
          </p:cNvPr>
          <p:cNvSpPr>
            <a:spLocks/>
          </p:cNvSpPr>
          <p:nvPr/>
        </p:nvSpPr>
        <p:spPr bwMode="auto">
          <a:xfrm>
            <a:off x="17021159" y="3236675"/>
            <a:ext cx="17536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6000" b="1" dirty="0">
                <a:latin typeface="Lato Light"/>
                <a:ea typeface="ＭＳ Ｐゴシック" charset="0"/>
                <a:cs typeface="Lato Light"/>
                <a:sym typeface="Source Sans Pro" charset="0"/>
              </a:rPr>
              <a:t>Cons</a:t>
            </a:r>
          </a:p>
        </p:txBody>
      </p:sp>
      <p:sp>
        <p:nvSpPr>
          <p:cNvPr id="20" name="Rectangle 19">
            <a:extLst>
              <a:ext uri="{FF2B5EF4-FFF2-40B4-BE49-F238E27FC236}">
                <a16:creationId xmlns:a16="http://schemas.microsoft.com/office/drawing/2014/main" id="{F03335EC-3D42-43FC-93AB-C4D12040CF54}"/>
              </a:ext>
            </a:extLst>
          </p:cNvPr>
          <p:cNvSpPr/>
          <p:nvPr/>
        </p:nvSpPr>
        <p:spPr>
          <a:xfrm>
            <a:off x="18343356" y="9758465"/>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Testability</a:t>
            </a:r>
          </a:p>
        </p:txBody>
      </p:sp>
    </p:spTree>
    <p:extLst>
      <p:ext uri="{BB962C8B-B14F-4D97-AF65-F5344CB8AC3E}">
        <p14:creationId xmlns:p14="http://schemas.microsoft.com/office/powerpoint/2010/main" val="2582177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7FCF9102-2EC1-42AB-A88E-E7786800CC97}"/>
              </a:ext>
            </a:extLst>
          </p:cNvPr>
          <p:cNvSpPr>
            <a:spLocks/>
          </p:cNvSpPr>
          <p:nvPr/>
        </p:nvSpPr>
        <p:spPr bwMode="auto">
          <a:xfrm>
            <a:off x="6628839" y="841835"/>
            <a:ext cx="111264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7200" b="1" dirty="0">
                <a:solidFill>
                  <a:schemeClr val="tx2"/>
                </a:solidFill>
                <a:latin typeface="Lato Regular"/>
                <a:ea typeface="ＭＳ Ｐゴシック" charset="0"/>
                <a:cs typeface="Lato Regular"/>
                <a:sym typeface="Bebas Neue" charset="0"/>
              </a:rPr>
              <a:t>Microservices Architectures</a:t>
            </a:r>
          </a:p>
        </p:txBody>
      </p:sp>
      <p:sp>
        <p:nvSpPr>
          <p:cNvPr id="13" name="Rectangle 2">
            <a:extLst>
              <a:ext uri="{FF2B5EF4-FFF2-40B4-BE49-F238E27FC236}">
                <a16:creationId xmlns:a16="http://schemas.microsoft.com/office/drawing/2014/main" id="{C8FB89F7-7EEC-4776-9B71-8069676382AB}"/>
              </a:ext>
            </a:extLst>
          </p:cNvPr>
          <p:cNvSpPr>
            <a:spLocks/>
          </p:cNvSpPr>
          <p:nvPr/>
        </p:nvSpPr>
        <p:spPr bwMode="auto">
          <a:xfrm>
            <a:off x="11221342" y="1938105"/>
            <a:ext cx="19541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Pros &amp; Cons</a:t>
            </a:r>
          </a:p>
        </p:txBody>
      </p:sp>
      <p:sp>
        <p:nvSpPr>
          <p:cNvPr id="14" name="Rectangle 13">
            <a:extLst>
              <a:ext uri="{FF2B5EF4-FFF2-40B4-BE49-F238E27FC236}">
                <a16:creationId xmlns:a16="http://schemas.microsoft.com/office/drawing/2014/main" id="{E812251E-CFDB-4F27-AC39-EE28FBEE5898}"/>
              </a:ext>
            </a:extLst>
          </p:cNvPr>
          <p:cNvSpPr/>
          <p:nvPr/>
        </p:nvSpPr>
        <p:spPr>
          <a:xfrm>
            <a:off x="11349675"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a:extLst>
              <a:ext uri="{FF2B5EF4-FFF2-40B4-BE49-F238E27FC236}">
                <a16:creationId xmlns:a16="http://schemas.microsoft.com/office/drawing/2014/main" id="{F0215AA9-72CC-4D52-8E88-136003EE7C68}"/>
              </a:ext>
            </a:extLst>
          </p:cNvPr>
          <p:cNvCxnSpPr>
            <a:cxnSpLocks/>
          </p:cNvCxnSpPr>
          <p:nvPr/>
        </p:nvCxnSpPr>
        <p:spPr>
          <a:xfrm>
            <a:off x="12091015" y="4228491"/>
            <a:ext cx="0" cy="804306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49">
            <a:extLst>
              <a:ext uri="{FF2B5EF4-FFF2-40B4-BE49-F238E27FC236}">
                <a16:creationId xmlns:a16="http://schemas.microsoft.com/office/drawing/2014/main" id="{CACDEAA7-3EB2-494E-B3CE-A9B353CBE747}"/>
              </a:ext>
            </a:extLst>
          </p:cNvPr>
          <p:cNvSpPr>
            <a:spLocks/>
          </p:cNvSpPr>
          <p:nvPr/>
        </p:nvSpPr>
        <p:spPr bwMode="auto">
          <a:xfrm>
            <a:off x="4626457" y="3194990"/>
            <a:ext cx="15839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6000" b="1" dirty="0">
                <a:solidFill>
                  <a:schemeClr val="accent1"/>
                </a:solidFill>
                <a:latin typeface="Lato Light"/>
                <a:ea typeface="ＭＳ Ｐゴシック" charset="0"/>
                <a:cs typeface="Lato Light"/>
                <a:sym typeface="Source Sans Pro" charset="0"/>
              </a:rPr>
              <a:t>Pros</a:t>
            </a:r>
          </a:p>
        </p:txBody>
      </p:sp>
      <p:sp>
        <p:nvSpPr>
          <p:cNvPr id="9" name="Rectangle 49">
            <a:extLst>
              <a:ext uri="{FF2B5EF4-FFF2-40B4-BE49-F238E27FC236}">
                <a16:creationId xmlns:a16="http://schemas.microsoft.com/office/drawing/2014/main" id="{757BD92A-C454-4227-849C-672C12E9852F}"/>
              </a:ext>
            </a:extLst>
          </p:cNvPr>
          <p:cNvSpPr>
            <a:spLocks/>
          </p:cNvSpPr>
          <p:nvPr/>
        </p:nvSpPr>
        <p:spPr bwMode="auto">
          <a:xfrm>
            <a:off x="17021159" y="3236675"/>
            <a:ext cx="17536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6000" b="1" dirty="0">
                <a:latin typeface="Lato Light"/>
                <a:ea typeface="ＭＳ Ｐゴシック" charset="0"/>
                <a:cs typeface="Lato Light"/>
                <a:sym typeface="Source Sans Pro" charset="0"/>
              </a:rPr>
              <a:t>Cons</a:t>
            </a:r>
          </a:p>
        </p:txBody>
      </p:sp>
      <p:sp>
        <p:nvSpPr>
          <p:cNvPr id="12" name="Rectangle 11">
            <a:extLst>
              <a:ext uri="{FF2B5EF4-FFF2-40B4-BE49-F238E27FC236}">
                <a16:creationId xmlns:a16="http://schemas.microsoft.com/office/drawing/2014/main" id="{9AE1744B-B296-4D44-B174-8A7E42CC7963}"/>
              </a:ext>
            </a:extLst>
          </p:cNvPr>
          <p:cNvSpPr/>
          <p:nvPr/>
        </p:nvSpPr>
        <p:spPr>
          <a:xfrm>
            <a:off x="13761961" y="4850296"/>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Complexity</a:t>
            </a:r>
          </a:p>
        </p:txBody>
      </p:sp>
      <p:sp>
        <p:nvSpPr>
          <p:cNvPr id="16" name="Rectangle 15">
            <a:extLst>
              <a:ext uri="{FF2B5EF4-FFF2-40B4-BE49-F238E27FC236}">
                <a16:creationId xmlns:a16="http://schemas.microsoft.com/office/drawing/2014/main" id="{E450EF51-5C3B-4267-8C78-BD8AA69C9FA7}"/>
              </a:ext>
            </a:extLst>
          </p:cNvPr>
          <p:cNvSpPr/>
          <p:nvPr/>
        </p:nvSpPr>
        <p:spPr>
          <a:xfrm>
            <a:off x="13761961" y="7293558"/>
            <a:ext cx="4136041" cy="20077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Performance</a:t>
            </a:r>
          </a:p>
        </p:txBody>
      </p:sp>
      <p:sp>
        <p:nvSpPr>
          <p:cNvPr id="17" name="Rectangle 16">
            <a:extLst>
              <a:ext uri="{FF2B5EF4-FFF2-40B4-BE49-F238E27FC236}">
                <a16:creationId xmlns:a16="http://schemas.microsoft.com/office/drawing/2014/main" id="{D7FD5D8A-5C10-4C7B-BF0B-C23D6F58209C}"/>
              </a:ext>
            </a:extLst>
          </p:cNvPr>
          <p:cNvSpPr/>
          <p:nvPr/>
        </p:nvSpPr>
        <p:spPr>
          <a:xfrm>
            <a:off x="18343356" y="4850296"/>
            <a:ext cx="4136041" cy="2007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More Moving Parts</a:t>
            </a:r>
          </a:p>
        </p:txBody>
      </p:sp>
      <p:sp>
        <p:nvSpPr>
          <p:cNvPr id="18" name="Rectangle 17">
            <a:extLst>
              <a:ext uri="{FF2B5EF4-FFF2-40B4-BE49-F238E27FC236}">
                <a16:creationId xmlns:a16="http://schemas.microsoft.com/office/drawing/2014/main" id="{9C407C9B-ECD4-44BA-AA88-7DE2DCB3FFD5}"/>
              </a:ext>
            </a:extLst>
          </p:cNvPr>
          <p:cNvSpPr/>
          <p:nvPr/>
        </p:nvSpPr>
        <p:spPr>
          <a:xfrm>
            <a:off x="18383112" y="7246172"/>
            <a:ext cx="4136041" cy="20077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Monitoring</a:t>
            </a:r>
          </a:p>
        </p:txBody>
      </p:sp>
      <p:sp>
        <p:nvSpPr>
          <p:cNvPr id="19" name="Rectangle 18">
            <a:extLst>
              <a:ext uri="{FF2B5EF4-FFF2-40B4-BE49-F238E27FC236}">
                <a16:creationId xmlns:a16="http://schemas.microsoft.com/office/drawing/2014/main" id="{08155115-9F5F-4161-8689-D47EFDE34DFB}"/>
              </a:ext>
            </a:extLst>
          </p:cNvPr>
          <p:cNvSpPr/>
          <p:nvPr/>
        </p:nvSpPr>
        <p:spPr>
          <a:xfrm>
            <a:off x="5772729" y="4850296"/>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Scalability</a:t>
            </a:r>
          </a:p>
        </p:txBody>
      </p:sp>
      <p:sp>
        <p:nvSpPr>
          <p:cNvPr id="20" name="Rectangle 19">
            <a:extLst>
              <a:ext uri="{FF2B5EF4-FFF2-40B4-BE49-F238E27FC236}">
                <a16:creationId xmlns:a16="http://schemas.microsoft.com/office/drawing/2014/main" id="{CA8F65C0-36E5-4E82-A190-4795842FFB61}"/>
              </a:ext>
            </a:extLst>
          </p:cNvPr>
          <p:cNvSpPr/>
          <p:nvPr/>
        </p:nvSpPr>
        <p:spPr>
          <a:xfrm>
            <a:off x="1282396" y="7246172"/>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Resiliency</a:t>
            </a:r>
          </a:p>
        </p:txBody>
      </p:sp>
      <p:sp>
        <p:nvSpPr>
          <p:cNvPr id="21" name="Rectangle 20">
            <a:extLst>
              <a:ext uri="{FF2B5EF4-FFF2-40B4-BE49-F238E27FC236}">
                <a16:creationId xmlns:a16="http://schemas.microsoft.com/office/drawing/2014/main" id="{1A36CADC-B0FB-40D9-B222-34D87EF84876}"/>
              </a:ext>
            </a:extLst>
          </p:cNvPr>
          <p:cNvSpPr/>
          <p:nvPr/>
        </p:nvSpPr>
        <p:spPr>
          <a:xfrm>
            <a:off x="5812484" y="7246172"/>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Reliability</a:t>
            </a:r>
          </a:p>
        </p:txBody>
      </p:sp>
      <p:sp>
        <p:nvSpPr>
          <p:cNvPr id="22" name="Rectangle 21">
            <a:extLst>
              <a:ext uri="{FF2B5EF4-FFF2-40B4-BE49-F238E27FC236}">
                <a16:creationId xmlns:a16="http://schemas.microsoft.com/office/drawing/2014/main" id="{E1BCC5D1-78DB-41E9-8600-830B5DDFEE6D}"/>
              </a:ext>
            </a:extLst>
          </p:cNvPr>
          <p:cNvSpPr/>
          <p:nvPr/>
        </p:nvSpPr>
        <p:spPr>
          <a:xfrm>
            <a:off x="1282395" y="9642048"/>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Flexibility</a:t>
            </a:r>
          </a:p>
        </p:txBody>
      </p:sp>
      <p:sp>
        <p:nvSpPr>
          <p:cNvPr id="23" name="Rectangle 22">
            <a:extLst>
              <a:ext uri="{FF2B5EF4-FFF2-40B4-BE49-F238E27FC236}">
                <a16:creationId xmlns:a16="http://schemas.microsoft.com/office/drawing/2014/main" id="{B4089024-AA4E-499F-8D3A-9F50B3680B33}"/>
              </a:ext>
            </a:extLst>
          </p:cNvPr>
          <p:cNvSpPr/>
          <p:nvPr/>
        </p:nvSpPr>
        <p:spPr>
          <a:xfrm>
            <a:off x="1282396" y="4850296"/>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Convenience</a:t>
            </a:r>
          </a:p>
        </p:txBody>
      </p:sp>
      <p:sp>
        <p:nvSpPr>
          <p:cNvPr id="25" name="Rectangle 24">
            <a:extLst>
              <a:ext uri="{FF2B5EF4-FFF2-40B4-BE49-F238E27FC236}">
                <a16:creationId xmlns:a16="http://schemas.microsoft.com/office/drawing/2014/main" id="{F3EEB34C-F0B3-465B-953A-E818EE73AD68}"/>
              </a:ext>
            </a:extLst>
          </p:cNvPr>
          <p:cNvSpPr/>
          <p:nvPr/>
        </p:nvSpPr>
        <p:spPr>
          <a:xfrm>
            <a:off x="5812484" y="9642048"/>
            <a:ext cx="4136041" cy="2007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Testability</a:t>
            </a:r>
            <a:endParaRPr lang="en-US" sz="2800" b="1" dirty="0"/>
          </a:p>
        </p:txBody>
      </p:sp>
    </p:spTree>
    <p:extLst>
      <p:ext uri="{BB962C8B-B14F-4D97-AF65-F5344CB8AC3E}">
        <p14:creationId xmlns:p14="http://schemas.microsoft.com/office/powerpoint/2010/main" val="19954635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C1CE7-B431-4406-9EA8-DEE25CE164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6201"/>
          <a:stretch/>
        </p:blipFill>
        <p:spPr>
          <a:xfrm>
            <a:off x="741058" y="3108280"/>
            <a:ext cx="22765930" cy="6077110"/>
          </a:xfrm>
          <a:prstGeom prst="rect">
            <a:avLst/>
          </a:prstGeom>
        </p:spPr>
      </p:pic>
      <p:sp>
        <p:nvSpPr>
          <p:cNvPr id="41" name="Rectangle 1"/>
          <p:cNvSpPr>
            <a:spLocks/>
          </p:cNvSpPr>
          <p:nvPr/>
        </p:nvSpPr>
        <p:spPr bwMode="auto">
          <a:xfrm>
            <a:off x="4077718" y="841995"/>
            <a:ext cx="16228802" cy="11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buSzPct val="25000"/>
            </a:pPr>
            <a:r>
              <a:rPr lang="en-US" sz="7198" b="1" dirty="0">
                <a:solidFill>
                  <a:schemeClr val="dk2"/>
                </a:solidFill>
                <a:latin typeface="Lato"/>
                <a:ea typeface="Lato"/>
                <a:cs typeface="Lato"/>
                <a:sym typeface="Lato"/>
              </a:rPr>
              <a:t>EDI Process (Microservices </a:t>
            </a:r>
            <a:r>
              <a:rPr lang="en-US" sz="7198" b="1" dirty="0">
                <a:solidFill>
                  <a:srgbClr val="536679"/>
                </a:solidFill>
                <a:latin typeface="Lato"/>
                <a:ea typeface="Lato"/>
                <a:cs typeface="Lato"/>
                <a:sym typeface="Lato"/>
              </a:rPr>
              <a:t>Architecture</a:t>
            </a:r>
            <a:r>
              <a:rPr lang="en-US" sz="7198" b="1" dirty="0">
                <a:solidFill>
                  <a:schemeClr val="dk2"/>
                </a:solidFill>
                <a:latin typeface="Lato"/>
                <a:ea typeface="Lato"/>
                <a:cs typeface="Lato"/>
                <a:sym typeface="Lato"/>
              </a:rPr>
              <a:t>)</a:t>
            </a:r>
            <a:endParaRPr lang="en" sz="7198" b="1" dirty="0">
              <a:solidFill>
                <a:schemeClr val="dk2"/>
              </a:solidFill>
              <a:latin typeface="Lato"/>
              <a:ea typeface="Lato"/>
              <a:cs typeface="Lato"/>
              <a:sym typeface="Lato"/>
            </a:endParaRPr>
          </a:p>
        </p:txBody>
      </p:sp>
      <p:sp>
        <p:nvSpPr>
          <p:cNvPr id="42" name="Rectangle 2"/>
          <p:cNvSpPr>
            <a:spLocks/>
          </p:cNvSpPr>
          <p:nvPr/>
        </p:nvSpPr>
        <p:spPr bwMode="auto">
          <a:xfrm>
            <a:off x="8026462" y="1938105"/>
            <a:ext cx="8343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dirty="0"/>
              <a:t>Enable self-service, low code, &amp; no code integration</a:t>
            </a:r>
          </a:p>
        </p:txBody>
      </p:sp>
      <p:sp>
        <p:nvSpPr>
          <p:cNvPr id="43" name="Rectangle 42"/>
          <p:cNvSpPr/>
          <p:nvPr/>
        </p:nvSpPr>
        <p:spPr>
          <a:xfrm>
            <a:off x="11230404" y="2607570"/>
            <a:ext cx="1923191" cy="84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30">
            <a:extLst>
              <a:ext uri="{FF2B5EF4-FFF2-40B4-BE49-F238E27FC236}">
                <a16:creationId xmlns:a16="http://schemas.microsoft.com/office/drawing/2014/main" id="{3D000074-F74D-4751-BD59-A805B14D0C75}"/>
              </a:ext>
            </a:extLst>
          </p:cNvPr>
          <p:cNvSpPr>
            <a:spLocks noEditPoints="1"/>
          </p:cNvSpPr>
          <p:nvPr/>
        </p:nvSpPr>
        <p:spPr bwMode="auto">
          <a:xfrm>
            <a:off x="23565468" y="91232"/>
            <a:ext cx="372934" cy="43655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solidFill>
                <a:srgbClr val="119CF4"/>
              </a:solidFill>
            </a:endParaRPr>
          </a:p>
        </p:txBody>
      </p:sp>
      <p:sp>
        <p:nvSpPr>
          <p:cNvPr id="11" name="Rectangle 10">
            <a:extLst>
              <a:ext uri="{FF2B5EF4-FFF2-40B4-BE49-F238E27FC236}">
                <a16:creationId xmlns:a16="http://schemas.microsoft.com/office/drawing/2014/main" id="{90E33D88-F657-4904-94B4-F7B1EABFC9FD}"/>
              </a:ext>
            </a:extLst>
          </p:cNvPr>
          <p:cNvSpPr/>
          <p:nvPr/>
        </p:nvSpPr>
        <p:spPr>
          <a:xfrm>
            <a:off x="9744881" y="11866697"/>
            <a:ext cx="4907113" cy="707886"/>
          </a:xfrm>
          <a:prstGeom prst="rect">
            <a:avLst/>
          </a:prstGeom>
        </p:spPr>
        <p:txBody>
          <a:bodyPr wrap="none">
            <a:spAutoFit/>
          </a:bodyPr>
          <a:lstStyle/>
          <a:p>
            <a:r>
              <a:rPr lang="en-US" sz="4000" b="1" dirty="0">
                <a:solidFill>
                  <a:schemeClr val="tx2"/>
                </a:solidFill>
                <a:latin typeface="+mj-lt"/>
              </a:rPr>
              <a:t>API-Led Connectivity</a:t>
            </a:r>
            <a:endParaRPr lang="en-US" sz="4000" dirty="0">
              <a:latin typeface="+mj-lt"/>
            </a:endParaRPr>
          </a:p>
        </p:txBody>
      </p:sp>
    </p:spTree>
    <p:extLst>
      <p:ext uri="{BB962C8B-B14F-4D97-AF65-F5344CB8AC3E}">
        <p14:creationId xmlns:p14="http://schemas.microsoft.com/office/powerpoint/2010/main" val="1088112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efault Theme">
  <a:themeElements>
    <a:clrScheme name="Pitch Deck Light">
      <a:dk1>
        <a:srgbClr val="737572"/>
      </a:dk1>
      <a:lt1>
        <a:srgbClr val="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60917</TotalTime>
  <Words>1991</Words>
  <Application>Microsoft Office PowerPoint</Application>
  <PresentationFormat>Custom</PresentationFormat>
  <Paragraphs>301</Paragraphs>
  <Slides>26</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Arial</vt:lpstr>
      <vt:lpstr>Montserrat-Regular</vt:lpstr>
      <vt:lpstr>Bebas Neue</vt:lpstr>
      <vt:lpstr>Lato</vt:lpstr>
      <vt:lpstr>Calibri</vt:lpstr>
      <vt:lpstr>FontAwesome</vt:lpstr>
      <vt:lpstr>MS PGothic</vt:lpstr>
      <vt:lpstr>Source Sans Pro</vt:lpstr>
      <vt:lpstr>Wingdings</vt:lpstr>
      <vt:lpstr>Lato Regular</vt:lpstr>
      <vt:lpstr>Open Sans</vt:lpstr>
      <vt:lpstr>PT Sans Narrow</vt:lpstr>
      <vt:lpstr>Calibri Light</vt:lpstr>
      <vt:lpstr>Lato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dc:title>
  <dc:creator>Amit Sharma</dc:creator>
  <cp:lastModifiedBy>mikea</cp:lastModifiedBy>
  <cp:revision>5626</cp:revision>
  <cp:lastPrinted>2018-10-24T14:01:22Z</cp:lastPrinted>
  <dcterms:created xsi:type="dcterms:W3CDTF">2014-11-12T21:47:38Z</dcterms:created>
  <dcterms:modified xsi:type="dcterms:W3CDTF">2018-10-24T15:24:06Z</dcterms:modified>
</cp:coreProperties>
</file>