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72" r:id="rId3"/>
    <p:sldMasterId id="2147483673" r:id="rId4"/>
    <p:sldMasterId id="2147483678" r:id="rId5"/>
    <p:sldMasterId id="2147483706" r:id="rId6"/>
  </p:sldMasterIdLst>
  <p:notesMasterIdLst>
    <p:notesMasterId r:id="rId37"/>
  </p:notesMasterIdLst>
  <p:handoutMasterIdLst>
    <p:handoutMasterId r:id="rId38"/>
  </p:handoutMasterIdLst>
  <p:sldIdLst>
    <p:sldId id="598" r:id="rId7"/>
    <p:sldId id="280" r:id="rId8"/>
    <p:sldId id="1145" r:id="rId9"/>
    <p:sldId id="1146" r:id="rId10"/>
    <p:sldId id="607" r:id="rId11"/>
    <p:sldId id="470" r:id="rId12"/>
    <p:sldId id="1147" r:id="rId13"/>
    <p:sldId id="588" r:id="rId14"/>
    <p:sldId id="1136" r:id="rId15"/>
    <p:sldId id="1137" r:id="rId16"/>
    <p:sldId id="385" r:id="rId17"/>
    <p:sldId id="1138" r:id="rId18"/>
    <p:sldId id="1139" r:id="rId19"/>
    <p:sldId id="1140" r:id="rId20"/>
    <p:sldId id="500" r:id="rId21"/>
    <p:sldId id="1141" r:id="rId22"/>
    <p:sldId id="578" r:id="rId23"/>
    <p:sldId id="1086" r:id="rId24"/>
    <p:sldId id="364" r:id="rId25"/>
    <p:sldId id="365" r:id="rId26"/>
    <p:sldId id="367" r:id="rId27"/>
    <p:sldId id="1148" r:id="rId28"/>
    <p:sldId id="585" r:id="rId29"/>
    <p:sldId id="1149" r:id="rId30"/>
    <p:sldId id="1150" r:id="rId31"/>
    <p:sldId id="1153" r:id="rId32"/>
    <p:sldId id="1151" r:id="rId33"/>
    <p:sldId id="610" r:id="rId34"/>
    <p:sldId id="1152" r:id="rId35"/>
    <p:sldId id="577"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Verette" initials="DV" lastIdx="1" clrIdx="0">
    <p:extLst>
      <p:ext uri="{19B8F6BF-5375-455C-9EA6-DF929625EA0E}">
        <p15:presenceInfo xmlns:p15="http://schemas.microsoft.com/office/powerpoint/2012/main" userId="a4802459-3f4c-4913-b5bc-23c5eba2292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82" autoAdjust="0"/>
    <p:restoredTop sz="70972"/>
  </p:normalViewPr>
  <p:slideViewPr>
    <p:cSldViewPr>
      <p:cViewPr varScale="1">
        <p:scale>
          <a:sx n="51" d="100"/>
          <a:sy n="51" d="100"/>
        </p:scale>
        <p:origin x="1200" y="78"/>
      </p:cViewPr>
      <p:guideLst>
        <p:guide orient="horz" pos="2160"/>
        <p:guide pos="3840"/>
      </p:guideLst>
    </p:cSldViewPr>
  </p:slideViewPr>
  <p:notesTextViewPr>
    <p:cViewPr>
      <p:scale>
        <a:sx n="100" d="100"/>
        <a:sy n="100" d="100"/>
      </p:scale>
      <p:origin x="0" y="-24"/>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888588933716404E-2"/>
          <c:y val="0.13670907481891001"/>
          <c:w val="0.87180264486221404"/>
          <c:h val="0.79091506394766198"/>
        </c:manualLayout>
      </c:layout>
      <c:scatterChart>
        <c:scatterStyle val="smoothMarker"/>
        <c:varyColors val="0"/>
        <c:ser>
          <c:idx val="0"/>
          <c:order val="0"/>
          <c:tx>
            <c:strRef>
              <c:f>Sheet1!$B$1</c:f>
              <c:strCache>
                <c:ptCount val="1"/>
                <c:pt idx="0">
                  <c:v>Y-Value 1</c:v>
                </c:pt>
              </c:strCache>
            </c:strRef>
          </c:tx>
          <c:spPr>
            <a:ln w="19050" cap="rnd">
              <a:solidFill>
                <a:schemeClr val="accent1"/>
              </a:solidFill>
              <a:round/>
            </a:ln>
            <a:effectLst/>
          </c:spPr>
          <c:marker>
            <c:symbol val="none"/>
          </c:marker>
          <c:xVal>
            <c:numRef>
              <c:f>Sheet1!$A$2:$A$11</c:f>
              <c:numCache>
                <c:formatCode>General</c:formatCode>
                <c:ptCount val="10"/>
                <c:pt idx="0">
                  <c:v>200</c:v>
                </c:pt>
                <c:pt idx="1">
                  <c:v>300</c:v>
                </c:pt>
              </c:numCache>
            </c:numRef>
          </c:xVal>
          <c:yVal>
            <c:numRef>
              <c:f>Sheet1!$B$2:$B$11</c:f>
              <c:numCache>
                <c:formatCode>General</c:formatCode>
                <c:ptCount val="10"/>
              </c:numCache>
            </c:numRef>
          </c:yVal>
          <c:smooth val="1"/>
          <c:extLst>
            <c:ext xmlns:c16="http://schemas.microsoft.com/office/drawing/2014/chart" uri="{C3380CC4-5D6E-409C-BE32-E72D297353CC}">
              <c16:uniqueId val="{00000000-3BBB-4F06-99A8-BE06B859AE25}"/>
            </c:ext>
          </c:extLst>
        </c:ser>
        <c:dLbls>
          <c:showLegendKey val="0"/>
          <c:showVal val="0"/>
          <c:showCatName val="0"/>
          <c:showSerName val="0"/>
          <c:showPercent val="0"/>
          <c:showBubbleSize val="0"/>
        </c:dLbls>
        <c:axId val="431440144"/>
        <c:axId val="431440536"/>
      </c:scatterChart>
      <c:valAx>
        <c:axId val="431440144"/>
        <c:scaling>
          <c:orientation val="minMax"/>
          <c:max val="12"/>
          <c:min val="1"/>
        </c:scaling>
        <c:delete val="0"/>
        <c:axPos val="b"/>
        <c:numFmt formatCode="General" sourceLinked="1"/>
        <c:majorTickMark val="cross"/>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1440536"/>
        <c:crosses val="autoZero"/>
        <c:crossBetween val="midCat"/>
        <c:majorUnit val="1"/>
      </c:valAx>
      <c:valAx>
        <c:axId val="431440536"/>
        <c:scaling>
          <c:orientation val="minMax"/>
          <c:max val="140"/>
          <c:min val="20"/>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144014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1A6A62-ECD0-4C98-A8D3-1AFCE0B9FD5C}"/>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FE4A074-5FA6-4D08-AF10-4CB347EF06E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C0FE782F-7270-4C70-99F6-BD21D23DEBF8}" type="datetimeFigureOut">
              <a:rPr lang="en-US" smtClean="0"/>
              <a:t>10/9/2018</a:t>
            </a:fld>
            <a:endParaRPr lang="en-US"/>
          </a:p>
        </p:txBody>
      </p:sp>
      <p:sp>
        <p:nvSpPr>
          <p:cNvPr id="4" name="Footer Placeholder 3">
            <a:extLst>
              <a:ext uri="{FF2B5EF4-FFF2-40B4-BE49-F238E27FC236}">
                <a16:creationId xmlns:a16="http://schemas.microsoft.com/office/drawing/2014/main" id="{B1431971-F3C7-4087-B9F4-248D5AE989E7}"/>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831AF9A-A0E0-4EEC-9EB5-5472399F8837}"/>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CF72998-BA5A-4854-891C-3A5772A266A3}" type="slidenum">
              <a:rPr lang="en-US" smtClean="0"/>
              <a:t>‹#›</a:t>
            </a:fld>
            <a:endParaRPr lang="en-US"/>
          </a:p>
        </p:txBody>
      </p:sp>
    </p:spTree>
    <p:extLst>
      <p:ext uri="{BB962C8B-B14F-4D97-AF65-F5344CB8AC3E}">
        <p14:creationId xmlns:p14="http://schemas.microsoft.com/office/powerpoint/2010/main" val="85545669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42477B8-AB56-4521-9E05-EF967946CF08}" type="datetimeFigureOut">
              <a:rPr lang="en-US" smtClean="0"/>
              <a:t>10/9/2018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B494881-D42C-4FBA-84BD-33EB17B3A9A4}" type="slidenum">
              <a:rPr lang="en-US" smtClean="0"/>
              <a:t>‹#›</a:t>
            </a:fld>
            <a:endParaRPr lang="en-US"/>
          </a:p>
        </p:txBody>
      </p:sp>
    </p:spTree>
    <p:extLst>
      <p:ext uri="{BB962C8B-B14F-4D97-AF65-F5344CB8AC3E}">
        <p14:creationId xmlns:p14="http://schemas.microsoft.com/office/powerpoint/2010/main" val="412140356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my name is Josh Marder and the topic of today’s conversation is solving the problem of wanting to introduce a new process or technology across your supply chain, I’m going to call this your “vendor community”, but having to face the reality that your asking many different and disparate organization to make a change, invest time, often spend money, to comply with this request and comply within your desired timeframe.  </a:t>
            </a:r>
          </a:p>
          <a:p>
            <a:endParaRPr lang="en-US" dirty="0"/>
          </a:p>
          <a:p>
            <a:r>
              <a:rPr lang="en-US" dirty="0"/>
              <a:t>Sound like a fun way to start the day? </a:t>
            </a:r>
          </a:p>
          <a:p>
            <a:endParaRPr lang="en-US" dirty="0"/>
          </a:p>
          <a:p>
            <a:r>
              <a:rPr lang="en-US" dirty="0"/>
              <a:t>Let me better introduce myself.  I come from a retail and supply chain background via IBM and Oracle, now at SPS Commerce as Director of the Strategic Account Program.  Along with my SPS colleagues we implement 100s of these change management programs each year.  My talk today is about sharing the best practices and realities of these endeavors, hopefully inspiring you to take the steps to roll out a highly beneficial new program to your supplier community that may being held up by reticence or confusion about how to deal the change across many other outside organizations</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97AE73CA-6A8F-48E2-B250-2F91F20FB0C2}" type="datetime1">
              <a:rPr lang="en-US" smtClean="0"/>
              <a:t>10/9/2018</a:t>
            </a:fld>
            <a:endParaRPr lang="en-US"/>
          </a:p>
        </p:txBody>
      </p:sp>
      <p:sp>
        <p:nvSpPr>
          <p:cNvPr id="6" name="Footer Placeholder 5"/>
          <p:cNvSpPr>
            <a:spLocks noGrp="1"/>
          </p:cNvSpPr>
          <p:nvPr>
            <p:ph type="ftr" sz="quarter" idx="12"/>
          </p:nvPr>
        </p:nvSpPr>
        <p:spPr/>
        <p:txBody>
          <a:bodyPr/>
          <a:lstStyle/>
          <a:p>
            <a:r>
              <a:rPr lang="en-US"/>
              <a:t>© 2014 SPS Commerce</a:t>
            </a:r>
            <a:endParaRPr lang="en-US" dirty="0"/>
          </a:p>
        </p:txBody>
      </p:sp>
      <p:sp>
        <p:nvSpPr>
          <p:cNvPr id="7" name="Slide Number Placeholder 6"/>
          <p:cNvSpPr>
            <a:spLocks noGrp="1"/>
          </p:cNvSpPr>
          <p:nvPr>
            <p:ph type="sldNum" sz="quarter" idx="13"/>
          </p:nvPr>
        </p:nvSpPr>
        <p:spPr/>
        <p:txBody>
          <a:bodyPr/>
          <a:lstStyle/>
          <a:p>
            <a:fld id="{D67E357E-4394-46B2-B55E-7D6260521429}" type="slidenum">
              <a:rPr lang="en-US" smtClean="0"/>
              <a:pPr/>
              <a:t>1</a:t>
            </a:fld>
            <a:endParaRPr lang="en-US"/>
          </a:p>
        </p:txBody>
      </p:sp>
    </p:spTree>
    <p:extLst>
      <p:ext uri="{BB962C8B-B14F-4D97-AF65-F5344CB8AC3E}">
        <p14:creationId xmlns:p14="http://schemas.microsoft.com/office/powerpoint/2010/main" val="3986096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D2DEA6-15A1-DC47-B448-B683C69FA9F2}"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703399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D2DEA6-15A1-DC47-B448-B683C69FA9F2}"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223868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D2DEA6-15A1-DC47-B448-B683C69FA9F2}"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656313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70">
              <a:defRPr/>
            </a:pPr>
            <a:endParaRPr lang="en-US" dirty="0"/>
          </a:p>
        </p:txBody>
      </p:sp>
      <p:sp>
        <p:nvSpPr>
          <p:cNvPr id="4" name="Slide Number Placeholder 3"/>
          <p:cNvSpPr>
            <a:spLocks noGrp="1"/>
          </p:cNvSpPr>
          <p:nvPr>
            <p:ph type="sldNum" sz="quarter" idx="10"/>
          </p:nvPr>
        </p:nvSpPr>
        <p:spPr/>
        <p:txBody>
          <a:bodyPr/>
          <a:lstStyle/>
          <a:p>
            <a:fld id="{D67E357E-4394-46B2-B55E-7D626052142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538236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D2DEA6-15A1-DC47-B448-B683C69FA9F2}"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4155517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r>
              <a:rPr lang="en-US" dirty="0"/>
              <a:t>Debunk</a:t>
            </a:r>
            <a:r>
              <a:rPr lang="en-US" baseline="0" dirty="0"/>
              <a:t> a lot of myths.</a:t>
            </a:r>
            <a:endParaRPr lang="en-US" dirty="0"/>
          </a:p>
        </p:txBody>
      </p:sp>
      <p:sp>
        <p:nvSpPr>
          <p:cNvPr id="4" name="Slide Number Placeholder 3"/>
          <p:cNvSpPr>
            <a:spLocks noGrp="1"/>
          </p:cNvSpPr>
          <p:nvPr>
            <p:ph type="sldNum" sz="quarter" idx="10"/>
          </p:nvPr>
        </p:nvSpPr>
        <p:spPr/>
        <p:txBody>
          <a:bodyPr/>
          <a:lstStyle/>
          <a:p>
            <a:fld id="{2BD2DEA6-15A1-DC47-B448-B683C69FA9F2}"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480323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6C66B9-E3AC-47E7-B636-DE5543581D98}" type="slidenum">
              <a:rPr lang="en-US" smtClean="0"/>
              <a:t>21</a:t>
            </a:fld>
            <a:endParaRPr lang="en-US"/>
          </a:p>
        </p:txBody>
      </p:sp>
    </p:spTree>
    <p:extLst>
      <p:ext uri="{BB962C8B-B14F-4D97-AF65-F5344CB8AC3E}">
        <p14:creationId xmlns:p14="http://schemas.microsoft.com/office/powerpoint/2010/main" val="569512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a:defRPr/>
            </a:pPr>
            <a:endParaRPr lang="en-US" baseline="0" dirty="0"/>
          </a:p>
        </p:txBody>
      </p:sp>
      <p:sp>
        <p:nvSpPr>
          <p:cNvPr id="4" name="Slide Number Placeholder 3"/>
          <p:cNvSpPr>
            <a:spLocks noGrp="1"/>
          </p:cNvSpPr>
          <p:nvPr>
            <p:ph type="sldNum" sz="quarter" idx="10"/>
          </p:nvPr>
        </p:nvSpPr>
        <p:spPr/>
        <p:txBody>
          <a:bodyPr/>
          <a:lstStyle/>
          <a:p>
            <a:fld id="{FBEE6874-7CD3-4C4A-8735-EAECFB8A1E75}" type="slidenum">
              <a:rPr lang="en-US" smtClean="0"/>
              <a:t>23</a:t>
            </a:fld>
            <a:endParaRPr lang="en-US"/>
          </a:p>
        </p:txBody>
      </p:sp>
    </p:spTree>
    <p:extLst>
      <p:ext uri="{BB962C8B-B14F-4D97-AF65-F5344CB8AC3E}">
        <p14:creationId xmlns:p14="http://schemas.microsoft.com/office/powerpoint/2010/main" val="2269034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B494881-D42C-4FBA-84BD-33EB17B3A9A4}" type="slidenum">
              <a:rPr lang="en-US" smtClean="0"/>
              <a:t>24</a:t>
            </a:fld>
            <a:endParaRPr lang="en-US"/>
          </a:p>
        </p:txBody>
      </p:sp>
    </p:spTree>
    <p:extLst>
      <p:ext uri="{BB962C8B-B14F-4D97-AF65-F5344CB8AC3E}">
        <p14:creationId xmlns:p14="http://schemas.microsoft.com/office/powerpoint/2010/main" val="2792714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8475" y="917575"/>
            <a:ext cx="8162925" cy="45910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a:solidFill>
                  <a:schemeClr val="tx1"/>
                </a:solidFill>
                <a:effectLst/>
                <a:latin typeface="+mn-lt"/>
                <a:ea typeface="+mn-ea"/>
                <a:cs typeface="+mn-cs"/>
              </a:rPr>
              <a:t>Last Mile</a:t>
            </a:r>
            <a:r>
              <a:rPr lang="en-US" sz="1200" kern="1200" baseline="0">
                <a:solidFill>
                  <a:schemeClr val="tx1"/>
                </a:solidFill>
                <a:effectLst/>
                <a:latin typeface="+mn-lt"/>
                <a:ea typeface="+mn-ea"/>
                <a:cs typeface="+mn-cs"/>
              </a:rPr>
              <a:t> is effort to fully operationalize the solution</a:t>
            </a:r>
          </a:p>
          <a:p>
            <a:pPr marL="628650" lvl="1" indent="-171450">
              <a:buFont typeface="Arial" panose="020B0604020202020204" pitchFamily="34" charset="0"/>
              <a:buChar char="•"/>
            </a:pPr>
            <a:r>
              <a:rPr lang="en-US" sz="1200" kern="1200" baseline="0">
                <a:solidFill>
                  <a:schemeClr val="tx1"/>
                </a:solidFill>
                <a:effectLst/>
                <a:latin typeface="+mn-lt"/>
                <a:ea typeface="+mn-ea"/>
                <a:cs typeface="+mn-cs"/>
              </a:rPr>
              <a:t>Need to go in and unpack the damn groceries for them – that is an army of people from SPS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We have invested significantly in resources in this last</a:t>
            </a:r>
            <a:r>
              <a:rPr lang="en-US" sz="1200" kern="1200" baseline="0">
                <a:solidFill>
                  <a:schemeClr val="tx1"/>
                </a:solidFill>
                <a:effectLst/>
                <a:latin typeface="+mn-lt"/>
                <a:ea typeface="+mn-ea"/>
                <a:cs typeface="+mn-cs"/>
              </a:rPr>
              <a:t> mile – that sit on top of these relationships as they go live and drive insights, trends, recommendations to get them to that operational state</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baseline="0">
              <a:solidFill>
                <a:schemeClr val="tx1"/>
              </a:solidFill>
              <a:effectLst/>
              <a:latin typeface="+mn-lt"/>
              <a:ea typeface="+mn-ea"/>
              <a:cs typeface="+mn-cs"/>
            </a:endParaRPr>
          </a:p>
          <a:p>
            <a:pPr marL="171450" indent="-171450">
              <a:buFont typeface="Arial" panose="020B0604020202020204" pitchFamily="34" charset="0"/>
              <a:buChar char="•"/>
            </a:pPr>
            <a:r>
              <a:rPr lang="en-US" sz="1200" kern="1200" baseline="0">
                <a:solidFill>
                  <a:schemeClr val="tx1"/>
                </a:solidFill>
                <a:effectLst/>
                <a:latin typeface="+mn-lt"/>
                <a:ea typeface="+mn-ea"/>
                <a:cs typeface="+mn-cs"/>
              </a:rPr>
              <a:t>They become addicted to it, can’t live without it </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Addiction creates that revenue stream grows exponentially.</a:t>
            </a:r>
          </a:p>
          <a:p>
            <a:pPr marL="171450" indent="-171450">
              <a:buFont typeface="Arial" panose="020B0604020202020204" pitchFamily="34" charset="0"/>
              <a:buChar char="•"/>
            </a:pP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Today –</a:t>
            </a:r>
            <a:r>
              <a:rPr lang="en-US" sz="1200" kern="1200" baseline="0">
                <a:solidFill>
                  <a:schemeClr val="tx1"/>
                </a:solidFill>
                <a:effectLst/>
                <a:latin typeface="+mn-lt"/>
                <a:ea typeface="+mn-ea"/>
                <a:cs typeface="+mn-cs"/>
              </a:rPr>
              <a:t> ask Jess to come up and speak to one of those roles - Community Consultant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Jess </a:t>
            </a:r>
          </a:p>
          <a:p>
            <a:pPr marL="171450" indent="-171450">
              <a:buFont typeface="Arial" panose="020B0604020202020204" pitchFamily="34" charset="0"/>
              <a:buChar char="•"/>
            </a:pPr>
            <a:r>
              <a:rPr lang="en-US" sz="1200" kern="1200">
                <a:solidFill>
                  <a:schemeClr val="tx1"/>
                </a:solidFill>
                <a:effectLst/>
                <a:latin typeface="+mn-lt"/>
                <a:ea typeface="+mn-ea"/>
                <a:cs typeface="+mn-cs"/>
              </a:rPr>
              <a:t>One of the things we recognized in implementing retail communities on the supplier side was that we had established a strong relationship with the supplier BUT this was a bit of a one way conversation.</a:t>
            </a:r>
          </a:p>
          <a:p>
            <a:pPr marL="171450" indent="-171450">
              <a:buFont typeface="Arial" panose="020B0604020202020204" pitchFamily="34" charset="0"/>
              <a:buChar char="•"/>
            </a:pPr>
            <a:r>
              <a:rPr lang="en-US" sz="1200" kern="1200">
                <a:solidFill>
                  <a:schemeClr val="tx1"/>
                </a:solidFill>
                <a:effectLst/>
                <a:latin typeface="+mn-lt"/>
                <a:ea typeface="+mn-ea"/>
                <a:cs typeface="+mn-cs"/>
              </a:rPr>
              <a:t>We consulted and enabled suppliers to do the business the way the retailer requires BUT the 150+ folks implementing for these suppliers --</a:t>
            </a:r>
          </a:p>
          <a:p>
            <a:pPr marL="171450" indent="-171450">
              <a:buFont typeface="Arial" panose="020B0604020202020204" pitchFamily="34" charset="0"/>
              <a:buChar char="•"/>
            </a:pPr>
            <a:r>
              <a:rPr lang="en-US" sz="1200" kern="1200">
                <a:solidFill>
                  <a:schemeClr val="tx1"/>
                </a:solidFill>
                <a:effectLst/>
                <a:latin typeface="+mn-lt"/>
                <a:ea typeface="+mn-ea"/>
                <a:cs typeface="+mn-cs"/>
              </a:rPr>
              <a:t>we didn’t have a voice, a way to consult, or way to make recommendations to out partner.  </a:t>
            </a:r>
          </a:p>
          <a:p>
            <a:pPr marL="171450" indent="-171450">
              <a:buFont typeface="Arial" panose="020B0604020202020204" pitchFamily="34" charset="0"/>
              <a:buChar char="•"/>
            </a:pPr>
            <a:r>
              <a:rPr lang="en-US" sz="1200" kern="1200">
                <a:solidFill>
                  <a:schemeClr val="tx1"/>
                </a:solidFill>
                <a:effectLst/>
                <a:latin typeface="+mn-lt"/>
                <a:ea typeface="+mn-ea"/>
                <a:cs typeface="+mn-cs"/>
              </a:rPr>
              <a:t>This became the vision of the community consultant.</a:t>
            </a:r>
          </a:p>
          <a:p>
            <a:pPr marL="171450" indent="-171450">
              <a:buFont typeface="Arial" panose="020B0604020202020204" pitchFamily="34" charset="0"/>
              <a:buChar char="•"/>
            </a:pPr>
            <a:r>
              <a:rPr lang="en-US" sz="1200" kern="1200">
                <a:solidFill>
                  <a:schemeClr val="tx1"/>
                </a:solidFill>
                <a:effectLst/>
                <a:latin typeface="+mn-lt"/>
                <a:ea typeface="+mn-ea"/>
                <a:cs typeface="+mn-cs"/>
              </a:rPr>
              <a:t>The Community consultants are that voice from the suppliers as we are implementing the community. We help the retailer understand the supplier experience, mitigate escalations from their suppliers, and drive to high adoption rates.</a:t>
            </a:r>
          </a:p>
          <a:p>
            <a:pPr marL="171450" indent="-171450">
              <a:buFont typeface="Arial" panose="020B0604020202020204" pitchFamily="34" charset="0"/>
              <a:buChar char="•"/>
            </a:pPr>
            <a:r>
              <a:rPr lang="en-US" sz="1200" kern="1200">
                <a:solidFill>
                  <a:schemeClr val="tx1"/>
                </a:solidFill>
                <a:effectLst/>
                <a:latin typeface="+mn-lt"/>
                <a:ea typeface="+mn-ea"/>
                <a:cs typeface="+mn-cs"/>
              </a:rPr>
              <a:t>This role has had an impact. </a:t>
            </a:r>
          </a:p>
          <a:p>
            <a:pPr marL="171450" indent="-171450">
              <a:buFont typeface="Arial" panose="020B0604020202020204" pitchFamily="34" charset="0"/>
              <a:buChar char="•"/>
            </a:pPr>
            <a:r>
              <a:rPr lang="en-US" sz="1200" kern="1200">
                <a:solidFill>
                  <a:schemeClr val="tx1"/>
                </a:solidFill>
                <a:effectLst/>
                <a:latin typeface="+mn-lt"/>
                <a:ea typeface="+mn-ea"/>
                <a:cs typeface="+mn-cs"/>
              </a:rPr>
              <a:t>We have been able to recommend ways to engage the community, provide greater visibility, align and educate to our internal army of </a:t>
            </a:r>
            <a:r>
              <a:rPr lang="en-US" sz="1200" kern="1200" err="1">
                <a:solidFill>
                  <a:schemeClr val="tx1"/>
                </a:solidFill>
                <a:effectLst/>
                <a:latin typeface="+mn-lt"/>
                <a:ea typeface="+mn-ea"/>
                <a:cs typeface="+mn-cs"/>
              </a:rPr>
              <a:t>implemnetors</a:t>
            </a:r>
            <a:r>
              <a:rPr lang="en-US" sz="1200" kern="1200">
                <a:solidFill>
                  <a:schemeClr val="tx1"/>
                </a:solidFill>
                <a:effectLst/>
                <a:latin typeface="+mn-lt"/>
                <a:ea typeface="+mn-ea"/>
                <a:cs typeface="+mn-cs"/>
              </a:rPr>
              <a:t> , and  report on slow moving or inactive customers leading to higher community adoption.</a:t>
            </a:r>
          </a:p>
          <a:p>
            <a:pPr marL="174708" indent="-174708">
              <a:buFont typeface="Arial" panose="020B0604020202020204" pitchFamily="34" charset="0"/>
              <a:buChar char="•"/>
            </a:pPr>
            <a:endParaRPr lang="en-US">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a:latin typeface="Arial" panose="020B0604020202020204" pitchFamily="34" charset="0"/>
              <a:cs typeface="Arial" panose="020B0604020202020204" pitchFamily="34" charset="0"/>
            </a:endParaRPr>
          </a:p>
          <a:p>
            <a:pPr marL="174708" indent="-174708">
              <a:buFont typeface="Arial" panose="020B0604020202020204" pitchFamily="34" charset="0"/>
              <a:buChar char="•"/>
            </a:pP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174708" indent="-174708">
              <a:buFont typeface="Arial" panose="020B0604020202020204" pitchFamily="34" charset="0"/>
              <a:buChar char="•"/>
            </a:pPr>
            <a:endParaRPr lang="en-US">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a:latin typeface="Arial" panose="020B0604020202020204" pitchFamily="34" charset="0"/>
              <a:cs typeface="Arial" panose="020B0604020202020204" pitchFamily="34" charset="0"/>
            </a:endParaRPr>
          </a:p>
          <a:p>
            <a:pPr marL="174708" indent="-174708">
              <a:buFont typeface="Arial" panose="020B0604020202020204" pitchFamily="34" charset="0"/>
              <a:buChar char="•"/>
            </a:pP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baseline="0">
              <a:latin typeface="Arial" panose="020B0604020202020204" pitchFamily="34" charset="0"/>
              <a:cs typeface="Arial" panose="020B0604020202020204" pitchFamily="34" charset="0"/>
            </a:endParaRPr>
          </a:p>
          <a:p>
            <a:endParaRPr lang="en-US" baseline="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EC2E646-B228-9E41-A0D2-B7BBA38CF263}"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1651458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D2DEA6-15A1-DC47-B448-B683C69FA9F2}" type="slidenum">
              <a:rPr lang="en-US" smtClean="0"/>
              <a:pPr/>
              <a:t>2</a:t>
            </a:fld>
            <a:endParaRPr lang="en-US"/>
          </a:p>
        </p:txBody>
      </p:sp>
    </p:spTree>
    <p:extLst>
      <p:ext uri="{BB962C8B-B14F-4D97-AF65-F5344CB8AC3E}">
        <p14:creationId xmlns:p14="http://schemas.microsoft.com/office/powerpoint/2010/main" val="792351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you can see, we’ve got a lot of experience in working with</a:t>
            </a:r>
            <a:r>
              <a:rPr lang="en-US" baseline="0" dirty="0"/>
              <a:t> buying organizations and their business partners.  One thing we’ve learned to do is to create effective programs to drive adoption.  We call this our community enablement.  And, we’ve seen two types of programs – large change management where you are driving compliance, and ongoing onboarding for new vendors. </a:t>
            </a:r>
            <a:endParaRPr lang="en-US" dirty="0"/>
          </a:p>
        </p:txBody>
      </p:sp>
      <p:sp>
        <p:nvSpPr>
          <p:cNvPr id="4" name="Slide Number Placeholder 3"/>
          <p:cNvSpPr>
            <a:spLocks noGrp="1"/>
          </p:cNvSpPr>
          <p:nvPr>
            <p:ph type="sldNum" sz="quarter" idx="10"/>
          </p:nvPr>
        </p:nvSpPr>
        <p:spPr/>
        <p:txBody>
          <a:bodyPr/>
          <a:lstStyle/>
          <a:p>
            <a:fld id="{D67E357E-4394-46B2-B55E-7D6260521429}" type="slidenum">
              <a:rPr lang="en-US" smtClean="0"/>
              <a:t>28</a:t>
            </a:fld>
            <a:endParaRPr lang="en-US"/>
          </a:p>
        </p:txBody>
      </p:sp>
    </p:spTree>
    <p:extLst>
      <p:ext uri="{BB962C8B-B14F-4D97-AF65-F5344CB8AC3E}">
        <p14:creationId xmlns:p14="http://schemas.microsoft.com/office/powerpoint/2010/main" val="3381944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B494881-D42C-4FBA-84BD-33EB17B3A9A4}" type="slidenum">
              <a:rPr lang="en-US" smtClean="0"/>
              <a:t>29</a:t>
            </a:fld>
            <a:endParaRPr lang="en-US"/>
          </a:p>
        </p:txBody>
      </p:sp>
    </p:spTree>
    <p:extLst>
      <p:ext uri="{BB962C8B-B14F-4D97-AF65-F5344CB8AC3E}">
        <p14:creationId xmlns:p14="http://schemas.microsoft.com/office/powerpoint/2010/main" val="1510349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Change Management event is generally any time when the Retailer (or the buying organization for any manufactures or distributors in the audience) is asking your vendor/supplier community to adopt something new on your half, that involves new processes, technologies, or other ways of interfacing with your business.  And that ask is going out to more than a handful of vendors, perhaps hundreds or thousands.  </a:t>
            </a:r>
          </a:p>
          <a:p>
            <a:endParaRPr lang="en-US" dirty="0"/>
          </a:p>
          <a:p>
            <a:r>
              <a:rPr lang="en-US" dirty="0"/>
              <a:t>Let me give you a few examples. Under the heading of Electronic Fulfillment, a popular example would be either rolling out EDI for the first time and/or widening the participation beyond just the top x% of top vendors.  Another fulfillment example would be introducing new transactions or requirements, like rolling out Advanced Ship Notice, PO Acknowledgement, or a PO Change process to the existing base.  </a:t>
            </a:r>
          </a:p>
          <a:p>
            <a:endParaRPr lang="en-US" dirty="0"/>
          </a:p>
          <a:p>
            <a:r>
              <a:rPr lang="en-US" dirty="0"/>
              <a:t>I’ll give you a couple of non-EDI examples.  Item Catalog Data.  I’m not talking about EDI 832 but rather about automating the process many retailers here have for suppliers to provide detailed item attribution and images. The similarity to my EDI example is that vendors are being asked to participate in an electronic exchange of information in a structured one-to-many approach to address all of their trading partner’s needs.  Only now its about product attribution and media, the details that cover ordering accuracy, warehousing logistics, regulatory governance, and product presentation.</a:t>
            </a:r>
          </a:p>
          <a:p>
            <a:endParaRPr lang="en-US" dirty="0"/>
          </a:p>
          <a:p>
            <a:r>
              <a:rPr lang="en-US" dirty="0"/>
              <a:t>One more example is managing the process of getting your major brands and suppliers to provide fact-based recommendations which requires both a common platform for analyzing sales and inventory data as well as a way to collaborate on the insights that a brand can often bring to the retailer's merchandising org to improve sell-through and inventory positions. </a:t>
            </a:r>
          </a:p>
          <a:p>
            <a:endParaRPr lang="en-US" dirty="0"/>
          </a:p>
          <a:p>
            <a:r>
              <a:rPr lang="en-US" dirty="0"/>
              <a:t>Given the audience here, I’m going to stick to electronic fulfillment as my main example for the rest of this discussion, but I think you got my point that this can apply to other situations where you’re trying to better collaborate with the vendor community.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B494881-D42C-4FBA-84BD-33EB17B3A9A4}" type="slidenum">
              <a:rPr lang="en-US" smtClean="0"/>
              <a:t>3</a:t>
            </a:fld>
            <a:endParaRPr lang="en-US"/>
          </a:p>
        </p:txBody>
      </p:sp>
    </p:spTree>
    <p:extLst>
      <p:ext uri="{BB962C8B-B14F-4D97-AF65-F5344CB8AC3E}">
        <p14:creationId xmlns:p14="http://schemas.microsoft.com/office/powerpoint/2010/main" val="2449936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sounds like some good goals.  Let’s go straight to the challenges that are probably already popping into your heads.  </a:t>
            </a:r>
          </a:p>
          <a:p>
            <a:endParaRPr lang="en-US" dirty="0"/>
          </a:p>
          <a:p>
            <a:r>
              <a:rPr lang="en-US" dirty="0"/>
              <a:t>I as the retailer or any other buying org looking at my supplier community have limited resourced allocated to functions like vendor management and fulfillment,   And here we are talking about significant widening of participation that it may have taken years to get to our current point.</a:t>
            </a:r>
          </a:p>
          <a:p>
            <a:endParaRPr lang="en-US" dirty="0"/>
          </a:p>
          <a:p>
            <a:r>
              <a:rPr lang="en-US" dirty="0"/>
              <a:t>Ditto the supplier who is always getting requests from the people who are selling their wares to improve electronic fulfillment.  Often a backlog develops.</a:t>
            </a:r>
          </a:p>
          <a:p>
            <a:endParaRPr lang="en-US" dirty="0"/>
          </a:p>
          <a:p>
            <a:r>
              <a:rPr lang="en-US" dirty="0"/>
              <a:t>Looking across the supplier community where we’re asking for compliance to a set of technical requirements, the reality is that there is a very large variety of existing technology and capabilities. Each supplier’s situation is at least somewhat unique. </a:t>
            </a:r>
          </a:p>
          <a:p>
            <a:endParaRPr lang="en-US" dirty="0"/>
          </a:p>
          <a:p>
            <a:r>
              <a:rPr lang="en-US" dirty="0"/>
              <a:t>How about the shear communication burden?  Just reaching out to a list of hundreds or thousands of suppliers is onerous, let alone having detail conversations about requirements and steps to certifying compliance.  </a:t>
            </a:r>
          </a:p>
          <a:p>
            <a:endParaRPr lang="en-US" dirty="0"/>
          </a:p>
          <a:p>
            <a:r>
              <a:rPr lang="en-US" dirty="0"/>
              <a:t>Then suppose you get most trading partners to commit to your new program, now they are all going to, somewhat simultaneously. Implement whatever steps each one must take to be Production Ready. </a:t>
            </a:r>
          </a:p>
          <a:p>
            <a:endParaRPr lang="en-US" dirty="0"/>
          </a:p>
          <a:p>
            <a:r>
              <a:rPr lang="en-US" dirty="0"/>
              <a:t>Even after everyone has tested or otherwise achieved a certification of production readiness, the day comes when they all start reacting to that first electronic PO or send their first electronic inventory advice to your production system.  This immediate post-live period requires intense care as it shakes out.</a:t>
            </a:r>
          </a:p>
          <a:p>
            <a:endParaRPr lang="en-US" dirty="0"/>
          </a:p>
          <a:p>
            <a:r>
              <a:rPr lang="en-US" dirty="0"/>
              <a:t>Lastly, a highly-compliant vendor community can devolve as time goes on, supplier personnel turn over, and life goes on.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B494881-D42C-4FBA-84BD-33EB17B3A9A4}" type="slidenum">
              <a:rPr lang="en-US" smtClean="0"/>
              <a:t>4</a:t>
            </a:fld>
            <a:endParaRPr lang="en-US"/>
          </a:p>
        </p:txBody>
      </p:sp>
    </p:spTree>
    <p:extLst>
      <p:ext uri="{BB962C8B-B14F-4D97-AF65-F5344CB8AC3E}">
        <p14:creationId xmlns:p14="http://schemas.microsoft.com/office/powerpoint/2010/main" val="2111918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 me introduce a trend that many of you will want to pay attention to: the discipline of “Community Enablement”.</a:t>
            </a:r>
          </a:p>
        </p:txBody>
      </p:sp>
      <p:sp>
        <p:nvSpPr>
          <p:cNvPr id="4" name="Slide Number Placeholder 3"/>
          <p:cNvSpPr>
            <a:spLocks noGrp="1"/>
          </p:cNvSpPr>
          <p:nvPr>
            <p:ph type="sldNum" sz="quarter" idx="10"/>
          </p:nvPr>
        </p:nvSpPr>
        <p:spPr/>
        <p:txBody>
          <a:bodyPr/>
          <a:lstStyle/>
          <a:p>
            <a:fld id="{8F6C66B9-E3AC-47E7-B636-DE5543581D98}" type="slidenum">
              <a:rPr lang="en-US" smtClean="0"/>
              <a:t>5</a:t>
            </a:fld>
            <a:endParaRPr lang="en-US"/>
          </a:p>
        </p:txBody>
      </p:sp>
    </p:spTree>
    <p:extLst>
      <p:ext uri="{BB962C8B-B14F-4D97-AF65-F5344CB8AC3E}">
        <p14:creationId xmlns:p14="http://schemas.microsoft.com/office/powerpoint/2010/main" val="2678564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I’m talking about the twin goals, and somewhat opposing goals, of maximizing adoption of your new program or process while simultaneously minimizing the disruption to BOTH the supplier and the buying organization. </a:t>
            </a:r>
          </a:p>
        </p:txBody>
      </p:sp>
      <p:sp>
        <p:nvSpPr>
          <p:cNvPr id="4" name="Slide Number Placeholder 3"/>
          <p:cNvSpPr>
            <a:spLocks noGrp="1"/>
          </p:cNvSpPr>
          <p:nvPr>
            <p:ph type="sldNum" sz="quarter" idx="10"/>
          </p:nvPr>
        </p:nvSpPr>
        <p:spPr/>
        <p:txBody>
          <a:bodyPr/>
          <a:lstStyle/>
          <a:p>
            <a:fld id="{D67E357E-4394-46B2-B55E-7D626052142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679434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D2DEA6-15A1-DC47-B448-B683C69FA9F2}"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812961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D2DEA6-15A1-DC47-B448-B683C69FA9F2}"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180997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D2DEA6-15A1-DC47-B448-B683C69FA9F2}"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872224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On Screen Title Slide">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314096" y="5794827"/>
            <a:ext cx="8268305" cy="0"/>
          </a:xfrm>
          <a:prstGeom prst="line">
            <a:avLst/>
          </a:prstGeom>
          <a:ln w="12700" cmpd="sng">
            <a:solidFill>
              <a:srgbClr val="000000"/>
            </a:solidFill>
          </a:ln>
          <a:effectLst/>
        </p:spPr>
        <p:style>
          <a:lnRef idx="3">
            <a:schemeClr val="dk1"/>
          </a:lnRef>
          <a:fillRef idx="0">
            <a:schemeClr val="dk1"/>
          </a:fillRef>
          <a:effectRef idx="2">
            <a:schemeClr val="dk1"/>
          </a:effectRef>
          <a:fontRef idx="minor">
            <a:schemeClr val="tx1"/>
          </a:fontRef>
        </p:style>
      </p:cxnSp>
      <p:sp>
        <p:nvSpPr>
          <p:cNvPr id="11" name="Title 1"/>
          <p:cNvSpPr>
            <a:spLocks noGrp="1"/>
          </p:cNvSpPr>
          <p:nvPr>
            <p:ph type="title"/>
          </p:nvPr>
        </p:nvSpPr>
        <p:spPr>
          <a:xfrm>
            <a:off x="3166539" y="308430"/>
            <a:ext cx="7881552" cy="2089137"/>
          </a:xfrm>
        </p:spPr>
        <p:txBody>
          <a:bodyPr anchor="b" anchorCtr="0"/>
          <a:lstStyle>
            <a:lvl1pPr algn="l">
              <a:defRPr sz="4800" b="1" cap="all"/>
            </a:lvl1pPr>
          </a:lstStyle>
          <a:p>
            <a:r>
              <a:rPr lang="en-US"/>
              <a:t>Click to edit Master title style</a:t>
            </a:r>
            <a:endParaRPr lang="en-US" dirty="0"/>
          </a:p>
        </p:txBody>
      </p:sp>
      <p:sp>
        <p:nvSpPr>
          <p:cNvPr id="12" name="Text Placeholder 2"/>
          <p:cNvSpPr>
            <a:spLocks noGrp="1"/>
          </p:cNvSpPr>
          <p:nvPr>
            <p:ph type="body" idx="1" hasCustomPrompt="1"/>
          </p:nvPr>
        </p:nvSpPr>
        <p:spPr>
          <a:xfrm>
            <a:off x="3166539" y="2397567"/>
            <a:ext cx="7881552" cy="1500187"/>
          </a:xfrm>
        </p:spPr>
        <p:txBody>
          <a:bodyPr anchor="t"/>
          <a:lstStyle>
            <a:lvl1pPr marL="0" indent="0">
              <a:buFontTx/>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Date Placeholder 8"/>
          <p:cNvSpPr>
            <a:spLocks noGrp="1"/>
          </p:cNvSpPr>
          <p:nvPr>
            <p:ph type="dt" sz="half" idx="2"/>
          </p:nvPr>
        </p:nvSpPr>
        <p:spPr>
          <a:xfrm>
            <a:off x="8737600" y="5238751"/>
            <a:ext cx="2844800" cy="365125"/>
          </a:xfrm>
          <a:prstGeom prst="rect">
            <a:avLst/>
          </a:prstGeom>
        </p:spPr>
        <p:txBody>
          <a:bodyPr vert="horz" lIns="91440" tIns="45720" rIns="91440" bIns="45720" rtlCol="0" anchor="ctr"/>
          <a:lstStyle>
            <a:lvl1pPr algn="r">
              <a:defRPr sz="1200">
                <a:solidFill>
                  <a:schemeClr val="tx1"/>
                </a:solidFill>
                <a:latin typeface="Arial"/>
                <a:cs typeface="Arial"/>
              </a:defRPr>
            </a:lvl1pPr>
          </a:lstStyle>
          <a:p>
            <a:fld id="{DDDCCA85-B280-41E9-B650-5692D44B7307}" type="datetimeFigureOut">
              <a:rPr lang="en-US" smtClean="0"/>
              <a:pPr/>
              <a:t>10/9/2018</a:t>
            </a:fld>
            <a:endParaRPr lang="en-US"/>
          </a:p>
        </p:txBody>
      </p:sp>
      <p:sp>
        <p:nvSpPr>
          <p:cNvPr id="3" name="Text Placeholder 2"/>
          <p:cNvSpPr>
            <a:spLocks noGrp="1"/>
          </p:cNvSpPr>
          <p:nvPr>
            <p:ph type="body" sz="quarter" idx="10" hasCustomPrompt="1"/>
          </p:nvPr>
        </p:nvSpPr>
        <p:spPr>
          <a:xfrm>
            <a:off x="7433733" y="4146550"/>
            <a:ext cx="4148667" cy="1079500"/>
          </a:xfrm>
        </p:spPr>
        <p:txBody>
          <a:bodyPr anchor="b"/>
          <a:lstStyle>
            <a:lvl1pPr marL="0" indent="0" algn="r">
              <a:lnSpc>
                <a:spcPct val="60000"/>
              </a:lnSpc>
              <a:buNone/>
              <a:defRPr sz="1200" baseline="0"/>
            </a:lvl1pPr>
            <a:lvl2pPr algn="r">
              <a:defRPr/>
            </a:lvl2pPr>
            <a:lvl3pPr algn="r">
              <a:defRPr/>
            </a:lvl3pPr>
            <a:lvl4pPr algn="r">
              <a:defRPr/>
            </a:lvl4pPr>
            <a:lvl5pPr algn="r">
              <a:defRPr/>
            </a:lvl5pPr>
          </a:lstStyle>
          <a:p>
            <a:pPr lvl="0"/>
            <a:r>
              <a:rPr lang="en-US" dirty="0"/>
              <a:t>Name</a:t>
            </a:r>
            <a:br>
              <a:rPr lang="en-US" dirty="0"/>
            </a:br>
            <a:r>
              <a:rPr lang="en-US" dirty="0"/>
              <a:t>Title</a:t>
            </a:r>
            <a:br>
              <a:rPr lang="en-US" dirty="0"/>
            </a:br>
            <a:r>
              <a:rPr lang="en-US" dirty="0"/>
              <a:t>Preferred Method of Contact</a:t>
            </a:r>
          </a:p>
        </p:txBody>
      </p:sp>
    </p:spTree>
    <p:extLst>
      <p:ext uri="{BB962C8B-B14F-4D97-AF65-F5344CB8AC3E}">
        <p14:creationId xmlns:p14="http://schemas.microsoft.com/office/powerpoint/2010/main" val="231118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2"/>
          </p:nvPr>
        </p:nvSpPr>
        <p:spPr>
          <a:xfrm>
            <a:off x="2438400" y="152400"/>
            <a:ext cx="9550400" cy="609600"/>
          </a:xfrm>
        </p:spPr>
        <p:txBody>
          <a:bodyPr/>
          <a:lstStyle>
            <a:lvl1pPr algn="r">
              <a:buNone/>
              <a:defRPr b="1">
                <a:solidFill>
                  <a:srgbClr val="004984"/>
                </a:solidFill>
              </a:defRPr>
            </a:lvl1pPr>
            <a:lvl5pPr algn="r">
              <a:defRPr/>
            </a:lvl5pPr>
          </a:lstStyle>
          <a:p>
            <a:pPr lvl="0"/>
            <a:r>
              <a:rPr lang="en-US"/>
              <a:t>Click to edit Master text styles</a:t>
            </a:r>
          </a:p>
        </p:txBody>
      </p:sp>
      <p:sp>
        <p:nvSpPr>
          <p:cNvPr id="4" name="Footer Placeholder 3"/>
          <p:cNvSpPr>
            <a:spLocks noGrp="1" noChangeArrowheads="1"/>
          </p:cNvSpPr>
          <p:nvPr>
            <p:ph type="ftr" sz="quarter" idx="13"/>
          </p:nvPr>
        </p:nvSpPr>
        <p:spPr>
          <a:xfrm>
            <a:off x="-2032000" y="6553200"/>
            <a:ext cx="3793067" cy="293688"/>
          </a:xfrm>
          <a:prstGeom prst="rect">
            <a:avLst/>
          </a:prstGeom>
        </p:spPr>
        <p:txBody>
          <a:bodyPr/>
          <a:lstStyle>
            <a:lvl1pPr>
              <a:defRPr/>
            </a:lvl1pPr>
          </a:lstStyle>
          <a:p>
            <a:endParaRPr lang="en-US"/>
          </a:p>
        </p:txBody>
      </p:sp>
      <p:sp>
        <p:nvSpPr>
          <p:cNvPr id="5" name="Slide Number Placeholder 4"/>
          <p:cNvSpPr>
            <a:spLocks noGrp="1" noChangeArrowheads="1"/>
          </p:cNvSpPr>
          <p:nvPr>
            <p:ph type="sldNum" sz="quarter" idx="14"/>
          </p:nvPr>
        </p:nvSpPr>
        <p:spPr>
          <a:xfrm>
            <a:off x="9627872" y="6399372"/>
            <a:ext cx="2543176" cy="458628"/>
          </a:xfrm>
          <a:prstGeom prst="rect">
            <a:avLst/>
          </a:prstGeom>
        </p:spPr>
        <p:txBody>
          <a:bodyPr/>
          <a:lstStyle>
            <a:lvl1pPr>
              <a:defRPr/>
            </a:lvl1pPr>
          </a:lstStyle>
          <a:p>
            <a:fld id="{83B0CA86-7E4E-4B7A-9762-8A5E5D1BCD7B}" type="slidenum">
              <a:rPr lang="en-US" smtClean="0"/>
              <a:pPr/>
              <a:t>‹#›</a:t>
            </a:fld>
            <a:endParaRPr lang="en-US"/>
          </a:p>
        </p:txBody>
      </p:sp>
    </p:spTree>
    <p:extLst>
      <p:ext uri="{BB962C8B-B14F-4D97-AF65-F5344CB8AC3E}">
        <p14:creationId xmlns:p14="http://schemas.microsoft.com/office/powerpoint/2010/main" val="76401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633082" y="2025653"/>
            <a:ext cx="10977033" cy="409151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p:txBody>
          <a:bodyPr/>
          <a:lstStyle>
            <a:lvl1pPr>
              <a:defRPr baseline="0"/>
            </a:lvl1pPr>
          </a:lstStyle>
          <a:p>
            <a:r>
              <a:rPr lang="en-US" dirty="0"/>
              <a:t>Short, insightful headline 1 line</a:t>
            </a:r>
          </a:p>
        </p:txBody>
      </p:sp>
      <p:sp>
        <p:nvSpPr>
          <p:cNvPr id="4" name="Date Placeholder 3"/>
          <p:cNvSpPr>
            <a:spLocks noGrp="1"/>
          </p:cNvSpPr>
          <p:nvPr>
            <p:ph type="dt" sz="half" idx="10"/>
          </p:nvPr>
        </p:nvSpPr>
        <p:spPr/>
        <p:txBody>
          <a:bodyPr/>
          <a:lstStyle/>
          <a:p>
            <a:fld id="{4FE42786-1C2F-4239-8999-E84839DDAE2F}"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10608663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ubhead and Table">
    <p:spTree>
      <p:nvGrpSpPr>
        <p:cNvPr id="1" name=""/>
        <p:cNvGrpSpPr/>
        <p:nvPr/>
      </p:nvGrpSpPr>
      <p:grpSpPr>
        <a:xfrm>
          <a:off x="0" y="0"/>
          <a:ext cx="0" cy="0"/>
          <a:chOff x="0" y="0"/>
          <a:chExt cx="0" cy="0"/>
        </a:xfrm>
      </p:grpSpPr>
      <p:sp>
        <p:nvSpPr>
          <p:cNvPr id="9" name="Table Placeholder 8"/>
          <p:cNvSpPr>
            <a:spLocks noGrp="1"/>
          </p:cNvSpPr>
          <p:nvPr>
            <p:ph type="tbl" sz="quarter" idx="16"/>
          </p:nvPr>
        </p:nvSpPr>
        <p:spPr>
          <a:xfrm>
            <a:off x="605466" y="2732622"/>
            <a:ext cx="10977033" cy="3384547"/>
          </a:xfrm>
        </p:spPr>
        <p:txBody>
          <a:bodyPr>
            <a:normAutofit/>
          </a:bodyPr>
          <a:lstStyle>
            <a:lvl1pPr marL="0" indent="0">
              <a:buNone/>
              <a:defRPr sz="1400"/>
            </a:lvl1pPr>
          </a:lstStyle>
          <a:p>
            <a:r>
              <a:rPr lang="en-US"/>
              <a:t>Click icon to add table</a:t>
            </a:r>
            <a:endParaRPr lang="en-US" dirty="0"/>
          </a:p>
        </p:txBody>
      </p:sp>
      <p:sp>
        <p:nvSpPr>
          <p:cNvPr id="2" name="Title 1"/>
          <p:cNvSpPr>
            <a:spLocks noGrp="1"/>
          </p:cNvSpPr>
          <p:nvPr>
            <p:ph type="title" hasCustomPrompt="1"/>
          </p:nvPr>
        </p:nvSpPr>
        <p:spPr/>
        <p:txBody>
          <a:bodyPr/>
          <a:lstStyle>
            <a:lvl1pPr>
              <a:defRPr baseline="0"/>
            </a:lvl1pPr>
          </a:lstStyle>
          <a:p>
            <a:r>
              <a:rPr lang="en-US" dirty="0"/>
              <a:t>Short, insightful headline 1 line</a:t>
            </a:r>
          </a:p>
        </p:txBody>
      </p:sp>
      <p:sp>
        <p:nvSpPr>
          <p:cNvPr id="4" name="Date Placeholder 3"/>
          <p:cNvSpPr>
            <a:spLocks noGrp="1"/>
          </p:cNvSpPr>
          <p:nvPr>
            <p:ph type="dt" sz="half" idx="10"/>
          </p:nvPr>
        </p:nvSpPr>
        <p:spPr/>
        <p:txBody>
          <a:bodyPr/>
          <a:lstStyle/>
          <a:p>
            <a:pPr defTabSz="457118">
              <a:defRPr/>
            </a:pPr>
            <a:fld id="{19D3A597-0C2D-3C48-9203-0A4263970587}" type="datetime1">
              <a:rPr lang="en-US" sz="500" smtClean="0">
                <a:solidFill>
                  <a:srgbClr val="323232">
                    <a:tint val="75000"/>
                  </a:srgbClr>
                </a:solidFill>
                <a:latin typeface="Arial"/>
              </a:rPr>
              <a:pPr defTabSz="457118">
                <a:defRPr/>
              </a:pPr>
              <a:t>10/9/2018</a:t>
            </a:fld>
            <a:endParaRPr lang="en-US" sz="500">
              <a:solidFill>
                <a:srgbClr val="323232">
                  <a:tint val="75000"/>
                </a:srgbClr>
              </a:solidFill>
              <a:latin typeface="Arial"/>
            </a:endParaRPr>
          </a:p>
        </p:txBody>
      </p:sp>
      <p:sp>
        <p:nvSpPr>
          <p:cNvPr id="5" name="Footer Placeholder 4"/>
          <p:cNvSpPr>
            <a:spLocks noGrp="1"/>
          </p:cNvSpPr>
          <p:nvPr>
            <p:ph type="ftr" sz="quarter" idx="11"/>
          </p:nvPr>
        </p:nvSpPr>
        <p:spPr/>
        <p:txBody>
          <a:bodyPr/>
          <a:lstStyle/>
          <a:p>
            <a:pPr defTabSz="457118">
              <a:defRPr/>
            </a:pPr>
            <a:r>
              <a:rPr lang="en-US" sz="500">
                <a:solidFill>
                  <a:srgbClr val="323232">
                    <a:tint val="75000"/>
                  </a:srgbClr>
                </a:solidFill>
                <a:latin typeface="Arial"/>
              </a:rPr>
              <a:t>© 2015 SPS Commerce</a:t>
            </a:r>
          </a:p>
        </p:txBody>
      </p:sp>
      <p:sp>
        <p:nvSpPr>
          <p:cNvPr id="6" name="Slide Number Placeholder 5"/>
          <p:cNvSpPr>
            <a:spLocks noGrp="1"/>
          </p:cNvSpPr>
          <p:nvPr>
            <p:ph type="sldNum" sz="quarter" idx="12"/>
          </p:nvPr>
        </p:nvSpPr>
        <p:spPr/>
        <p:txBody>
          <a:bodyPr/>
          <a:lstStyle/>
          <a:p>
            <a:pPr algn="r" defTabSz="457118">
              <a:defRPr/>
            </a:pPr>
            <a:fld id="{1CC5768D-D8E1-4B3B-A7D5-9BF509BC74D3}" type="slidenum">
              <a:rPr lang="en-US" sz="500" smtClean="0">
                <a:solidFill>
                  <a:srgbClr val="323232">
                    <a:tint val="75000"/>
                  </a:srgbClr>
                </a:solidFill>
                <a:latin typeface="Arial"/>
              </a:rPr>
              <a:pPr algn="r" defTabSz="457118">
                <a:defRPr/>
              </a:pPr>
              <a:t>‹#›</a:t>
            </a:fld>
            <a:endParaRPr lang="en-US" sz="500">
              <a:solidFill>
                <a:srgbClr val="323232">
                  <a:tint val="75000"/>
                </a:srgbClr>
              </a:solidFill>
              <a:latin typeface="Arial"/>
            </a:endParaRPr>
          </a:p>
        </p:txBody>
      </p:sp>
      <p:sp>
        <p:nvSpPr>
          <p:cNvPr id="8" name="Text Placeholder 7"/>
          <p:cNvSpPr>
            <a:spLocks noGrp="1"/>
          </p:cNvSpPr>
          <p:nvPr>
            <p:ph type="body" sz="quarter" idx="13" hasCustomPrompt="1"/>
          </p:nvPr>
        </p:nvSpPr>
        <p:spPr>
          <a:xfrm>
            <a:off x="633165" y="2025714"/>
            <a:ext cx="10915652" cy="696383"/>
          </a:xfrm>
        </p:spPr>
        <p:txBody>
          <a:bodyPr>
            <a:normAutofit/>
          </a:bodyPr>
          <a:lstStyle>
            <a:lvl1pPr marL="0" indent="0">
              <a:buNone/>
              <a:defRPr sz="2800" baseline="0">
                <a:solidFill>
                  <a:schemeClr val="tx2"/>
                </a:solidFill>
              </a:defRPr>
            </a:lvl1pPr>
          </a:lstStyle>
          <a:p>
            <a:pPr lvl="0"/>
            <a:r>
              <a:rPr lang="en-US" dirty="0"/>
              <a:t>Use this layout when a subhead is needed 1 line</a:t>
            </a:r>
          </a:p>
        </p:txBody>
      </p:sp>
    </p:spTree>
    <p:extLst>
      <p:ext uri="{BB962C8B-B14F-4D97-AF65-F5344CB8AC3E}">
        <p14:creationId xmlns:p14="http://schemas.microsoft.com/office/powerpoint/2010/main" val="41038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6382" y="1016001"/>
            <a:ext cx="9566911" cy="4023784"/>
          </a:xfrm>
        </p:spPr>
        <p:txBody>
          <a:bodyPr anchor="b">
            <a:noAutofit/>
          </a:bodyPr>
          <a:lstStyle>
            <a:lvl1pPr algn="l">
              <a:lnSpc>
                <a:spcPct val="70000"/>
              </a:lnSpc>
              <a:defRPr sz="8000"/>
            </a:lvl1pPr>
          </a:lstStyle>
          <a:p>
            <a:r>
              <a:rPr lang="en-US" dirty="0"/>
              <a:t>Presentation title in sentence case</a:t>
            </a:r>
          </a:p>
        </p:txBody>
      </p:sp>
      <p:sp>
        <p:nvSpPr>
          <p:cNvPr id="7" name="Freeform 6"/>
          <p:cNvSpPr>
            <a:spLocks noEditPoints="1"/>
          </p:cNvSpPr>
          <p:nvPr/>
        </p:nvSpPr>
        <p:spPr bwMode="invGray">
          <a:xfrm rot="21086651">
            <a:off x="-984461" y="2012951"/>
            <a:ext cx="6029248" cy="5692192"/>
          </a:xfrm>
          <a:custGeom>
            <a:avLst/>
            <a:gdLst>
              <a:gd name="T0" fmla="*/ 2264 w 4150"/>
              <a:gd name="T1" fmla="*/ 2054 h 3917"/>
              <a:gd name="T2" fmla="*/ 2423 w 4150"/>
              <a:gd name="T3" fmla="*/ 1746 h 3917"/>
              <a:gd name="T4" fmla="*/ 1907 w 4150"/>
              <a:gd name="T5" fmla="*/ 5 h 3917"/>
              <a:gd name="T6" fmla="*/ 1718 w 4150"/>
              <a:gd name="T7" fmla="*/ 113 h 3917"/>
              <a:gd name="T8" fmla="*/ 921 w 4150"/>
              <a:gd name="T9" fmla="*/ 496 h 3917"/>
              <a:gd name="T10" fmla="*/ 751 w 4150"/>
              <a:gd name="T11" fmla="*/ 656 h 3917"/>
              <a:gd name="T12" fmla="*/ 449 w 4150"/>
              <a:gd name="T13" fmla="*/ 1089 h 3917"/>
              <a:gd name="T14" fmla="*/ 260 w 4150"/>
              <a:gd name="T15" fmla="*/ 1886 h 3917"/>
              <a:gd name="T16" fmla="*/ 312 w 4150"/>
              <a:gd name="T17" fmla="*/ 2319 h 3917"/>
              <a:gd name="T18" fmla="*/ 592 w 4150"/>
              <a:gd name="T19" fmla="*/ 2921 h 3917"/>
              <a:gd name="T20" fmla="*/ 1245 w 4150"/>
              <a:gd name="T21" fmla="*/ 3246 h 3917"/>
              <a:gd name="T22" fmla="*/ 3000 w 4150"/>
              <a:gd name="T23" fmla="*/ 2736 h 3917"/>
              <a:gd name="T24" fmla="*/ 2729 w 4150"/>
              <a:gd name="T25" fmla="*/ 2645 h 3917"/>
              <a:gd name="T26" fmla="*/ 2384 w 4150"/>
              <a:gd name="T27" fmla="*/ 2550 h 3917"/>
              <a:gd name="T28" fmla="*/ 2260 w 4150"/>
              <a:gd name="T29" fmla="*/ 2357 h 3917"/>
              <a:gd name="T30" fmla="*/ 1778 w 4150"/>
              <a:gd name="T31" fmla="*/ 2715 h 3917"/>
              <a:gd name="T32" fmla="*/ 1539 w 4150"/>
              <a:gd name="T33" fmla="*/ 2932 h 3917"/>
              <a:gd name="T34" fmla="*/ 1490 w 4150"/>
              <a:gd name="T35" fmla="*/ 2069 h 3917"/>
              <a:gd name="T36" fmla="*/ 602 w 4150"/>
              <a:gd name="T37" fmla="*/ 2277 h 3917"/>
              <a:gd name="T38" fmla="*/ 778 w 4150"/>
              <a:gd name="T39" fmla="*/ 2009 h 3917"/>
              <a:gd name="T40" fmla="*/ 1511 w 4150"/>
              <a:gd name="T41" fmla="*/ 1652 h 3917"/>
              <a:gd name="T42" fmla="*/ 1143 w 4150"/>
              <a:gd name="T43" fmla="*/ 1635 h 3917"/>
              <a:gd name="T44" fmla="*/ 850 w 4150"/>
              <a:gd name="T45" fmla="*/ 1465 h 3917"/>
              <a:gd name="T46" fmla="*/ 1013 w 4150"/>
              <a:gd name="T47" fmla="*/ 966 h 3917"/>
              <a:gd name="T48" fmla="*/ 1802 w 4150"/>
              <a:gd name="T49" fmla="*/ 633 h 3917"/>
              <a:gd name="T50" fmla="*/ 3466 w 4150"/>
              <a:gd name="T51" fmla="*/ 540 h 3917"/>
              <a:gd name="T52" fmla="*/ 4045 w 4150"/>
              <a:gd name="T53" fmla="*/ 1287 h 3917"/>
              <a:gd name="T54" fmla="*/ 4121 w 4150"/>
              <a:gd name="T55" fmla="*/ 1561 h 3917"/>
              <a:gd name="T56" fmla="*/ 4147 w 4150"/>
              <a:gd name="T57" fmla="*/ 2042 h 3917"/>
              <a:gd name="T58" fmla="*/ 3877 w 4150"/>
              <a:gd name="T59" fmla="*/ 2929 h 3917"/>
              <a:gd name="T60" fmla="*/ 3408 w 4150"/>
              <a:gd name="T61" fmla="*/ 3477 h 3917"/>
              <a:gd name="T62" fmla="*/ 2543 w 4150"/>
              <a:gd name="T63" fmla="*/ 3875 h 3917"/>
              <a:gd name="T64" fmla="*/ 2206 w 4150"/>
              <a:gd name="T65" fmla="*/ 3841 h 3917"/>
              <a:gd name="T66" fmla="*/ 3097 w 4150"/>
              <a:gd name="T67" fmla="*/ 3517 h 3917"/>
              <a:gd name="T68" fmla="*/ 3545 w 4150"/>
              <a:gd name="T69" fmla="*/ 3086 h 3917"/>
              <a:gd name="T70" fmla="*/ 3877 w 4150"/>
              <a:gd name="T71" fmla="*/ 2249 h 3917"/>
              <a:gd name="T72" fmla="*/ 3856 w 4150"/>
              <a:gd name="T73" fmla="*/ 1675 h 3917"/>
              <a:gd name="T74" fmla="*/ 3741 w 4150"/>
              <a:gd name="T75" fmla="*/ 1298 h 3917"/>
              <a:gd name="T76" fmla="*/ 3183 w 4150"/>
              <a:gd name="T77" fmla="*/ 719 h 3917"/>
              <a:gd name="T78" fmla="*/ 1256 w 4150"/>
              <a:gd name="T79" fmla="*/ 1075 h 3917"/>
              <a:gd name="T80" fmla="*/ 1200 w 4150"/>
              <a:gd name="T81" fmla="*/ 1315 h 3917"/>
              <a:gd name="T82" fmla="*/ 1667 w 4150"/>
              <a:gd name="T83" fmla="*/ 1287 h 3917"/>
              <a:gd name="T84" fmla="*/ 2301 w 4150"/>
              <a:gd name="T85" fmla="*/ 1312 h 3917"/>
              <a:gd name="T86" fmla="*/ 2706 w 4150"/>
              <a:gd name="T87" fmla="*/ 1482 h 3917"/>
              <a:gd name="T88" fmla="*/ 2853 w 4150"/>
              <a:gd name="T89" fmla="*/ 1769 h 3917"/>
              <a:gd name="T90" fmla="*/ 3599 w 4150"/>
              <a:gd name="T91" fmla="*/ 1688 h 3917"/>
              <a:gd name="T92" fmla="*/ 3365 w 4150"/>
              <a:gd name="T93" fmla="*/ 1933 h 3917"/>
              <a:gd name="T94" fmla="*/ 2659 w 4150"/>
              <a:gd name="T95" fmla="*/ 2293 h 3917"/>
              <a:gd name="T96" fmla="*/ 3057 w 4150"/>
              <a:gd name="T97" fmla="*/ 2285 h 3917"/>
              <a:gd name="T98" fmla="*/ 3319 w 4150"/>
              <a:gd name="T99" fmla="*/ 2497 h 3917"/>
              <a:gd name="T100" fmla="*/ 3099 w 4150"/>
              <a:gd name="T101" fmla="*/ 3008 h 3917"/>
              <a:gd name="T102" fmla="*/ 2193 w 4150"/>
              <a:gd name="T103" fmla="*/ 3324 h 3917"/>
              <a:gd name="T104" fmla="*/ 757 w 4150"/>
              <a:gd name="T105" fmla="*/ 3418 h 3917"/>
              <a:gd name="T106" fmla="*/ 145 w 4150"/>
              <a:gd name="T107" fmla="*/ 2728 h 3917"/>
              <a:gd name="T108" fmla="*/ 27 w 4150"/>
              <a:gd name="T109" fmla="*/ 2338 h 3917"/>
              <a:gd name="T110" fmla="*/ 10 w 4150"/>
              <a:gd name="T111" fmla="*/ 1800 h 3917"/>
              <a:gd name="T112" fmla="*/ 328 w 4150"/>
              <a:gd name="T113" fmla="*/ 901 h 3917"/>
              <a:gd name="T114" fmla="*/ 714 w 4150"/>
              <a:gd name="T115" fmla="*/ 466 h 3917"/>
              <a:gd name="T116" fmla="*/ 1381 w 4150"/>
              <a:gd name="T117" fmla="*/ 92 h 3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50" h="3917">
                <a:moveTo>
                  <a:pt x="2267" y="1619"/>
                </a:moveTo>
                <a:lnTo>
                  <a:pt x="2235" y="1621"/>
                </a:lnTo>
                <a:lnTo>
                  <a:pt x="2201" y="1627"/>
                </a:lnTo>
                <a:lnTo>
                  <a:pt x="1946" y="1693"/>
                </a:lnTo>
                <a:lnTo>
                  <a:pt x="1876" y="2187"/>
                </a:lnTo>
                <a:lnTo>
                  <a:pt x="2131" y="2121"/>
                </a:lnTo>
                <a:lnTo>
                  <a:pt x="2165" y="2111"/>
                </a:lnTo>
                <a:lnTo>
                  <a:pt x="2199" y="2095"/>
                </a:lnTo>
                <a:lnTo>
                  <a:pt x="2232" y="2076"/>
                </a:lnTo>
                <a:lnTo>
                  <a:pt x="2264" y="2054"/>
                </a:lnTo>
                <a:lnTo>
                  <a:pt x="2295" y="2029"/>
                </a:lnTo>
                <a:lnTo>
                  <a:pt x="2323" y="2002"/>
                </a:lnTo>
                <a:lnTo>
                  <a:pt x="2348" y="1972"/>
                </a:lnTo>
                <a:lnTo>
                  <a:pt x="2370" y="1942"/>
                </a:lnTo>
                <a:lnTo>
                  <a:pt x="2389" y="1910"/>
                </a:lnTo>
                <a:lnTo>
                  <a:pt x="2404" y="1876"/>
                </a:lnTo>
                <a:lnTo>
                  <a:pt x="2416" y="1843"/>
                </a:lnTo>
                <a:lnTo>
                  <a:pt x="2423" y="1809"/>
                </a:lnTo>
                <a:lnTo>
                  <a:pt x="2425" y="1776"/>
                </a:lnTo>
                <a:lnTo>
                  <a:pt x="2423" y="1746"/>
                </a:lnTo>
                <a:lnTo>
                  <a:pt x="2416" y="1718"/>
                </a:lnTo>
                <a:lnTo>
                  <a:pt x="2405" y="1693"/>
                </a:lnTo>
                <a:lnTo>
                  <a:pt x="2390" y="1671"/>
                </a:lnTo>
                <a:lnTo>
                  <a:pt x="2372" y="1654"/>
                </a:lnTo>
                <a:lnTo>
                  <a:pt x="2349" y="1638"/>
                </a:lnTo>
                <a:lnTo>
                  <a:pt x="2325" y="1628"/>
                </a:lnTo>
                <a:lnTo>
                  <a:pt x="2297" y="1622"/>
                </a:lnTo>
                <a:lnTo>
                  <a:pt x="2267" y="1619"/>
                </a:lnTo>
                <a:close/>
                <a:moveTo>
                  <a:pt x="1894" y="0"/>
                </a:moveTo>
                <a:lnTo>
                  <a:pt x="1907" y="5"/>
                </a:lnTo>
                <a:lnTo>
                  <a:pt x="1918" y="12"/>
                </a:lnTo>
                <a:lnTo>
                  <a:pt x="1927" y="24"/>
                </a:lnTo>
                <a:lnTo>
                  <a:pt x="1931" y="38"/>
                </a:lnTo>
                <a:lnTo>
                  <a:pt x="1929" y="54"/>
                </a:lnTo>
                <a:lnTo>
                  <a:pt x="1922" y="68"/>
                </a:lnTo>
                <a:lnTo>
                  <a:pt x="1910" y="80"/>
                </a:lnTo>
                <a:lnTo>
                  <a:pt x="1895" y="85"/>
                </a:lnTo>
                <a:lnTo>
                  <a:pt x="1867" y="87"/>
                </a:lnTo>
                <a:lnTo>
                  <a:pt x="1817" y="95"/>
                </a:lnTo>
                <a:lnTo>
                  <a:pt x="1718" y="113"/>
                </a:lnTo>
                <a:lnTo>
                  <a:pt x="1618" y="137"/>
                </a:lnTo>
                <a:lnTo>
                  <a:pt x="1518" y="166"/>
                </a:lnTo>
                <a:lnTo>
                  <a:pt x="1419" y="202"/>
                </a:lnTo>
                <a:lnTo>
                  <a:pt x="1322" y="242"/>
                </a:lnTo>
                <a:lnTo>
                  <a:pt x="1228" y="289"/>
                </a:lnTo>
                <a:lnTo>
                  <a:pt x="1137" y="342"/>
                </a:lnTo>
                <a:lnTo>
                  <a:pt x="1047" y="400"/>
                </a:lnTo>
                <a:lnTo>
                  <a:pt x="1004" y="431"/>
                </a:lnTo>
                <a:lnTo>
                  <a:pt x="962" y="463"/>
                </a:lnTo>
                <a:lnTo>
                  <a:pt x="921" y="496"/>
                </a:lnTo>
                <a:lnTo>
                  <a:pt x="882" y="530"/>
                </a:lnTo>
                <a:lnTo>
                  <a:pt x="844" y="565"/>
                </a:lnTo>
                <a:lnTo>
                  <a:pt x="825" y="582"/>
                </a:lnTo>
                <a:lnTo>
                  <a:pt x="806" y="601"/>
                </a:lnTo>
                <a:lnTo>
                  <a:pt x="767" y="641"/>
                </a:lnTo>
                <a:lnTo>
                  <a:pt x="757" y="650"/>
                </a:lnTo>
                <a:lnTo>
                  <a:pt x="753" y="655"/>
                </a:lnTo>
                <a:lnTo>
                  <a:pt x="752" y="656"/>
                </a:lnTo>
                <a:lnTo>
                  <a:pt x="752" y="656"/>
                </a:lnTo>
                <a:lnTo>
                  <a:pt x="751" y="656"/>
                </a:lnTo>
                <a:lnTo>
                  <a:pt x="751" y="656"/>
                </a:lnTo>
                <a:lnTo>
                  <a:pt x="751" y="656"/>
                </a:lnTo>
                <a:lnTo>
                  <a:pt x="752" y="656"/>
                </a:lnTo>
                <a:lnTo>
                  <a:pt x="750" y="659"/>
                </a:lnTo>
                <a:lnTo>
                  <a:pt x="732" y="678"/>
                </a:lnTo>
                <a:lnTo>
                  <a:pt x="666" y="755"/>
                </a:lnTo>
                <a:lnTo>
                  <a:pt x="603" y="836"/>
                </a:lnTo>
                <a:lnTo>
                  <a:pt x="546" y="919"/>
                </a:lnTo>
                <a:lnTo>
                  <a:pt x="495" y="1003"/>
                </a:lnTo>
                <a:lnTo>
                  <a:pt x="449" y="1089"/>
                </a:lnTo>
                <a:lnTo>
                  <a:pt x="410" y="1174"/>
                </a:lnTo>
                <a:lnTo>
                  <a:pt x="374" y="1260"/>
                </a:lnTo>
                <a:lnTo>
                  <a:pt x="345" y="1345"/>
                </a:lnTo>
                <a:lnTo>
                  <a:pt x="321" y="1429"/>
                </a:lnTo>
                <a:lnTo>
                  <a:pt x="300" y="1512"/>
                </a:lnTo>
                <a:lnTo>
                  <a:pt x="285" y="1593"/>
                </a:lnTo>
                <a:lnTo>
                  <a:pt x="274" y="1670"/>
                </a:lnTo>
                <a:lnTo>
                  <a:pt x="266" y="1745"/>
                </a:lnTo>
                <a:lnTo>
                  <a:pt x="261" y="1817"/>
                </a:lnTo>
                <a:lnTo>
                  <a:pt x="260" y="1886"/>
                </a:lnTo>
                <a:lnTo>
                  <a:pt x="261" y="1951"/>
                </a:lnTo>
                <a:lnTo>
                  <a:pt x="263" y="2010"/>
                </a:lnTo>
                <a:lnTo>
                  <a:pt x="269" y="2066"/>
                </a:lnTo>
                <a:lnTo>
                  <a:pt x="274" y="2118"/>
                </a:lnTo>
                <a:lnTo>
                  <a:pt x="281" y="2164"/>
                </a:lnTo>
                <a:lnTo>
                  <a:pt x="288" y="2206"/>
                </a:lnTo>
                <a:lnTo>
                  <a:pt x="294" y="2243"/>
                </a:lnTo>
                <a:lnTo>
                  <a:pt x="302" y="2273"/>
                </a:lnTo>
                <a:lnTo>
                  <a:pt x="307" y="2299"/>
                </a:lnTo>
                <a:lnTo>
                  <a:pt x="312" y="2319"/>
                </a:lnTo>
                <a:lnTo>
                  <a:pt x="316" y="2334"/>
                </a:lnTo>
                <a:lnTo>
                  <a:pt x="318" y="2344"/>
                </a:lnTo>
                <a:lnTo>
                  <a:pt x="318" y="2346"/>
                </a:lnTo>
                <a:lnTo>
                  <a:pt x="345" y="2442"/>
                </a:lnTo>
                <a:lnTo>
                  <a:pt x="375" y="2533"/>
                </a:lnTo>
                <a:lnTo>
                  <a:pt x="410" y="2620"/>
                </a:lnTo>
                <a:lnTo>
                  <a:pt x="449" y="2702"/>
                </a:lnTo>
                <a:lnTo>
                  <a:pt x="493" y="2781"/>
                </a:lnTo>
                <a:lnTo>
                  <a:pt x="541" y="2853"/>
                </a:lnTo>
                <a:lnTo>
                  <a:pt x="592" y="2921"/>
                </a:lnTo>
                <a:lnTo>
                  <a:pt x="648" y="2983"/>
                </a:lnTo>
                <a:lnTo>
                  <a:pt x="706" y="3039"/>
                </a:lnTo>
                <a:lnTo>
                  <a:pt x="769" y="3089"/>
                </a:lnTo>
                <a:lnTo>
                  <a:pt x="835" y="3134"/>
                </a:lnTo>
                <a:lnTo>
                  <a:pt x="900" y="3169"/>
                </a:lnTo>
                <a:lnTo>
                  <a:pt x="967" y="3199"/>
                </a:lnTo>
                <a:lnTo>
                  <a:pt x="1036" y="3221"/>
                </a:lnTo>
                <a:lnTo>
                  <a:pt x="1105" y="3237"/>
                </a:lnTo>
                <a:lnTo>
                  <a:pt x="1175" y="3244"/>
                </a:lnTo>
                <a:lnTo>
                  <a:pt x="1245" y="3246"/>
                </a:lnTo>
                <a:lnTo>
                  <a:pt x="1315" y="3239"/>
                </a:lnTo>
                <a:lnTo>
                  <a:pt x="1385" y="3226"/>
                </a:lnTo>
                <a:lnTo>
                  <a:pt x="2258" y="3014"/>
                </a:lnTo>
                <a:lnTo>
                  <a:pt x="2259" y="3014"/>
                </a:lnTo>
                <a:lnTo>
                  <a:pt x="2852" y="2869"/>
                </a:lnTo>
                <a:lnTo>
                  <a:pt x="2887" y="2855"/>
                </a:lnTo>
                <a:lnTo>
                  <a:pt x="2921" y="2834"/>
                </a:lnTo>
                <a:lnTo>
                  <a:pt x="2954" y="2805"/>
                </a:lnTo>
                <a:lnTo>
                  <a:pt x="2981" y="2771"/>
                </a:lnTo>
                <a:lnTo>
                  <a:pt x="3000" y="2736"/>
                </a:lnTo>
                <a:lnTo>
                  <a:pt x="3010" y="2701"/>
                </a:lnTo>
                <a:lnTo>
                  <a:pt x="3010" y="2674"/>
                </a:lnTo>
                <a:lnTo>
                  <a:pt x="3006" y="2653"/>
                </a:lnTo>
                <a:lnTo>
                  <a:pt x="2997" y="2634"/>
                </a:lnTo>
                <a:lnTo>
                  <a:pt x="2982" y="2618"/>
                </a:lnTo>
                <a:lnTo>
                  <a:pt x="2963" y="2607"/>
                </a:lnTo>
                <a:lnTo>
                  <a:pt x="2941" y="2601"/>
                </a:lnTo>
                <a:lnTo>
                  <a:pt x="2917" y="2599"/>
                </a:lnTo>
                <a:lnTo>
                  <a:pt x="2892" y="2603"/>
                </a:lnTo>
                <a:lnTo>
                  <a:pt x="2729" y="2645"/>
                </a:lnTo>
                <a:lnTo>
                  <a:pt x="2685" y="2653"/>
                </a:lnTo>
                <a:lnTo>
                  <a:pt x="2643" y="2657"/>
                </a:lnTo>
                <a:lnTo>
                  <a:pt x="2601" y="2657"/>
                </a:lnTo>
                <a:lnTo>
                  <a:pt x="2562" y="2653"/>
                </a:lnTo>
                <a:lnTo>
                  <a:pt x="2525" y="2645"/>
                </a:lnTo>
                <a:lnTo>
                  <a:pt x="2491" y="2632"/>
                </a:lnTo>
                <a:lnTo>
                  <a:pt x="2459" y="2617"/>
                </a:lnTo>
                <a:lnTo>
                  <a:pt x="2431" y="2598"/>
                </a:lnTo>
                <a:lnTo>
                  <a:pt x="2405" y="2575"/>
                </a:lnTo>
                <a:lnTo>
                  <a:pt x="2384" y="2550"/>
                </a:lnTo>
                <a:lnTo>
                  <a:pt x="2365" y="2521"/>
                </a:lnTo>
                <a:lnTo>
                  <a:pt x="2349" y="2488"/>
                </a:lnTo>
                <a:lnTo>
                  <a:pt x="2339" y="2451"/>
                </a:lnTo>
                <a:lnTo>
                  <a:pt x="2333" y="2412"/>
                </a:lnTo>
                <a:lnTo>
                  <a:pt x="2333" y="2370"/>
                </a:lnTo>
                <a:lnTo>
                  <a:pt x="2337" y="2325"/>
                </a:lnTo>
                <a:lnTo>
                  <a:pt x="2338" y="2316"/>
                </a:lnTo>
                <a:lnTo>
                  <a:pt x="2339" y="2309"/>
                </a:lnTo>
                <a:lnTo>
                  <a:pt x="2316" y="2324"/>
                </a:lnTo>
                <a:lnTo>
                  <a:pt x="2260" y="2357"/>
                </a:lnTo>
                <a:lnTo>
                  <a:pt x="2204" y="2384"/>
                </a:lnTo>
                <a:lnTo>
                  <a:pt x="2146" y="2406"/>
                </a:lnTo>
                <a:lnTo>
                  <a:pt x="2087" y="2424"/>
                </a:lnTo>
                <a:lnTo>
                  <a:pt x="1834" y="2490"/>
                </a:lnTo>
                <a:lnTo>
                  <a:pt x="1820" y="2560"/>
                </a:lnTo>
                <a:lnTo>
                  <a:pt x="1816" y="2582"/>
                </a:lnTo>
                <a:lnTo>
                  <a:pt x="1810" y="2602"/>
                </a:lnTo>
                <a:lnTo>
                  <a:pt x="1806" y="2624"/>
                </a:lnTo>
                <a:lnTo>
                  <a:pt x="1795" y="2672"/>
                </a:lnTo>
                <a:lnTo>
                  <a:pt x="1778" y="2715"/>
                </a:lnTo>
                <a:lnTo>
                  <a:pt x="1760" y="2753"/>
                </a:lnTo>
                <a:lnTo>
                  <a:pt x="1739" y="2787"/>
                </a:lnTo>
                <a:lnTo>
                  <a:pt x="1716" y="2818"/>
                </a:lnTo>
                <a:lnTo>
                  <a:pt x="1690" y="2843"/>
                </a:lnTo>
                <a:lnTo>
                  <a:pt x="1665" y="2866"/>
                </a:lnTo>
                <a:lnTo>
                  <a:pt x="1638" y="2884"/>
                </a:lnTo>
                <a:lnTo>
                  <a:pt x="1613" y="2900"/>
                </a:lnTo>
                <a:lnTo>
                  <a:pt x="1587" y="2913"/>
                </a:lnTo>
                <a:lnTo>
                  <a:pt x="1562" y="2923"/>
                </a:lnTo>
                <a:lnTo>
                  <a:pt x="1539" y="2932"/>
                </a:lnTo>
                <a:lnTo>
                  <a:pt x="1518" y="2937"/>
                </a:lnTo>
                <a:lnTo>
                  <a:pt x="1499" y="2942"/>
                </a:lnTo>
                <a:lnTo>
                  <a:pt x="1485" y="2945"/>
                </a:lnTo>
                <a:lnTo>
                  <a:pt x="1474" y="2947"/>
                </a:lnTo>
                <a:lnTo>
                  <a:pt x="1466" y="2947"/>
                </a:lnTo>
                <a:lnTo>
                  <a:pt x="1464" y="2947"/>
                </a:lnTo>
                <a:lnTo>
                  <a:pt x="1539" y="2429"/>
                </a:lnTo>
                <a:lnTo>
                  <a:pt x="1601" y="1982"/>
                </a:lnTo>
                <a:lnTo>
                  <a:pt x="1548" y="2028"/>
                </a:lnTo>
                <a:lnTo>
                  <a:pt x="1490" y="2069"/>
                </a:lnTo>
                <a:lnTo>
                  <a:pt x="1432" y="2103"/>
                </a:lnTo>
                <a:lnTo>
                  <a:pt x="1371" y="2131"/>
                </a:lnTo>
                <a:lnTo>
                  <a:pt x="1308" y="2151"/>
                </a:lnTo>
                <a:lnTo>
                  <a:pt x="1214" y="2177"/>
                </a:lnTo>
                <a:lnTo>
                  <a:pt x="601" y="2339"/>
                </a:lnTo>
                <a:lnTo>
                  <a:pt x="599" y="2335"/>
                </a:lnTo>
                <a:lnTo>
                  <a:pt x="599" y="2328"/>
                </a:lnTo>
                <a:lnTo>
                  <a:pt x="599" y="2315"/>
                </a:lnTo>
                <a:lnTo>
                  <a:pt x="601" y="2297"/>
                </a:lnTo>
                <a:lnTo>
                  <a:pt x="602" y="2277"/>
                </a:lnTo>
                <a:lnTo>
                  <a:pt x="606" y="2253"/>
                </a:lnTo>
                <a:lnTo>
                  <a:pt x="611" y="2227"/>
                </a:lnTo>
                <a:lnTo>
                  <a:pt x="619" y="2200"/>
                </a:lnTo>
                <a:lnTo>
                  <a:pt x="630" y="2170"/>
                </a:lnTo>
                <a:lnTo>
                  <a:pt x="644" y="2141"/>
                </a:lnTo>
                <a:lnTo>
                  <a:pt x="662" y="2112"/>
                </a:lnTo>
                <a:lnTo>
                  <a:pt x="683" y="2084"/>
                </a:lnTo>
                <a:lnTo>
                  <a:pt x="710" y="2057"/>
                </a:lnTo>
                <a:lnTo>
                  <a:pt x="741" y="2032"/>
                </a:lnTo>
                <a:lnTo>
                  <a:pt x="778" y="2009"/>
                </a:lnTo>
                <a:lnTo>
                  <a:pt x="811" y="1991"/>
                </a:lnTo>
                <a:lnTo>
                  <a:pt x="846" y="1979"/>
                </a:lnTo>
                <a:lnTo>
                  <a:pt x="1352" y="1845"/>
                </a:lnTo>
                <a:lnTo>
                  <a:pt x="1387" y="1833"/>
                </a:lnTo>
                <a:lnTo>
                  <a:pt x="1422" y="1811"/>
                </a:lnTo>
                <a:lnTo>
                  <a:pt x="1453" y="1783"/>
                </a:lnTo>
                <a:lnTo>
                  <a:pt x="1481" y="1749"/>
                </a:lnTo>
                <a:lnTo>
                  <a:pt x="1499" y="1715"/>
                </a:lnTo>
                <a:lnTo>
                  <a:pt x="1509" y="1679"/>
                </a:lnTo>
                <a:lnTo>
                  <a:pt x="1511" y="1652"/>
                </a:lnTo>
                <a:lnTo>
                  <a:pt x="1507" y="1630"/>
                </a:lnTo>
                <a:lnTo>
                  <a:pt x="1497" y="1611"/>
                </a:lnTo>
                <a:lnTo>
                  <a:pt x="1481" y="1595"/>
                </a:lnTo>
                <a:lnTo>
                  <a:pt x="1462" y="1585"/>
                </a:lnTo>
                <a:lnTo>
                  <a:pt x="1441" y="1579"/>
                </a:lnTo>
                <a:lnTo>
                  <a:pt x="1418" y="1578"/>
                </a:lnTo>
                <a:lnTo>
                  <a:pt x="1392" y="1580"/>
                </a:lnTo>
                <a:lnTo>
                  <a:pt x="1229" y="1622"/>
                </a:lnTo>
                <a:lnTo>
                  <a:pt x="1185" y="1631"/>
                </a:lnTo>
                <a:lnTo>
                  <a:pt x="1143" y="1635"/>
                </a:lnTo>
                <a:lnTo>
                  <a:pt x="1102" y="1635"/>
                </a:lnTo>
                <a:lnTo>
                  <a:pt x="1063" y="1631"/>
                </a:lnTo>
                <a:lnTo>
                  <a:pt x="1026" y="1622"/>
                </a:lnTo>
                <a:lnTo>
                  <a:pt x="990" y="1611"/>
                </a:lnTo>
                <a:lnTo>
                  <a:pt x="960" y="1595"/>
                </a:lnTo>
                <a:lnTo>
                  <a:pt x="930" y="1576"/>
                </a:lnTo>
                <a:lnTo>
                  <a:pt x="905" y="1553"/>
                </a:lnTo>
                <a:lnTo>
                  <a:pt x="883" y="1528"/>
                </a:lnTo>
                <a:lnTo>
                  <a:pt x="865" y="1498"/>
                </a:lnTo>
                <a:lnTo>
                  <a:pt x="850" y="1465"/>
                </a:lnTo>
                <a:lnTo>
                  <a:pt x="839" y="1429"/>
                </a:lnTo>
                <a:lnTo>
                  <a:pt x="834" y="1390"/>
                </a:lnTo>
                <a:lnTo>
                  <a:pt x="832" y="1348"/>
                </a:lnTo>
                <a:lnTo>
                  <a:pt x="836" y="1302"/>
                </a:lnTo>
                <a:lnTo>
                  <a:pt x="849" y="1246"/>
                </a:lnTo>
                <a:lnTo>
                  <a:pt x="868" y="1189"/>
                </a:lnTo>
                <a:lnTo>
                  <a:pt x="895" y="1131"/>
                </a:lnTo>
                <a:lnTo>
                  <a:pt x="929" y="1074"/>
                </a:lnTo>
                <a:lnTo>
                  <a:pt x="969" y="1018"/>
                </a:lnTo>
                <a:lnTo>
                  <a:pt x="1013" y="966"/>
                </a:lnTo>
                <a:lnTo>
                  <a:pt x="1061" y="916"/>
                </a:lnTo>
                <a:lnTo>
                  <a:pt x="1115" y="871"/>
                </a:lnTo>
                <a:lnTo>
                  <a:pt x="1172" y="830"/>
                </a:lnTo>
                <a:lnTo>
                  <a:pt x="1209" y="807"/>
                </a:lnTo>
                <a:lnTo>
                  <a:pt x="1249" y="785"/>
                </a:lnTo>
                <a:lnTo>
                  <a:pt x="1289" y="766"/>
                </a:lnTo>
                <a:lnTo>
                  <a:pt x="1330" y="751"/>
                </a:lnTo>
                <a:lnTo>
                  <a:pt x="1368" y="739"/>
                </a:lnTo>
                <a:lnTo>
                  <a:pt x="1773" y="638"/>
                </a:lnTo>
                <a:lnTo>
                  <a:pt x="1802" y="633"/>
                </a:lnTo>
                <a:lnTo>
                  <a:pt x="2698" y="415"/>
                </a:lnTo>
                <a:lnTo>
                  <a:pt x="2785" y="397"/>
                </a:lnTo>
                <a:lnTo>
                  <a:pt x="2873" y="388"/>
                </a:lnTo>
                <a:lnTo>
                  <a:pt x="2959" y="387"/>
                </a:lnTo>
                <a:lnTo>
                  <a:pt x="3047" y="395"/>
                </a:lnTo>
                <a:lnTo>
                  <a:pt x="3133" y="408"/>
                </a:lnTo>
                <a:lnTo>
                  <a:pt x="3219" y="430"/>
                </a:lnTo>
                <a:lnTo>
                  <a:pt x="3303" y="459"/>
                </a:lnTo>
                <a:lnTo>
                  <a:pt x="3385" y="496"/>
                </a:lnTo>
                <a:lnTo>
                  <a:pt x="3466" y="540"/>
                </a:lnTo>
                <a:lnTo>
                  <a:pt x="3541" y="591"/>
                </a:lnTo>
                <a:lnTo>
                  <a:pt x="3613" y="647"/>
                </a:lnTo>
                <a:lnTo>
                  <a:pt x="3681" y="709"/>
                </a:lnTo>
                <a:lnTo>
                  <a:pt x="3746" y="777"/>
                </a:lnTo>
                <a:lnTo>
                  <a:pt x="3805" y="849"/>
                </a:lnTo>
                <a:lnTo>
                  <a:pt x="3863" y="928"/>
                </a:lnTo>
                <a:lnTo>
                  <a:pt x="3915" y="1010"/>
                </a:lnTo>
                <a:lnTo>
                  <a:pt x="3962" y="1098"/>
                </a:lnTo>
                <a:lnTo>
                  <a:pt x="4005" y="1190"/>
                </a:lnTo>
                <a:lnTo>
                  <a:pt x="4045" y="1287"/>
                </a:lnTo>
                <a:lnTo>
                  <a:pt x="4078" y="1388"/>
                </a:lnTo>
                <a:lnTo>
                  <a:pt x="4107" y="1493"/>
                </a:lnTo>
                <a:lnTo>
                  <a:pt x="4108" y="1496"/>
                </a:lnTo>
                <a:lnTo>
                  <a:pt x="4110" y="1500"/>
                </a:lnTo>
                <a:lnTo>
                  <a:pt x="4111" y="1505"/>
                </a:lnTo>
                <a:lnTo>
                  <a:pt x="4111" y="1509"/>
                </a:lnTo>
                <a:lnTo>
                  <a:pt x="4112" y="1513"/>
                </a:lnTo>
                <a:lnTo>
                  <a:pt x="4113" y="1523"/>
                </a:lnTo>
                <a:lnTo>
                  <a:pt x="4117" y="1538"/>
                </a:lnTo>
                <a:lnTo>
                  <a:pt x="4121" y="1561"/>
                </a:lnTo>
                <a:lnTo>
                  <a:pt x="4124" y="1580"/>
                </a:lnTo>
                <a:lnTo>
                  <a:pt x="4127" y="1604"/>
                </a:lnTo>
                <a:lnTo>
                  <a:pt x="4131" y="1630"/>
                </a:lnTo>
                <a:lnTo>
                  <a:pt x="4136" y="1673"/>
                </a:lnTo>
                <a:lnTo>
                  <a:pt x="4141" y="1721"/>
                </a:lnTo>
                <a:lnTo>
                  <a:pt x="4147" y="1776"/>
                </a:lnTo>
                <a:lnTo>
                  <a:pt x="4149" y="1835"/>
                </a:lnTo>
                <a:lnTo>
                  <a:pt x="4150" y="1900"/>
                </a:lnTo>
                <a:lnTo>
                  <a:pt x="4150" y="1969"/>
                </a:lnTo>
                <a:lnTo>
                  <a:pt x="4147" y="2042"/>
                </a:lnTo>
                <a:lnTo>
                  <a:pt x="4140" y="2121"/>
                </a:lnTo>
                <a:lnTo>
                  <a:pt x="4130" y="2202"/>
                </a:lnTo>
                <a:lnTo>
                  <a:pt x="4116" y="2287"/>
                </a:lnTo>
                <a:lnTo>
                  <a:pt x="4097" y="2375"/>
                </a:lnTo>
                <a:lnTo>
                  <a:pt x="4074" y="2465"/>
                </a:lnTo>
                <a:lnTo>
                  <a:pt x="4046" y="2556"/>
                </a:lnTo>
                <a:lnTo>
                  <a:pt x="4012" y="2649"/>
                </a:lnTo>
                <a:lnTo>
                  <a:pt x="3972" y="2743"/>
                </a:lnTo>
                <a:lnTo>
                  <a:pt x="3928" y="2837"/>
                </a:lnTo>
                <a:lnTo>
                  <a:pt x="3877" y="2929"/>
                </a:lnTo>
                <a:lnTo>
                  <a:pt x="3821" y="3021"/>
                </a:lnTo>
                <a:lnTo>
                  <a:pt x="3757" y="3111"/>
                </a:lnTo>
                <a:lnTo>
                  <a:pt x="3690" y="3197"/>
                </a:lnTo>
                <a:lnTo>
                  <a:pt x="3616" y="3282"/>
                </a:lnTo>
                <a:lnTo>
                  <a:pt x="3537" y="3362"/>
                </a:lnTo>
                <a:lnTo>
                  <a:pt x="3515" y="3383"/>
                </a:lnTo>
                <a:lnTo>
                  <a:pt x="3495" y="3402"/>
                </a:lnTo>
                <a:lnTo>
                  <a:pt x="3475" y="3421"/>
                </a:lnTo>
                <a:lnTo>
                  <a:pt x="3453" y="3440"/>
                </a:lnTo>
                <a:lnTo>
                  <a:pt x="3408" y="3477"/>
                </a:lnTo>
                <a:lnTo>
                  <a:pt x="3363" y="3511"/>
                </a:lnTo>
                <a:lnTo>
                  <a:pt x="3301" y="3556"/>
                </a:lnTo>
                <a:lnTo>
                  <a:pt x="3238" y="3598"/>
                </a:lnTo>
                <a:lnTo>
                  <a:pt x="3172" y="3638"/>
                </a:lnTo>
                <a:lnTo>
                  <a:pt x="3071" y="3692"/>
                </a:lnTo>
                <a:lnTo>
                  <a:pt x="2968" y="3742"/>
                </a:lnTo>
                <a:lnTo>
                  <a:pt x="2864" y="3784"/>
                </a:lnTo>
                <a:lnTo>
                  <a:pt x="2757" y="3821"/>
                </a:lnTo>
                <a:lnTo>
                  <a:pt x="2650" y="3851"/>
                </a:lnTo>
                <a:lnTo>
                  <a:pt x="2543" y="3875"/>
                </a:lnTo>
                <a:lnTo>
                  <a:pt x="2437" y="3894"/>
                </a:lnTo>
                <a:lnTo>
                  <a:pt x="2330" y="3908"/>
                </a:lnTo>
                <a:lnTo>
                  <a:pt x="2225" y="3917"/>
                </a:lnTo>
                <a:lnTo>
                  <a:pt x="2212" y="3912"/>
                </a:lnTo>
                <a:lnTo>
                  <a:pt x="2201" y="3904"/>
                </a:lnTo>
                <a:lnTo>
                  <a:pt x="2193" y="3893"/>
                </a:lnTo>
                <a:lnTo>
                  <a:pt x="2189" y="3879"/>
                </a:lnTo>
                <a:lnTo>
                  <a:pt x="2190" y="3864"/>
                </a:lnTo>
                <a:lnTo>
                  <a:pt x="2195" y="3851"/>
                </a:lnTo>
                <a:lnTo>
                  <a:pt x="2206" y="3841"/>
                </a:lnTo>
                <a:lnTo>
                  <a:pt x="2218" y="3833"/>
                </a:lnTo>
                <a:lnTo>
                  <a:pt x="2319" y="3819"/>
                </a:lnTo>
                <a:lnTo>
                  <a:pt x="2419" y="3800"/>
                </a:lnTo>
                <a:lnTo>
                  <a:pt x="2520" y="3776"/>
                </a:lnTo>
                <a:lnTo>
                  <a:pt x="2619" y="3746"/>
                </a:lnTo>
                <a:lnTo>
                  <a:pt x="2719" y="3711"/>
                </a:lnTo>
                <a:lnTo>
                  <a:pt x="2817" y="3671"/>
                </a:lnTo>
                <a:lnTo>
                  <a:pt x="2913" y="3625"/>
                </a:lnTo>
                <a:lnTo>
                  <a:pt x="3006" y="3574"/>
                </a:lnTo>
                <a:lnTo>
                  <a:pt x="3097" y="3517"/>
                </a:lnTo>
                <a:lnTo>
                  <a:pt x="3183" y="3456"/>
                </a:lnTo>
                <a:lnTo>
                  <a:pt x="3265" y="3390"/>
                </a:lnTo>
                <a:lnTo>
                  <a:pt x="3304" y="3355"/>
                </a:lnTo>
                <a:lnTo>
                  <a:pt x="3342" y="3319"/>
                </a:lnTo>
                <a:lnTo>
                  <a:pt x="3360" y="3301"/>
                </a:lnTo>
                <a:lnTo>
                  <a:pt x="3379" y="3282"/>
                </a:lnTo>
                <a:lnTo>
                  <a:pt x="3398" y="3263"/>
                </a:lnTo>
                <a:lnTo>
                  <a:pt x="3415" y="3244"/>
                </a:lnTo>
                <a:lnTo>
                  <a:pt x="3482" y="3167"/>
                </a:lnTo>
                <a:lnTo>
                  <a:pt x="3545" y="3086"/>
                </a:lnTo>
                <a:lnTo>
                  <a:pt x="3602" y="3003"/>
                </a:lnTo>
                <a:lnTo>
                  <a:pt x="3654" y="2918"/>
                </a:lnTo>
                <a:lnTo>
                  <a:pt x="3700" y="2833"/>
                </a:lnTo>
                <a:lnTo>
                  <a:pt x="3741" y="2747"/>
                </a:lnTo>
                <a:lnTo>
                  <a:pt x="3775" y="2662"/>
                </a:lnTo>
                <a:lnTo>
                  <a:pt x="3804" y="2575"/>
                </a:lnTo>
                <a:lnTo>
                  <a:pt x="3830" y="2491"/>
                </a:lnTo>
                <a:lnTo>
                  <a:pt x="3850" y="2409"/>
                </a:lnTo>
                <a:lnTo>
                  <a:pt x="3865" y="2328"/>
                </a:lnTo>
                <a:lnTo>
                  <a:pt x="3877" y="2249"/>
                </a:lnTo>
                <a:lnTo>
                  <a:pt x="3884" y="2174"/>
                </a:lnTo>
                <a:lnTo>
                  <a:pt x="3889" y="2102"/>
                </a:lnTo>
                <a:lnTo>
                  <a:pt x="3891" y="2033"/>
                </a:lnTo>
                <a:lnTo>
                  <a:pt x="3889" y="1969"/>
                </a:lnTo>
                <a:lnTo>
                  <a:pt x="3887" y="1909"/>
                </a:lnTo>
                <a:lnTo>
                  <a:pt x="3882" y="1852"/>
                </a:lnTo>
                <a:lnTo>
                  <a:pt x="3877" y="1801"/>
                </a:lnTo>
                <a:lnTo>
                  <a:pt x="3870" y="1754"/>
                </a:lnTo>
                <a:lnTo>
                  <a:pt x="3863" y="1712"/>
                </a:lnTo>
                <a:lnTo>
                  <a:pt x="3856" y="1675"/>
                </a:lnTo>
                <a:lnTo>
                  <a:pt x="3850" y="1645"/>
                </a:lnTo>
                <a:lnTo>
                  <a:pt x="3844" y="1619"/>
                </a:lnTo>
                <a:lnTo>
                  <a:pt x="3839" y="1599"/>
                </a:lnTo>
                <a:lnTo>
                  <a:pt x="3835" y="1583"/>
                </a:lnTo>
                <a:lnTo>
                  <a:pt x="3832" y="1572"/>
                </a:lnTo>
                <a:lnTo>
                  <a:pt x="3832" y="1572"/>
                </a:lnTo>
                <a:lnTo>
                  <a:pt x="3832" y="1572"/>
                </a:lnTo>
                <a:lnTo>
                  <a:pt x="3807" y="1476"/>
                </a:lnTo>
                <a:lnTo>
                  <a:pt x="3776" y="1385"/>
                </a:lnTo>
                <a:lnTo>
                  <a:pt x="3741" y="1298"/>
                </a:lnTo>
                <a:lnTo>
                  <a:pt x="3701" y="1216"/>
                </a:lnTo>
                <a:lnTo>
                  <a:pt x="3658" y="1137"/>
                </a:lnTo>
                <a:lnTo>
                  <a:pt x="3609" y="1065"/>
                </a:lnTo>
                <a:lnTo>
                  <a:pt x="3559" y="997"/>
                </a:lnTo>
                <a:lnTo>
                  <a:pt x="3503" y="935"/>
                </a:lnTo>
                <a:lnTo>
                  <a:pt x="3444" y="879"/>
                </a:lnTo>
                <a:lnTo>
                  <a:pt x="3382" y="829"/>
                </a:lnTo>
                <a:lnTo>
                  <a:pt x="3315" y="784"/>
                </a:lnTo>
                <a:lnTo>
                  <a:pt x="3251" y="749"/>
                </a:lnTo>
                <a:lnTo>
                  <a:pt x="3183" y="719"/>
                </a:lnTo>
                <a:lnTo>
                  <a:pt x="3114" y="697"/>
                </a:lnTo>
                <a:lnTo>
                  <a:pt x="3046" y="681"/>
                </a:lnTo>
                <a:lnTo>
                  <a:pt x="2976" y="674"/>
                </a:lnTo>
                <a:lnTo>
                  <a:pt x="2906" y="672"/>
                </a:lnTo>
                <a:lnTo>
                  <a:pt x="2836" y="679"/>
                </a:lnTo>
                <a:lnTo>
                  <a:pt x="2766" y="692"/>
                </a:lnTo>
                <a:lnTo>
                  <a:pt x="1634" y="968"/>
                </a:lnTo>
                <a:lnTo>
                  <a:pt x="1310" y="1052"/>
                </a:lnTo>
                <a:lnTo>
                  <a:pt x="1283" y="1062"/>
                </a:lnTo>
                <a:lnTo>
                  <a:pt x="1256" y="1075"/>
                </a:lnTo>
                <a:lnTo>
                  <a:pt x="1232" y="1094"/>
                </a:lnTo>
                <a:lnTo>
                  <a:pt x="1209" y="1117"/>
                </a:lnTo>
                <a:lnTo>
                  <a:pt x="1184" y="1151"/>
                </a:lnTo>
                <a:lnTo>
                  <a:pt x="1165" y="1187"/>
                </a:lnTo>
                <a:lnTo>
                  <a:pt x="1154" y="1226"/>
                </a:lnTo>
                <a:lnTo>
                  <a:pt x="1154" y="1250"/>
                </a:lnTo>
                <a:lnTo>
                  <a:pt x="1158" y="1270"/>
                </a:lnTo>
                <a:lnTo>
                  <a:pt x="1168" y="1289"/>
                </a:lnTo>
                <a:lnTo>
                  <a:pt x="1182" y="1305"/>
                </a:lnTo>
                <a:lnTo>
                  <a:pt x="1200" y="1315"/>
                </a:lnTo>
                <a:lnTo>
                  <a:pt x="1222" y="1321"/>
                </a:lnTo>
                <a:lnTo>
                  <a:pt x="1246" y="1321"/>
                </a:lnTo>
                <a:lnTo>
                  <a:pt x="1273" y="1317"/>
                </a:lnTo>
                <a:lnTo>
                  <a:pt x="1433" y="1275"/>
                </a:lnTo>
                <a:lnTo>
                  <a:pt x="1475" y="1267"/>
                </a:lnTo>
                <a:lnTo>
                  <a:pt x="1517" y="1263"/>
                </a:lnTo>
                <a:lnTo>
                  <a:pt x="1558" y="1261"/>
                </a:lnTo>
                <a:lnTo>
                  <a:pt x="1596" y="1267"/>
                </a:lnTo>
                <a:lnTo>
                  <a:pt x="1633" y="1274"/>
                </a:lnTo>
                <a:lnTo>
                  <a:pt x="1667" y="1287"/>
                </a:lnTo>
                <a:lnTo>
                  <a:pt x="1699" y="1303"/>
                </a:lnTo>
                <a:lnTo>
                  <a:pt x="1728" y="1322"/>
                </a:lnTo>
                <a:lnTo>
                  <a:pt x="1754" y="1347"/>
                </a:lnTo>
                <a:lnTo>
                  <a:pt x="1775" y="1373"/>
                </a:lnTo>
                <a:lnTo>
                  <a:pt x="1795" y="1404"/>
                </a:lnTo>
                <a:lnTo>
                  <a:pt x="1810" y="1437"/>
                </a:lnTo>
                <a:lnTo>
                  <a:pt x="1810" y="1438"/>
                </a:lnTo>
                <a:lnTo>
                  <a:pt x="1831" y="1430"/>
                </a:lnTo>
                <a:lnTo>
                  <a:pt x="2244" y="1325"/>
                </a:lnTo>
                <a:lnTo>
                  <a:pt x="2301" y="1312"/>
                </a:lnTo>
                <a:lnTo>
                  <a:pt x="2357" y="1306"/>
                </a:lnTo>
                <a:lnTo>
                  <a:pt x="2409" y="1305"/>
                </a:lnTo>
                <a:lnTo>
                  <a:pt x="2460" y="1310"/>
                </a:lnTo>
                <a:lnTo>
                  <a:pt x="2507" y="1321"/>
                </a:lnTo>
                <a:lnTo>
                  <a:pt x="2551" y="1336"/>
                </a:lnTo>
                <a:lnTo>
                  <a:pt x="2590" y="1355"/>
                </a:lnTo>
                <a:lnTo>
                  <a:pt x="2626" y="1381"/>
                </a:lnTo>
                <a:lnTo>
                  <a:pt x="2657" y="1410"/>
                </a:lnTo>
                <a:lnTo>
                  <a:pt x="2684" y="1444"/>
                </a:lnTo>
                <a:lnTo>
                  <a:pt x="2706" y="1482"/>
                </a:lnTo>
                <a:lnTo>
                  <a:pt x="2724" y="1524"/>
                </a:lnTo>
                <a:lnTo>
                  <a:pt x="2736" y="1571"/>
                </a:lnTo>
                <a:lnTo>
                  <a:pt x="2743" y="1619"/>
                </a:lnTo>
                <a:lnTo>
                  <a:pt x="2744" y="1671"/>
                </a:lnTo>
                <a:lnTo>
                  <a:pt x="2738" y="1727"/>
                </a:lnTo>
                <a:lnTo>
                  <a:pt x="2729" y="1776"/>
                </a:lnTo>
                <a:lnTo>
                  <a:pt x="2716" y="1824"/>
                </a:lnTo>
                <a:lnTo>
                  <a:pt x="2761" y="1801"/>
                </a:lnTo>
                <a:lnTo>
                  <a:pt x="2806" y="1783"/>
                </a:lnTo>
                <a:lnTo>
                  <a:pt x="2853" y="1769"/>
                </a:lnTo>
                <a:lnTo>
                  <a:pt x="3408" y="1627"/>
                </a:lnTo>
                <a:lnTo>
                  <a:pt x="3429" y="1623"/>
                </a:lnTo>
                <a:lnTo>
                  <a:pt x="3612" y="1576"/>
                </a:lnTo>
                <a:lnTo>
                  <a:pt x="3612" y="1580"/>
                </a:lnTo>
                <a:lnTo>
                  <a:pt x="3612" y="1588"/>
                </a:lnTo>
                <a:lnTo>
                  <a:pt x="3612" y="1600"/>
                </a:lnTo>
                <a:lnTo>
                  <a:pt x="3611" y="1618"/>
                </a:lnTo>
                <a:lnTo>
                  <a:pt x="3609" y="1638"/>
                </a:lnTo>
                <a:lnTo>
                  <a:pt x="3606" y="1663"/>
                </a:lnTo>
                <a:lnTo>
                  <a:pt x="3599" y="1688"/>
                </a:lnTo>
                <a:lnTo>
                  <a:pt x="3592" y="1716"/>
                </a:lnTo>
                <a:lnTo>
                  <a:pt x="3580" y="1745"/>
                </a:lnTo>
                <a:lnTo>
                  <a:pt x="3566" y="1774"/>
                </a:lnTo>
                <a:lnTo>
                  <a:pt x="3548" y="1804"/>
                </a:lnTo>
                <a:lnTo>
                  <a:pt x="3525" y="1831"/>
                </a:lnTo>
                <a:lnTo>
                  <a:pt x="3499" y="1858"/>
                </a:lnTo>
                <a:lnTo>
                  <a:pt x="3467" y="1883"/>
                </a:lnTo>
                <a:lnTo>
                  <a:pt x="3429" y="1906"/>
                </a:lnTo>
                <a:lnTo>
                  <a:pt x="3398" y="1922"/>
                </a:lnTo>
                <a:lnTo>
                  <a:pt x="3365" y="1933"/>
                </a:lnTo>
                <a:lnTo>
                  <a:pt x="2810" y="2074"/>
                </a:lnTo>
                <a:lnTo>
                  <a:pt x="2782" y="2084"/>
                </a:lnTo>
                <a:lnTo>
                  <a:pt x="2757" y="2098"/>
                </a:lnTo>
                <a:lnTo>
                  <a:pt x="2733" y="2116"/>
                </a:lnTo>
                <a:lnTo>
                  <a:pt x="2710" y="2139"/>
                </a:lnTo>
                <a:lnTo>
                  <a:pt x="2683" y="2173"/>
                </a:lnTo>
                <a:lnTo>
                  <a:pt x="2665" y="2208"/>
                </a:lnTo>
                <a:lnTo>
                  <a:pt x="2654" y="2248"/>
                </a:lnTo>
                <a:lnTo>
                  <a:pt x="2654" y="2272"/>
                </a:lnTo>
                <a:lnTo>
                  <a:pt x="2659" y="2293"/>
                </a:lnTo>
                <a:lnTo>
                  <a:pt x="2668" y="2311"/>
                </a:lnTo>
                <a:lnTo>
                  <a:pt x="2683" y="2326"/>
                </a:lnTo>
                <a:lnTo>
                  <a:pt x="2701" y="2338"/>
                </a:lnTo>
                <a:lnTo>
                  <a:pt x="2721" y="2343"/>
                </a:lnTo>
                <a:lnTo>
                  <a:pt x="2745" y="2344"/>
                </a:lnTo>
                <a:lnTo>
                  <a:pt x="2772" y="2339"/>
                </a:lnTo>
                <a:lnTo>
                  <a:pt x="2932" y="2297"/>
                </a:lnTo>
                <a:lnTo>
                  <a:pt x="2976" y="2288"/>
                </a:lnTo>
                <a:lnTo>
                  <a:pt x="3018" y="2285"/>
                </a:lnTo>
                <a:lnTo>
                  <a:pt x="3057" y="2285"/>
                </a:lnTo>
                <a:lnTo>
                  <a:pt x="3097" y="2288"/>
                </a:lnTo>
                <a:lnTo>
                  <a:pt x="3133" y="2297"/>
                </a:lnTo>
                <a:lnTo>
                  <a:pt x="3168" y="2309"/>
                </a:lnTo>
                <a:lnTo>
                  <a:pt x="3198" y="2325"/>
                </a:lnTo>
                <a:lnTo>
                  <a:pt x="3228" y="2346"/>
                </a:lnTo>
                <a:lnTo>
                  <a:pt x="3253" y="2368"/>
                </a:lnTo>
                <a:lnTo>
                  <a:pt x="3276" y="2395"/>
                </a:lnTo>
                <a:lnTo>
                  <a:pt x="3294" y="2425"/>
                </a:lnTo>
                <a:lnTo>
                  <a:pt x="3309" y="2460"/>
                </a:lnTo>
                <a:lnTo>
                  <a:pt x="3319" y="2497"/>
                </a:lnTo>
                <a:lnTo>
                  <a:pt x="3326" y="2535"/>
                </a:lnTo>
                <a:lnTo>
                  <a:pt x="3327" y="2577"/>
                </a:lnTo>
                <a:lnTo>
                  <a:pt x="3323" y="2621"/>
                </a:lnTo>
                <a:lnTo>
                  <a:pt x="3310" y="2679"/>
                </a:lnTo>
                <a:lnTo>
                  <a:pt x="3291" y="2738"/>
                </a:lnTo>
                <a:lnTo>
                  <a:pt x="3263" y="2797"/>
                </a:lnTo>
                <a:lnTo>
                  <a:pt x="3230" y="2855"/>
                </a:lnTo>
                <a:lnTo>
                  <a:pt x="3191" y="2909"/>
                </a:lnTo>
                <a:lnTo>
                  <a:pt x="3147" y="2960"/>
                </a:lnTo>
                <a:lnTo>
                  <a:pt x="3099" y="3008"/>
                </a:lnTo>
                <a:lnTo>
                  <a:pt x="3047" y="3051"/>
                </a:lnTo>
                <a:lnTo>
                  <a:pt x="2991" y="3091"/>
                </a:lnTo>
                <a:lnTo>
                  <a:pt x="2931" y="3125"/>
                </a:lnTo>
                <a:lnTo>
                  <a:pt x="2870" y="3153"/>
                </a:lnTo>
                <a:lnTo>
                  <a:pt x="2809" y="3174"/>
                </a:lnTo>
                <a:lnTo>
                  <a:pt x="2568" y="3233"/>
                </a:lnTo>
                <a:lnTo>
                  <a:pt x="2561" y="3235"/>
                </a:lnTo>
                <a:lnTo>
                  <a:pt x="2469" y="3257"/>
                </a:lnTo>
                <a:lnTo>
                  <a:pt x="2216" y="3319"/>
                </a:lnTo>
                <a:lnTo>
                  <a:pt x="2193" y="3324"/>
                </a:lnTo>
                <a:lnTo>
                  <a:pt x="1452" y="3503"/>
                </a:lnTo>
                <a:lnTo>
                  <a:pt x="1376" y="3518"/>
                </a:lnTo>
                <a:lnTo>
                  <a:pt x="1299" y="3529"/>
                </a:lnTo>
                <a:lnTo>
                  <a:pt x="1222" y="3531"/>
                </a:lnTo>
                <a:lnTo>
                  <a:pt x="1143" y="3529"/>
                </a:lnTo>
                <a:lnTo>
                  <a:pt x="1064" y="3518"/>
                </a:lnTo>
                <a:lnTo>
                  <a:pt x="985" y="3503"/>
                </a:lnTo>
                <a:lnTo>
                  <a:pt x="909" y="3480"/>
                </a:lnTo>
                <a:lnTo>
                  <a:pt x="832" y="3452"/>
                </a:lnTo>
                <a:lnTo>
                  <a:pt x="757" y="3418"/>
                </a:lnTo>
                <a:lnTo>
                  <a:pt x="685" y="3378"/>
                </a:lnTo>
                <a:lnTo>
                  <a:pt x="610" y="3327"/>
                </a:lnTo>
                <a:lnTo>
                  <a:pt x="538" y="3271"/>
                </a:lnTo>
                <a:lnTo>
                  <a:pt x="470" y="3209"/>
                </a:lnTo>
                <a:lnTo>
                  <a:pt x="405" y="3141"/>
                </a:lnTo>
                <a:lnTo>
                  <a:pt x="345" y="3069"/>
                </a:lnTo>
                <a:lnTo>
                  <a:pt x="288" y="2990"/>
                </a:lnTo>
                <a:lnTo>
                  <a:pt x="235" y="2908"/>
                </a:lnTo>
                <a:lnTo>
                  <a:pt x="188" y="2820"/>
                </a:lnTo>
                <a:lnTo>
                  <a:pt x="145" y="2728"/>
                </a:lnTo>
                <a:lnTo>
                  <a:pt x="106" y="2631"/>
                </a:lnTo>
                <a:lnTo>
                  <a:pt x="73" y="2530"/>
                </a:lnTo>
                <a:lnTo>
                  <a:pt x="43" y="2425"/>
                </a:lnTo>
                <a:lnTo>
                  <a:pt x="41" y="2418"/>
                </a:lnTo>
                <a:lnTo>
                  <a:pt x="39" y="2409"/>
                </a:lnTo>
                <a:lnTo>
                  <a:pt x="38" y="2405"/>
                </a:lnTo>
                <a:lnTo>
                  <a:pt x="37" y="2396"/>
                </a:lnTo>
                <a:lnTo>
                  <a:pt x="34" y="2380"/>
                </a:lnTo>
                <a:lnTo>
                  <a:pt x="29" y="2357"/>
                </a:lnTo>
                <a:lnTo>
                  <a:pt x="27" y="2338"/>
                </a:lnTo>
                <a:lnTo>
                  <a:pt x="23" y="2315"/>
                </a:lnTo>
                <a:lnTo>
                  <a:pt x="19" y="2288"/>
                </a:lnTo>
                <a:lnTo>
                  <a:pt x="14" y="2245"/>
                </a:lnTo>
                <a:lnTo>
                  <a:pt x="9" y="2197"/>
                </a:lnTo>
                <a:lnTo>
                  <a:pt x="4" y="2144"/>
                </a:lnTo>
                <a:lnTo>
                  <a:pt x="1" y="2084"/>
                </a:lnTo>
                <a:lnTo>
                  <a:pt x="0" y="2019"/>
                </a:lnTo>
                <a:lnTo>
                  <a:pt x="1" y="1951"/>
                </a:lnTo>
                <a:lnTo>
                  <a:pt x="4" y="1877"/>
                </a:lnTo>
                <a:lnTo>
                  <a:pt x="10" y="1800"/>
                </a:lnTo>
                <a:lnTo>
                  <a:pt x="20" y="1718"/>
                </a:lnTo>
                <a:lnTo>
                  <a:pt x="34" y="1633"/>
                </a:lnTo>
                <a:lnTo>
                  <a:pt x="53" y="1546"/>
                </a:lnTo>
                <a:lnTo>
                  <a:pt x="76" y="1456"/>
                </a:lnTo>
                <a:lnTo>
                  <a:pt x="104" y="1364"/>
                </a:lnTo>
                <a:lnTo>
                  <a:pt x="137" y="1272"/>
                </a:lnTo>
                <a:lnTo>
                  <a:pt x="177" y="1179"/>
                </a:lnTo>
                <a:lnTo>
                  <a:pt x="221" y="1085"/>
                </a:lnTo>
                <a:lnTo>
                  <a:pt x="272" y="992"/>
                </a:lnTo>
                <a:lnTo>
                  <a:pt x="328" y="901"/>
                </a:lnTo>
                <a:lnTo>
                  <a:pt x="391" y="811"/>
                </a:lnTo>
                <a:lnTo>
                  <a:pt x="458" y="725"/>
                </a:lnTo>
                <a:lnTo>
                  <a:pt x="532" y="639"/>
                </a:lnTo>
                <a:lnTo>
                  <a:pt x="611" y="560"/>
                </a:lnTo>
                <a:lnTo>
                  <a:pt x="631" y="539"/>
                </a:lnTo>
                <a:lnTo>
                  <a:pt x="638" y="534"/>
                </a:lnTo>
                <a:lnTo>
                  <a:pt x="643" y="529"/>
                </a:lnTo>
                <a:lnTo>
                  <a:pt x="653" y="520"/>
                </a:lnTo>
                <a:lnTo>
                  <a:pt x="694" y="483"/>
                </a:lnTo>
                <a:lnTo>
                  <a:pt x="714" y="466"/>
                </a:lnTo>
                <a:lnTo>
                  <a:pt x="737" y="447"/>
                </a:lnTo>
                <a:lnTo>
                  <a:pt x="781" y="411"/>
                </a:lnTo>
                <a:lnTo>
                  <a:pt x="827" y="377"/>
                </a:lnTo>
                <a:lnTo>
                  <a:pt x="873" y="342"/>
                </a:lnTo>
                <a:lnTo>
                  <a:pt x="921" y="311"/>
                </a:lnTo>
                <a:lnTo>
                  <a:pt x="970" y="280"/>
                </a:lnTo>
                <a:lnTo>
                  <a:pt x="1069" y="224"/>
                </a:lnTo>
                <a:lnTo>
                  <a:pt x="1171" y="174"/>
                </a:lnTo>
                <a:lnTo>
                  <a:pt x="1275" y="129"/>
                </a:lnTo>
                <a:lnTo>
                  <a:pt x="1381" y="92"/>
                </a:lnTo>
                <a:lnTo>
                  <a:pt x="1488" y="61"/>
                </a:lnTo>
                <a:lnTo>
                  <a:pt x="1595" y="37"/>
                </a:lnTo>
                <a:lnTo>
                  <a:pt x="1702" y="19"/>
                </a:lnTo>
                <a:lnTo>
                  <a:pt x="1807" y="6"/>
                </a:lnTo>
                <a:lnTo>
                  <a:pt x="1859" y="1"/>
                </a:lnTo>
                <a:lnTo>
                  <a:pt x="1894" y="0"/>
                </a:lnTo>
                <a:close/>
              </a:path>
            </a:pathLst>
          </a:custGeom>
          <a:solidFill>
            <a:srgbClr val="FFFFFF">
              <a:alpha val="10196"/>
            </a:srgbClr>
          </a:solidFill>
          <a:ln w="0">
            <a:noFill/>
            <a:prstDash val="solid"/>
            <a:round/>
            <a:headEnd/>
            <a:tailEnd/>
          </a:ln>
        </p:spPr>
        <p:txBody>
          <a:bodyPr vert="horz" wrap="square" lIns="91436" tIns="45718" rIns="91436" bIns="45718" numCol="1" anchor="t" anchorCtr="0" compatLnSpc="1">
            <a:prstTxWarp prst="textNoShape">
              <a:avLst/>
            </a:prstTxWarp>
          </a:bodyPr>
          <a:lstStyle/>
          <a:p>
            <a:endParaRPr lang="en-US" sz="1800"/>
          </a:p>
        </p:txBody>
      </p:sp>
      <p:sp>
        <p:nvSpPr>
          <p:cNvPr id="3" name="Subtitle 2"/>
          <p:cNvSpPr>
            <a:spLocks noGrp="1"/>
          </p:cNvSpPr>
          <p:nvPr>
            <p:ph type="subTitle" idx="1" hasCustomPrompt="1"/>
          </p:nvPr>
        </p:nvSpPr>
        <p:spPr>
          <a:xfrm>
            <a:off x="616373" y="5129986"/>
            <a:ext cx="9566912" cy="776367"/>
          </a:xfrm>
        </p:spPr>
        <p:txBody>
          <a:bodyPr>
            <a:normAutofit/>
          </a:bodyPr>
          <a:lstStyle>
            <a:lvl1pPr marL="0" indent="0" algn="l">
              <a:buNone/>
              <a:defRPr sz="2400" baseline="0">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Subhead</a:t>
            </a:r>
          </a:p>
        </p:txBody>
      </p:sp>
      <p:sp>
        <p:nvSpPr>
          <p:cNvPr id="4" name="Date Placeholder 3"/>
          <p:cNvSpPr>
            <a:spLocks noGrp="1"/>
          </p:cNvSpPr>
          <p:nvPr>
            <p:ph type="dt" sz="half" idx="10"/>
          </p:nvPr>
        </p:nvSpPr>
        <p:spPr/>
        <p:txBody>
          <a:bodyPr/>
          <a:lstStyle/>
          <a:p>
            <a:fld id="{5A5D31F5-8440-4A89-9F2C-7E16CC699DD0}"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642" y="629086"/>
            <a:ext cx="2212545" cy="753099"/>
          </a:xfrm>
          <a:prstGeom prst="rect">
            <a:avLst/>
          </a:prstGeom>
        </p:spPr>
      </p:pic>
    </p:spTree>
    <p:extLst>
      <p:ext uri="{BB962C8B-B14F-4D97-AF65-F5344CB8AC3E}">
        <p14:creationId xmlns:p14="http://schemas.microsoft.com/office/powerpoint/2010/main" val="23936092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genda">
    <p:bg>
      <p:bgRef idx="1001">
        <a:schemeClr val="bg2"/>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16024B0-ED34-40DA-9BE1-BB78F1EB4C9E}"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
        <p:nvSpPr>
          <p:cNvPr id="9" name="Title 1"/>
          <p:cNvSpPr txBox="1">
            <a:spLocks/>
          </p:cNvSpPr>
          <p:nvPr/>
        </p:nvSpPr>
        <p:spPr>
          <a:xfrm>
            <a:off x="-249343" y="690983"/>
            <a:ext cx="12192000" cy="1852404"/>
          </a:xfrm>
          <a:prstGeom prst="rect">
            <a:avLst/>
          </a:prstGeom>
        </p:spPr>
        <p:txBody>
          <a:bodyPr lIns="91436" tIns="45718" rIns="91436" bIns="45718" anchor="t"/>
          <a:lstStyle>
            <a:lvl1pPr algn="l" defTabSz="457200" rtl="0" eaLnBrk="1" latinLnBrk="0" hangingPunct="1">
              <a:lnSpc>
                <a:spcPct val="80000"/>
              </a:lnSpc>
              <a:spcBef>
                <a:spcPct val="0"/>
              </a:spcBef>
              <a:buNone/>
              <a:defRPr sz="3200" b="1" kern="1200" cap="none" baseline="0">
                <a:solidFill>
                  <a:srgbClr val="007DD2"/>
                </a:solidFill>
                <a:latin typeface="Arial"/>
                <a:ea typeface="+mj-ea"/>
                <a:cs typeface="Arial"/>
              </a:defRPr>
            </a:lvl1pPr>
          </a:lstStyle>
          <a:p>
            <a:pPr>
              <a:lnSpc>
                <a:spcPct val="50000"/>
              </a:lnSpc>
            </a:pPr>
            <a:r>
              <a:rPr lang="en-US" sz="19900" b="0" spc="-1000" dirty="0">
                <a:solidFill>
                  <a:prstClr val="white">
                    <a:alpha val="13000"/>
                  </a:prstClr>
                </a:solidFill>
              </a:rPr>
              <a:t>agenda</a:t>
            </a:r>
          </a:p>
        </p:txBody>
      </p:sp>
      <p:sp>
        <p:nvSpPr>
          <p:cNvPr id="10" name="Title 1"/>
          <p:cNvSpPr>
            <a:spLocks noGrp="1"/>
          </p:cNvSpPr>
          <p:nvPr>
            <p:ph type="title" hasCustomPrompt="1"/>
          </p:nvPr>
        </p:nvSpPr>
        <p:spPr>
          <a:xfrm>
            <a:off x="609600" y="379307"/>
            <a:ext cx="10972800" cy="1137920"/>
          </a:xfrm>
        </p:spPr>
        <p:txBody>
          <a:bodyPr/>
          <a:lstStyle>
            <a:lvl1pPr>
              <a:defRPr baseline="0">
                <a:solidFill>
                  <a:srgbClr val="D1F3FF"/>
                </a:solidFill>
              </a:defRPr>
            </a:lvl1pPr>
          </a:lstStyle>
          <a:p>
            <a:r>
              <a:rPr lang="en-US" dirty="0"/>
              <a:t>Subhead if needed</a:t>
            </a:r>
          </a:p>
        </p:txBody>
      </p:sp>
      <p:sp>
        <p:nvSpPr>
          <p:cNvPr id="11" name="Text Placeholder 7"/>
          <p:cNvSpPr>
            <a:spLocks noGrp="1"/>
          </p:cNvSpPr>
          <p:nvPr>
            <p:ph type="body" sz="quarter" idx="13" hasCustomPrompt="1"/>
          </p:nvPr>
        </p:nvSpPr>
        <p:spPr>
          <a:xfrm>
            <a:off x="605374" y="2025653"/>
            <a:ext cx="10977033" cy="4146549"/>
          </a:xfrm>
        </p:spPr>
        <p:txBody>
          <a:bodyPr/>
          <a:lstStyle>
            <a:lvl1pPr marL="0" indent="0">
              <a:spcBef>
                <a:spcPts val="1500"/>
              </a:spcBef>
              <a:spcAft>
                <a:spcPts val="100"/>
              </a:spcAft>
              <a:buNone/>
              <a:defRPr sz="2800"/>
            </a:lvl1pPr>
            <a:lvl2pPr marL="0" indent="0">
              <a:spcBef>
                <a:spcPts val="100"/>
              </a:spcBef>
              <a:spcAft>
                <a:spcPts val="100"/>
              </a:spcAft>
              <a:buNone/>
              <a:defRPr sz="1800" baseline="0"/>
            </a:lvl2pPr>
            <a:lvl3pPr marL="685766" indent="0">
              <a:buNone/>
              <a:defRPr/>
            </a:lvl3pPr>
            <a:lvl4pPr marL="969915" indent="0">
              <a:buNone/>
              <a:defRPr/>
            </a:lvl4pPr>
            <a:lvl5pPr marL="1198503" indent="0">
              <a:buNone/>
              <a:defRPr/>
            </a:lvl5pPr>
          </a:lstStyle>
          <a:p>
            <a:pPr lvl="0"/>
            <a:r>
              <a:rPr lang="en-US" dirty="0"/>
              <a:t>Item one</a:t>
            </a:r>
          </a:p>
          <a:p>
            <a:pPr lvl="1"/>
            <a:r>
              <a:rPr lang="en-US" dirty="0"/>
              <a:t>Second level: presenter name, other information</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8482" y="5419102"/>
            <a:ext cx="2212545" cy="753099"/>
          </a:xfrm>
          <a:prstGeom prst="rect">
            <a:avLst/>
          </a:prstGeom>
        </p:spPr>
      </p:pic>
    </p:spTree>
    <p:extLst>
      <p:ext uri="{BB962C8B-B14F-4D97-AF65-F5344CB8AC3E}">
        <p14:creationId xmlns:p14="http://schemas.microsoft.com/office/powerpoint/2010/main" val="26726777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Section Header">
    <p:bg>
      <p:bgRef idx="1001">
        <a:schemeClr val="bg2"/>
      </p:bgRef>
    </p:bg>
    <p:spTree>
      <p:nvGrpSpPr>
        <p:cNvPr id="1" name=""/>
        <p:cNvGrpSpPr/>
        <p:nvPr/>
      </p:nvGrpSpPr>
      <p:grpSpPr>
        <a:xfrm>
          <a:off x="0" y="0"/>
          <a:ext cx="0" cy="0"/>
          <a:chOff x="0" y="0"/>
          <a:chExt cx="0" cy="0"/>
        </a:xfrm>
      </p:grpSpPr>
      <p:sp>
        <p:nvSpPr>
          <p:cNvPr id="12" name="Freeform 11"/>
          <p:cNvSpPr>
            <a:spLocks noEditPoints="1"/>
          </p:cNvSpPr>
          <p:nvPr/>
        </p:nvSpPr>
        <p:spPr bwMode="invGray">
          <a:xfrm rot="21086651">
            <a:off x="-984461" y="2012951"/>
            <a:ext cx="6029248" cy="5692192"/>
          </a:xfrm>
          <a:custGeom>
            <a:avLst/>
            <a:gdLst>
              <a:gd name="T0" fmla="*/ 2264 w 4150"/>
              <a:gd name="T1" fmla="*/ 2054 h 3917"/>
              <a:gd name="T2" fmla="*/ 2423 w 4150"/>
              <a:gd name="T3" fmla="*/ 1746 h 3917"/>
              <a:gd name="T4" fmla="*/ 1907 w 4150"/>
              <a:gd name="T5" fmla="*/ 5 h 3917"/>
              <a:gd name="T6" fmla="*/ 1718 w 4150"/>
              <a:gd name="T7" fmla="*/ 113 h 3917"/>
              <a:gd name="T8" fmla="*/ 921 w 4150"/>
              <a:gd name="T9" fmla="*/ 496 h 3917"/>
              <a:gd name="T10" fmla="*/ 751 w 4150"/>
              <a:gd name="T11" fmla="*/ 656 h 3917"/>
              <a:gd name="T12" fmla="*/ 449 w 4150"/>
              <a:gd name="T13" fmla="*/ 1089 h 3917"/>
              <a:gd name="T14" fmla="*/ 260 w 4150"/>
              <a:gd name="T15" fmla="*/ 1886 h 3917"/>
              <a:gd name="T16" fmla="*/ 312 w 4150"/>
              <a:gd name="T17" fmla="*/ 2319 h 3917"/>
              <a:gd name="T18" fmla="*/ 592 w 4150"/>
              <a:gd name="T19" fmla="*/ 2921 h 3917"/>
              <a:gd name="T20" fmla="*/ 1245 w 4150"/>
              <a:gd name="T21" fmla="*/ 3246 h 3917"/>
              <a:gd name="T22" fmla="*/ 3000 w 4150"/>
              <a:gd name="T23" fmla="*/ 2736 h 3917"/>
              <a:gd name="T24" fmla="*/ 2729 w 4150"/>
              <a:gd name="T25" fmla="*/ 2645 h 3917"/>
              <a:gd name="T26" fmla="*/ 2384 w 4150"/>
              <a:gd name="T27" fmla="*/ 2550 h 3917"/>
              <a:gd name="T28" fmla="*/ 2260 w 4150"/>
              <a:gd name="T29" fmla="*/ 2357 h 3917"/>
              <a:gd name="T30" fmla="*/ 1778 w 4150"/>
              <a:gd name="T31" fmla="*/ 2715 h 3917"/>
              <a:gd name="T32" fmla="*/ 1539 w 4150"/>
              <a:gd name="T33" fmla="*/ 2932 h 3917"/>
              <a:gd name="T34" fmla="*/ 1490 w 4150"/>
              <a:gd name="T35" fmla="*/ 2069 h 3917"/>
              <a:gd name="T36" fmla="*/ 602 w 4150"/>
              <a:gd name="T37" fmla="*/ 2277 h 3917"/>
              <a:gd name="T38" fmla="*/ 778 w 4150"/>
              <a:gd name="T39" fmla="*/ 2009 h 3917"/>
              <a:gd name="T40" fmla="*/ 1511 w 4150"/>
              <a:gd name="T41" fmla="*/ 1652 h 3917"/>
              <a:gd name="T42" fmla="*/ 1143 w 4150"/>
              <a:gd name="T43" fmla="*/ 1635 h 3917"/>
              <a:gd name="T44" fmla="*/ 850 w 4150"/>
              <a:gd name="T45" fmla="*/ 1465 h 3917"/>
              <a:gd name="T46" fmla="*/ 1013 w 4150"/>
              <a:gd name="T47" fmla="*/ 966 h 3917"/>
              <a:gd name="T48" fmla="*/ 1802 w 4150"/>
              <a:gd name="T49" fmla="*/ 633 h 3917"/>
              <a:gd name="T50" fmla="*/ 3466 w 4150"/>
              <a:gd name="T51" fmla="*/ 540 h 3917"/>
              <a:gd name="T52" fmla="*/ 4045 w 4150"/>
              <a:gd name="T53" fmla="*/ 1287 h 3917"/>
              <a:gd name="T54" fmla="*/ 4121 w 4150"/>
              <a:gd name="T55" fmla="*/ 1561 h 3917"/>
              <a:gd name="T56" fmla="*/ 4147 w 4150"/>
              <a:gd name="T57" fmla="*/ 2042 h 3917"/>
              <a:gd name="T58" fmla="*/ 3877 w 4150"/>
              <a:gd name="T59" fmla="*/ 2929 h 3917"/>
              <a:gd name="T60" fmla="*/ 3408 w 4150"/>
              <a:gd name="T61" fmla="*/ 3477 h 3917"/>
              <a:gd name="T62" fmla="*/ 2543 w 4150"/>
              <a:gd name="T63" fmla="*/ 3875 h 3917"/>
              <a:gd name="T64" fmla="*/ 2206 w 4150"/>
              <a:gd name="T65" fmla="*/ 3841 h 3917"/>
              <a:gd name="T66" fmla="*/ 3097 w 4150"/>
              <a:gd name="T67" fmla="*/ 3517 h 3917"/>
              <a:gd name="T68" fmla="*/ 3545 w 4150"/>
              <a:gd name="T69" fmla="*/ 3086 h 3917"/>
              <a:gd name="T70" fmla="*/ 3877 w 4150"/>
              <a:gd name="T71" fmla="*/ 2249 h 3917"/>
              <a:gd name="T72" fmla="*/ 3856 w 4150"/>
              <a:gd name="T73" fmla="*/ 1675 h 3917"/>
              <a:gd name="T74" fmla="*/ 3741 w 4150"/>
              <a:gd name="T75" fmla="*/ 1298 h 3917"/>
              <a:gd name="T76" fmla="*/ 3183 w 4150"/>
              <a:gd name="T77" fmla="*/ 719 h 3917"/>
              <a:gd name="T78" fmla="*/ 1256 w 4150"/>
              <a:gd name="T79" fmla="*/ 1075 h 3917"/>
              <a:gd name="T80" fmla="*/ 1200 w 4150"/>
              <a:gd name="T81" fmla="*/ 1315 h 3917"/>
              <a:gd name="T82" fmla="*/ 1667 w 4150"/>
              <a:gd name="T83" fmla="*/ 1287 h 3917"/>
              <a:gd name="T84" fmla="*/ 2301 w 4150"/>
              <a:gd name="T85" fmla="*/ 1312 h 3917"/>
              <a:gd name="T86" fmla="*/ 2706 w 4150"/>
              <a:gd name="T87" fmla="*/ 1482 h 3917"/>
              <a:gd name="T88" fmla="*/ 2853 w 4150"/>
              <a:gd name="T89" fmla="*/ 1769 h 3917"/>
              <a:gd name="T90" fmla="*/ 3599 w 4150"/>
              <a:gd name="T91" fmla="*/ 1688 h 3917"/>
              <a:gd name="T92" fmla="*/ 3365 w 4150"/>
              <a:gd name="T93" fmla="*/ 1933 h 3917"/>
              <a:gd name="T94" fmla="*/ 2659 w 4150"/>
              <a:gd name="T95" fmla="*/ 2293 h 3917"/>
              <a:gd name="T96" fmla="*/ 3057 w 4150"/>
              <a:gd name="T97" fmla="*/ 2285 h 3917"/>
              <a:gd name="T98" fmla="*/ 3319 w 4150"/>
              <a:gd name="T99" fmla="*/ 2497 h 3917"/>
              <a:gd name="T100" fmla="*/ 3099 w 4150"/>
              <a:gd name="T101" fmla="*/ 3008 h 3917"/>
              <a:gd name="T102" fmla="*/ 2193 w 4150"/>
              <a:gd name="T103" fmla="*/ 3324 h 3917"/>
              <a:gd name="T104" fmla="*/ 757 w 4150"/>
              <a:gd name="T105" fmla="*/ 3418 h 3917"/>
              <a:gd name="T106" fmla="*/ 145 w 4150"/>
              <a:gd name="T107" fmla="*/ 2728 h 3917"/>
              <a:gd name="T108" fmla="*/ 27 w 4150"/>
              <a:gd name="T109" fmla="*/ 2338 h 3917"/>
              <a:gd name="T110" fmla="*/ 10 w 4150"/>
              <a:gd name="T111" fmla="*/ 1800 h 3917"/>
              <a:gd name="T112" fmla="*/ 328 w 4150"/>
              <a:gd name="T113" fmla="*/ 901 h 3917"/>
              <a:gd name="T114" fmla="*/ 714 w 4150"/>
              <a:gd name="T115" fmla="*/ 466 h 3917"/>
              <a:gd name="T116" fmla="*/ 1381 w 4150"/>
              <a:gd name="T117" fmla="*/ 92 h 3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50" h="3917">
                <a:moveTo>
                  <a:pt x="2267" y="1619"/>
                </a:moveTo>
                <a:lnTo>
                  <a:pt x="2235" y="1621"/>
                </a:lnTo>
                <a:lnTo>
                  <a:pt x="2201" y="1627"/>
                </a:lnTo>
                <a:lnTo>
                  <a:pt x="1946" y="1693"/>
                </a:lnTo>
                <a:lnTo>
                  <a:pt x="1876" y="2187"/>
                </a:lnTo>
                <a:lnTo>
                  <a:pt x="2131" y="2121"/>
                </a:lnTo>
                <a:lnTo>
                  <a:pt x="2165" y="2111"/>
                </a:lnTo>
                <a:lnTo>
                  <a:pt x="2199" y="2095"/>
                </a:lnTo>
                <a:lnTo>
                  <a:pt x="2232" y="2076"/>
                </a:lnTo>
                <a:lnTo>
                  <a:pt x="2264" y="2054"/>
                </a:lnTo>
                <a:lnTo>
                  <a:pt x="2295" y="2029"/>
                </a:lnTo>
                <a:lnTo>
                  <a:pt x="2323" y="2002"/>
                </a:lnTo>
                <a:lnTo>
                  <a:pt x="2348" y="1972"/>
                </a:lnTo>
                <a:lnTo>
                  <a:pt x="2370" y="1942"/>
                </a:lnTo>
                <a:lnTo>
                  <a:pt x="2389" y="1910"/>
                </a:lnTo>
                <a:lnTo>
                  <a:pt x="2404" y="1876"/>
                </a:lnTo>
                <a:lnTo>
                  <a:pt x="2416" y="1843"/>
                </a:lnTo>
                <a:lnTo>
                  <a:pt x="2423" y="1809"/>
                </a:lnTo>
                <a:lnTo>
                  <a:pt x="2425" y="1776"/>
                </a:lnTo>
                <a:lnTo>
                  <a:pt x="2423" y="1746"/>
                </a:lnTo>
                <a:lnTo>
                  <a:pt x="2416" y="1718"/>
                </a:lnTo>
                <a:lnTo>
                  <a:pt x="2405" y="1693"/>
                </a:lnTo>
                <a:lnTo>
                  <a:pt x="2390" y="1671"/>
                </a:lnTo>
                <a:lnTo>
                  <a:pt x="2372" y="1654"/>
                </a:lnTo>
                <a:lnTo>
                  <a:pt x="2349" y="1638"/>
                </a:lnTo>
                <a:lnTo>
                  <a:pt x="2325" y="1628"/>
                </a:lnTo>
                <a:lnTo>
                  <a:pt x="2297" y="1622"/>
                </a:lnTo>
                <a:lnTo>
                  <a:pt x="2267" y="1619"/>
                </a:lnTo>
                <a:close/>
                <a:moveTo>
                  <a:pt x="1894" y="0"/>
                </a:moveTo>
                <a:lnTo>
                  <a:pt x="1907" y="5"/>
                </a:lnTo>
                <a:lnTo>
                  <a:pt x="1918" y="12"/>
                </a:lnTo>
                <a:lnTo>
                  <a:pt x="1927" y="24"/>
                </a:lnTo>
                <a:lnTo>
                  <a:pt x="1931" y="38"/>
                </a:lnTo>
                <a:lnTo>
                  <a:pt x="1929" y="54"/>
                </a:lnTo>
                <a:lnTo>
                  <a:pt x="1922" y="68"/>
                </a:lnTo>
                <a:lnTo>
                  <a:pt x="1910" y="80"/>
                </a:lnTo>
                <a:lnTo>
                  <a:pt x="1895" y="85"/>
                </a:lnTo>
                <a:lnTo>
                  <a:pt x="1867" y="87"/>
                </a:lnTo>
                <a:lnTo>
                  <a:pt x="1817" y="95"/>
                </a:lnTo>
                <a:lnTo>
                  <a:pt x="1718" y="113"/>
                </a:lnTo>
                <a:lnTo>
                  <a:pt x="1618" y="137"/>
                </a:lnTo>
                <a:lnTo>
                  <a:pt x="1518" y="166"/>
                </a:lnTo>
                <a:lnTo>
                  <a:pt x="1419" y="202"/>
                </a:lnTo>
                <a:lnTo>
                  <a:pt x="1322" y="242"/>
                </a:lnTo>
                <a:lnTo>
                  <a:pt x="1228" y="289"/>
                </a:lnTo>
                <a:lnTo>
                  <a:pt x="1137" y="342"/>
                </a:lnTo>
                <a:lnTo>
                  <a:pt x="1047" y="400"/>
                </a:lnTo>
                <a:lnTo>
                  <a:pt x="1004" y="431"/>
                </a:lnTo>
                <a:lnTo>
                  <a:pt x="962" y="463"/>
                </a:lnTo>
                <a:lnTo>
                  <a:pt x="921" y="496"/>
                </a:lnTo>
                <a:lnTo>
                  <a:pt x="882" y="530"/>
                </a:lnTo>
                <a:lnTo>
                  <a:pt x="844" y="565"/>
                </a:lnTo>
                <a:lnTo>
                  <a:pt x="825" y="582"/>
                </a:lnTo>
                <a:lnTo>
                  <a:pt x="806" y="601"/>
                </a:lnTo>
                <a:lnTo>
                  <a:pt x="767" y="641"/>
                </a:lnTo>
                <a:lnTo>
                  <a:pt x="757" y="650"/>
                </a:lnTo>
                <a:lnTo>
                  <a:pt x="753" y="655"/>
                </a:lnTo>
                <a:lnTo>
                  <a:pt x="752" y="656"/>
                </a:lnTo>
                <a:lnTo>
                  <a:pt x="752" y="656"/>
                </a:lnTo>
                <a:lnTo>
                  <a:pt x="751" y="656"/>
                </a:lnTo>
                <a:lnTo>
                  <a:pt x="751" y="656"/>
                </a:lnTo>
                <a:lnTo>
                  <a:pt x="751" y="656"/>
                </a:lnTo>
                <a:lnTo>
                  <a:pt x="752" y="656"/>
                </a:lnTo>
                <a:lnTo>
                  <a:pt x="750" y="659"/>
                </a:lnTo>
                <a:lnTo>
                  <a:pt x="732" y="678"/>
                </a:lnTo>
                <a:lnTo>
                  <a:pt x="666" y="755"/>
                </a:lnTo>
                <a:lnTo>
                  <a:pt x="603" y="836"/>
                </a:lnTo>
                <a:lnTo>
                  <a:pt x="546" y="919"/>
                </a:lnTo>
                <a:lnTo>
                  <a:pt x="495" y="1003"/>
                </a:lnTo>
                <a:lnTo>
                  <a:pt x="449" y="1089"/>
                </a:lnTo>
                <a:lnTo>
                  <a:pt x="410" y="1174"/>
                </a:lnTo>
                <a:lnTo>
                  <a:pt x="374" y="1260"/>
                </a:lnTo>
                <a:lnTo>
                  <a:pt x="345" y="1345"/>
                </a:lnTo>
                <a:lnTo>
                  <a:pt x="321" y="1429"/>
                </a:lnTo>
                <a:lnTo>
                  <a:pt x="300" y="1512"/>
                </a:lnTo>
                <a:lnTo>
                  <a:pt x="285" y="1593"/>
                </a:lnTo>
                <a:lnTo>
                  <a:pt x="274" y="1670"/>
                </a:lnTo>
                <a:lnTo>
                  <a:pt x="266" y="1745"/>
                </a:lnTo>
                <a:lnTo>
                  <a:pt x="261" y="1817"/>
                </a:lnTo>
                <a:lnTo>
                  <a:pt x="260" y="1886"/>
                </a:lnTo>
                <a:lnTo>
                  <a:pt x="261" y="1951"/>
                </a:lnTo>
                <a:lnTo>
                  <a:pt x="263" y="2010"/>
                </a:lnTo>
                <a:lnTo>
                  <a:pt x="269" y="2066"/>
                </a:lnTo>
                <a:lnTo>
                  <a:pt x="274" y="2118"/>
                </a:lnTo>
                <a:lnTo>
                  <a:pt x="281" y="2164"/>
                </a:lnTo>
                <a:lnTo>
                  <a:pt x="288" y="2206"/>
                </a:lnTo>
                <a:lnTo>
                  <a:pt x="294" y="2243"/>
                </a:lnTo>
                <a:lnTo>
                  <a:pt x="302" y="2273"/>
                </a:lnTo>
                <a:lnTo>
                  <a:pt x="307" y="2299"/>
                </a:lnTo>
                <a:lnTo>
                  <a:pt x="312" y="2319"/>
                </a:lnTo>
                <a:lnTo>
                  <a:pt x="316" y="2334"/>
                </a:lnTo>
                <a:lnTo>
                  <a:pt x="318" y="2344"/>
                </a:lnTo>
                <a:lnTo>
                  <a:pt x="318" y="2346"/>
                </a:lnTo>
                <a:lnTo>
                  <a:pt x="345" y="2442"/>
                </a:lnTo>
                <a:lnTo>
                  <a:pt x="375" y="2533"/>
                </a:lnTo>
                <a:lnTo>
                  <a:pt x="410" y="2620"/>
                </a:lnTo>
                <a:lnTo>
                  <a:pt x="449" y="2702"/>
                </a:lnTo>
                <a:lnTo>
                  <a:pt x="493" y="2781"/>
                </a:lnTo>
                <a:lnTo>
                  <a:pt x="541" y="2853"/>
                </a:lnTo>
                <a:lnTo>
                  <a:pt x="592" y="2921"/>
                </a:lnTo>
                <a:lnTo>
                  <a:pt x="648" y="2983"/>
                </a:lnTo>
                <a:lnTo>
                  <a:pt x="706" y="3039"/>
                </a:lnTo>
                <a:lnTo>
                  <a:pt x="769" y="3089"/>
                </a:lnTo>
                <a:lnTo>
                  <a:pt x="835" y="3134"/>
                </a:lnTo>
                <a:lnTo>
                  <a:pt x="900" y="3169"/>
                </a:lnTo>
                <a:lnTo>
                  <a:pt x="967" y="3199"/>
                </a:lnTo>
                <a:lnTo>
                  <a:pt x="1036" y="3221"/>
                </a:lnTo>
                <a:lnTo>
                  <a:pt x="1105" y="3237"/>
                </a:lnTo>
                <a:lnTo>
                  <a:pt x="1175" y="3244"/>
                </a:lnTo>
                <a:lnTo>
                  <a:pt x="1245" y="3246"/>
                </a:lnTo>
                <a:lnTo>
                  <a:pt x="1315" y="3239"/>
                </a:lnTo>
                <a:lnTo>
                  <a:pt x="1385" y="3226"/>
                </a:lnTo>
                <a:lnTo>
                  <a:pt x="2258" y="3014"/>
                </a:lnTo>
                <a:lnTo>
                  <a:pt x="2259" y="3014"/>
                </a:lnTo>
                <a:lnTo>
                  <a:pt x="2852" y="2869"/>
                </a:lnTo>
                <a:lnTo>
                  <a:pt x="2887" y="2855"/>
                </a:lnTo>
                <a:lnTo>
                  <a:pt x="2921" y="2834"/>
                </a:lnTo>
                <a:lnTo>
                  <a:pt x="2954" y="2805"/>
                </a:lnTo>
                <a:lnTo>
                  <a:pt x="2981" y="2771"/>
                </a:lnTo>
                <a:lnTo>
                  <a:pt x="3000" y="2736"/>
                </a:lnTo>
                <a:lnTo>
                  <a:pt x="3010" y="2701"/>
                </a:lnTo>
                <a:lnTo>
                  <a:pt x="3010" y="2674"/>
                </a:lnTo>
                <a:lnTo>
                  <a:pt x="3006" y="2653"/>
                </a:lnTo>
                <a:lnTo>
                  <a:pt x="2997" y="2634"/>
                </a:lnTo>
                <a:lnTo>
                  <a:pt x="2982" y="2618"/>
                </a:lnTo>
                <a:lnTo>
                  <a:pt x="2963" y="2607"/>
                </a:lnTo>
                <a:lnTo>
                  <a:pt x="2941" y="2601"/>
                </a:lnTo>
                <a:lnTo>
                  <a:pt x="2917" y="2599"/>
                </a:lnTo>
                <a:lnTo>
                  <a:pt x="2892" y="2603"/>
                </a:lnTo>
                <a:lnTo>
                  <a:pt x="2729" y="2645"/>
                </a:lnTo>
                <a:lnTo>
                  <a:pt x="2685" y="2653"/>
                </a:lnTo>
                <a:lnTo>
                  <a:pt x="2643" y="2657"/>
                </a:lnTo>
                <a:lnTo>
                  <a:pt x="2601" y="2657"/>
                </a:lnTo>
                <a:lnTo>
                  <a:pt x="2562" y="2653"/>
                </a:lnTo>
                <a:lnTo>
                  <a:pt x="2525" y="2645"/>
                </a:lnTo>
                <a:lnTo>
                  <a:pt x="2491" y="2632"/>
                </a:lnTo>
                <a:lnTo>
                  <a:pt x="2459" y="2617"/>
                </a:lnTo>
                <a:lnTo>
                  <a:pt x="2431" y="2598"/>
                </a:lnTo>
                <a:lnTo>
                  <a:pt x="2405" y="2575"/>
                </a:lnTo>
                <a:lnTo>
                  <a:pt x="2384" y="2550"/>
                </a:lnTo>
                <a:lnTo>
                  <a:pt x="2365" y="2521"/>
                </a:lnTo>
                <a:lnTo>
                  <a:pt x="2349" y="2488"/>
                </a:lnTo>
                <a:lnTo>
                  <a:pt x="2339" y="2451"/>
                </a:lnTo>
                <a:lnTo>
                  <a:pt x="2333" y="2412"/>
                </a:lnTo>
                <a:lnTo>
                  <a:pt x="2333" y="2370"/>
                </a:lnTo>
                <a:lnTo>
                  <a:pt x="2337" y="2325"/>
                </a:lnTo>
                <a:lnTo>
                  <a:pt x="2338" y="2316"/>
                </a:lnTo>
                <a:lnTo>
                  <a:pt x="2339" y="2309"/>
                </a:lnTo>
                <a:lnTo>
                  <a:pt x="2316" y="2324"/>
                </a:lnTo>
                <a:lnTo>
                  <a:pt x="2260" y="2357"/>
                </a:lnTo>
                <a:lnTo>
                  <a:pt x="2204" y="2384"/>
                </a:lnTo>
                <a:lnTo>
                  <a:pt x="2146" y="2406"/>
                </a:lnTo>
                <a:lnTo>
                  <a:pt x="2087" y="2424"/>
                </a:lnTo>
                <a:lnTo>
                  <a:pt x="1834" y="2490"/>
                </a:lnTo>
                <a:lnTo>
                  <a:pt x="1820" y="2560"/>
                </a:lnTo>
                <a:lnTo>
                  <a:pt x="1816" y="2582"/>
                </a:lnTo>
                <a:lnTo>
                  <a:pt x="1810" y="2602"/>
                </a:lnTo>
                <a:lnTo>
                  <a:pt x="1806" y="2624"/>
                </a:lnTo>
                <a:lnTo>
                  <a:pt x="1795" y="2672"/>
                </a:lnTo>
                <a:lnTo>
                  <a:pt x="1778" y="2715"/>
                </a:lnTo>
                <a:lnTo>
                  <a:pt x="1760" y="2753"/>
                </a:lnTo>
                <a:lnTo>
                  <a:pt x="1739" y="2787"/>
                </a:lnTo>
                <a:lnTo>
                  <a:pt x="1716" y="2818"/>
                </a:lnTo>
                <a:lnTo>
                  <a:pt x="1690" y="2843"/>
                </a:lnTo>
                <a:lnTo>
                  <a:pt x="1665" y="2866"/>
                </a:lnTo>
                <a:lnTo>
                  <a:pt x="1638" y="2884"/>
                </a:lnTo>
                <a:lnTo>
                  <a:pt x="1613" y="2900"/>
                </a:lnTo>
                <a:lnTo>
                  <a:pt x="1587" y="2913"/>
                </a:lnTo>
                <a:lnTo>
                  <a:pt x="1562" y="2923"/>
                </a:lnTo>
                <a:lnTo>
                  <a:pt x="1539" y="2932"/>
                </a:lnTo>
                <a:lnTo>
                  <a:pt x="1518" y="2937"/>
                </a:lnTo>
                <a:lnTo>
                  <a:pt x="1499" y="2942"/>
                </a:lnTo>
                <a:lnTo>
                  <a:pt x="1485" y="2945"/>
                </a:lnTo>
                <a:lnTo>
                  <a:pt x="1474" y="2947"/>
                </a:lnTo>
                <a:lnTo>
                  <a:pt x="1466" y="2947"/>
                </a:lnTo>
                <a:lnTo>
                  <a:pt x="1464" y="2947"/>
                </a:lnTo>
                <a:lnTo>
                  <a:pt x="1539" y="2429"/>
                </a:lnTo>
                <a:lnTo>
                  <a:pt x="1601" y="1982"/>
                </a:lnTo>
                <a:lnTo>
                  <a:pt x="1548" y="2028"/>
                </a:lnTo>
                <a:lnTo>
                  <a:pt x="1490" y="2069"/>
                </a:lnTo>
                <a:lnTo>
                  <a:pt x="1432" y="2103"/>
                </a:lnTo>
                <a:lnTo>
                  <a:pt x="1371" y="2131"/>
                </a:lnTo>
                <a:lnTo>
                  <a:pt x="1308" y="2151"/>
                </a:lnTo>
                <a:lnTo>
                  <a:pt x="1214" y="2177"/>
                </a:lnTo>
                <a:lnTo>
                  <a:pt x="601" y="2339"/>
                </a:lnTo>
                <a:lnTo>
                  <a:pt x="599" y="2335"/>
                </a:lnTo>
                <a:lnTo>
                  <a:pt x="599" y="2328"/>
                </a:lnTo>
                <a:lnTo>
                  <a:pt x="599" y="2315"/>
                </a:lnTo>
                <a:lnTo>
                  <a:pt x="601" y="2297"/>
                </a:lnTo>
                <a:lnTo>
                  <a:pt x="602" y="2277"/>
                </a:lnTo>
                <a:lnTo>
                  <a:pt x="606" y="2253"/>
                </a:lnTo>
                <a:lnTo>
                  <a:pt x="611" y="2227"/>
                </a:lnTo>
                <a:lnTo>
                  <a:pt x="619" y="2200"/>
                </a:lnTo>
                <a:lnTo>
                  <a:pt x="630" y="2170"/>
                </a:lnTo>
                <a:lnTo>
                  <a:pt x="644" y="2141"/>
                </a:lnTo>
                <a:lnTo>
                  <a:pt x="662" y="2112"/>
                </a:lnTo>
                <a:lnTo>
                  <a:pt x="683" y="2084"/>
                </a:lnTo>
                <a:lnTo>
                  <a:pt x="710" y="2057"/>
                </a:lnTo>
                <a:lnTo>
                  <a:pt x="741" y="2032"/>
                </a:lnTo>
                <a:lnTo>
                  <a:pt x="778" y="2009"/>
                </a:lnTo>
                <a:lnTo>
                  <a:pt x="811" y="1991"/>
                </a:lnTo>
                <a:lnTo>
                  <a:pt x="846" y="1979"/>
                </a:lnTo>
                <a:lnTo>
                  <a:pt x="1352" y="1845"/>
                </a:lnTo>
                <a:lnTo>
                  <a:pt x="1387" y="1833"/>
                </a:lnTo>
                <a:lnTo>
                  <a:pt x="1422" y="1811"/>
                </a:lnTo>
                <a:lnTo>
                  <a:pt x="1453" y="1783"/>
                </a:lnTo>
                <a:lnTo>
                  <a:pt x="1481" y="1749"/>
                </a:lnTo>
                <a:lnTo>
                  <a:pt x="1499" y="1715"/>
                </a:lnTo>
                <a:lnTo>
                  <a:pt x="1509" y="1679"/>
                </a:lnTo>
                <a:lnTo>
                  <a:pt x="1511" y="1652"/>
                </a:lnTo>
                <a:lnTo>
                  <a:pt x="1507" y="1630"/>
                </a:lnTo>
                <a:lnTo>
                  <a:pt x="1497" y="1611"/>
                </a:lnTo>
                <a:lnTo>
                  <a:pt x="1481" y="1595"/>
                </a:lnTo>
                <a:lnTo>
                  <a:pt x="1462" y="1585"/>
                </a:lnTo>
                <a:lnTo>
                  <a:pt x="1441" y="1579"/>
                </a:lnTo>
                <a:lnTo>
                  <a:pt x="1418" y="1578"/>
                </a:lnTo>
                <a:lnTo>
                  <a:pt x="1392" y="1580"/>
                </a:lnTo>
                <a:lnTo>
                  <a:pt x="1229" y="1622"/>
                </a:lnTo>
                <a:lnTo>
                  <a:pt x="1185" y="1631"/>
                </a:lnTo>
                <a:lnTo>
                  <a:pt x="1143" y="1635"/>
                </a:lnTo>
                <a:lnTo>
                  <a:pt x="1102" y="1635"/>
                </a:lnTo>
                <a:lnTo>
                  <a:pt x="1063" y="1631"/>
                </a:lnTo>
                <a:lnTo>
                  <a:pt x="1026" y="1622"/>
                </a:lnTo>
                <a:lnTo>
                  <a:pt x="990" y="1611"/>
                </a:lnTo>
                <a:lnTo>
                  <a:pt x="960" y="1595"/>
                </a:lnTo>
                <a:lnTo>
                  <a:pt x="930" y="1576"/>
                </a:lnTo>
                <a:lnTo>
                  <a:pt x="905" y="1553"/>
                </a:lnTo>
                <a:lnTo>
                  <a:pt x="883" y="1528"/>
                </a:lnTo>
                <a:lnTo>
                  <a:pt x="865" y="1498"/>
                </a:lnTo>
                <a:lnTo>
                  <a:pt x="850" y="1465"/>
                </a:lnTo>
                <a:lnTo>
                  <a:pt x="839" y="1429"/>
                </a:lnTo>
                <a:lnTo>
                  <a:pt x="834" y="1390"/>
                </a:lnTo>
                <a:lnTo>
                  <a:pt x="832" y="1348"/>
                </a:lnTo>
                <a:lnTo>
                  <a:pt x="836" y="1302"/>
                </a:lnTo>
                <a:lnTo>
                  <a:pt x="849" y="1246"/>
                </a:lnTo>
                <a:lnTo>
                  <a:pt x="868" y="1189"/>
                </a:lnTo>
                <a:lnTo>
                  <a:pt x="895" y="1131"/>
                </a:lnTo>
                <a:lnTo>
                  <a:pt x="929" y="1074"/>
                </a:lnTo>
                <a:lnTo>
                  <a:pt x="969" y="1018"/>
                </a:lnTo>
                <a:lnTo>
                  <a:pt x="1013" y="966"/>
                </a:lnTo>
                <a:lnTo>
                  <a:pt x="1061" y="916"/>
                </a:lnTo>
                <a:lnTo>
                  <a:pt x="1115" y="871"/>
                </a:lnTo>
                <a:lnTo>
                  <a:pt x="1172" y="830"/>
                </a:lnTo>
                <a:lnTo>
                  <a:pt x="1209" y="807"/>
                </a:lnTo>
                <a:lnTo>
                  <a:pt x="1249" y="785"/>
                </a:lnTo>
                <a:lnTo>
                  <a:pt x="1289" y="766"/>
                </a:lnTo>
                <a:lnTo>
                  <a:pt x="1330" y="751"/>
                </a:lnTo>
                <a:lnTo>
                  <a:pt x="1368" y="739"/>
                </a:lnTo>
                <a:lnTo>
                  <a:pt x="1773" y="638"/>
                </a:lnTo>
                <a:lnTo>
                  <a:pt x="1802" y="633"/>
                </a:lnTo>
                <a:lnTo>
                  <a:pt x="2698" y="415"/>
                </a:lnTo>
                <a:lnTo>
                  <a:pt x="2785" y="397"/>
                </a:lnTo>
                <a:lnTo>
                  <a:pt x="2873" y="388"/>
                </a:lnTo>
                <a:lnTo>
                  <a:pt x="2959" y="387"/>
                </a:lnTo>
                <a:lnTo>
                  <a:pt x="3047" y="395"/>
                </a:lnTo>
                <a:lnTo>
                  <a:pt x="3133" y="408"/>
                </a:lnTo>
                <a:lnTo>
                  <a:pt x="3219" y="430"/>
                </a:lnTo>
                <a:lnTo>
                  <a:pt x="3303" y="459"/>
                </a:lnTo>
                <a:lnTo>
                  <a:pt x="3385" y="496"/>
                </a:lnTo>
                <a:lnTo>
                  <a:pt x="3466" y="540"/>
                </a:lnTo>
                <a:lnTo>
                  <a:pt x="3541" y="591"/>
                </a:lnTo>
                <a:lnTo>
                  <a:pt x="3613" y="647"/>
                </a:lnTo>
                <a:lnTo>
                  <a:pt x="3681" y="709"/>
                </a:lnTo>
                <a:lnTo>
                  <a:pt x="3746" y="777"/>
                </a:lnTo>
                <a:lnTo>
                  <a:pt x="3805" y="849"/>
                </a:lnTo>
                <a:lnTo>
                  <a:pt x="3863" y="928"/>
                </a:lnTo>
                <a:lnTo>
                  <a:pt x="3915" y="1010"/>
                </a:lnTo>
                <a:lnTo>
                  <a:pt x="3962" y="1098"/>
                </a:lnTo>
                <a:lnTo>
                  <a:pt x="4005" y="1190"/>
                </a:lnTo>
                <a:lnTo>
                  <a:pt x="4045" y="1287"/>
                </a:lnTo>
                <a:lnTo>
                  <a:pt x="4078" y="1388"/>
                </a:lnTo>
                <a:lnTo>
                  <a:pt x="4107" y="1493"/>
                </a:lnTo>
                <a:lnTo>
                  <a:pt x="4108" y="1496"/>
                </a:lnTo>
                <a:lnTo>
                  <a:pt x="4110" y="1500"/>
                </a:lnTo>
                <a:lnTo>
                  <a:pt x="4111" y="1505"/>
                </a:lnTo>
                <a:lnTo>
                  <a:pt x="4111" y="1509"/>
                </a:lnTo>
                <a:lnTo>
                  <a:pt x="4112" y="1513"/>
                </a:lnTo>
                <a:lnTo>
                  <a:pt x="4113" y="1523"/>
                </a:lnTo>
                <a:lnTo>
                  <a:pt x="4117" y="1538"/>
                </a:lnTo>
                <a:lnTo>
                  <a:pt x="4121" y="1561"/>
                </a:lnTo>
                <a:lnTo>
                  <a:pt x="4124" y="1580"/>
                </a:lnTo>
                <a:lnTo>
                  <a:pt x="4127" y="1604"/>
                </a:lnTo>
                <a:lnTo>
                  <a:pt x="4131" y="1630"/>
                </a:lnTo>
                <a:lnTo>
                  <a:pt x="4136" y="1673"/>
                </a:lnTo>
                <a:lnTo>
                  <a:pt x="4141" y="1721"/>
                </a:lnTo>
                <a:lnTo>
                  <a:pt x="4147" y="1776"/>
                </a:lnTo>
                <a:lnTo>
                  <a:pt x="4149" y="1835"/>
                </a:lnTo>
                <a:lnTo>
                  <a:pt x="4150" y="1900"/>
                </a:lnTo>
                <a:lnTo>
                  <a:pt x="4150" y="1969"/>
                </a:lnTo>
                <a:lnTo>
                  <a:pt x="4147" y="2042"/>
                </a:lnTo>
                <a:lnTo>
                  <a:pt x="4140" y="2121"/>
                </a:lnTo>
                <a:lnTo>
                  <a:pt x="4130" y="2202"/>
                </a:lnTo>
                <a:lnTo>
                  <a:pt x="4116" y="2287"/>
                </a:lnTo>
                <a:lnTo>
                  <a:pt x="4097" y="2375"/>
                </a:lnTo>
                <a:lnTo>
                  <a:pt x="4074" y="2465"/>
                </a:lnTo>
                <a:lnTo>
                  <a:pt x="4046" y="2556"/>
                </a:lnTo>
                <a:lnTo>
                  <a:pt x="4012" y="2649"/>
                </a:lnTo>
                <a:lnTo>
                  <a:pt x="3972" y="2743"/>
                </a:lnTo>
                <a:lnTo>
                  <a:pt x="3928" y="2837"/>
                </a:lnTo>
                <a:lnTo>
                  <a:pt x="3877" y="2929"/>
                </a:lnTo>
                <a:lnTo>
                  <a:pt x="3821" y="3021"/>
                </a:lnTo>
                <a:lnTo>
                  <a:pt x="3757" y="3111"/>
                </a:lnTo>
                <a:lnTo>
                  <a:pt x="3690" y="3197"/>
                </a:lnTo>
                <a:lnTo>
                  <a:pt x="3616" y="3282"/>
                </a:lnTo>
                <a:lnTo>
                  <a:pt x="3537" y="3362"/>
                </a:lnTo>
                <a:lnTo>
                  <a:pt x="3515" y="3383"/>
                </a:lnTo>
                <a:lnTo>
                  <a:pt x="3495" y="3402"/>
                </a:lnTo>
                <a:lnTo>
                  <a:pt x="3475" y="3421"/>
                </a:lnTo>
                <a:lnTo>
                  <a:pt x="3453" y="3440"/>
                </a:lnTo>
                <a:lnTo>
                  <a:pt x="3408" y="3477"/>
                </a:lnTo>
                <a:lnTo>
                  <a:pt x="3363" y="3511"/>
                </a:lnTo>
                <a:lnTo>
                  <a:pt x="3301" y="3556"/>
                </a:lnTo>
                <a:lnTo>
                  <a:pt x="3238" y="3598"/>
                </a:lnTo>
                <a:lnTo>
                  <a:pt x="3172" y="3638"/>
                </a:lnTo>
                <a:lnTo>
                  <a:pt x="3071" y="3692"/>
                </a:lnTo>
                <a:lnTo>
                  <a:pt x="2968" y="3742"/>
                </a:lnTo>
                <a:lnTo>
                  <a:pt x="2864" y="3784"/>
                </a:lnTo>
                <a:lnTo>
                  <a:pt x="2757" y="3821"/>
                </a:lnTo>
                <a:lnTo>
                  <a:pt x="2650" y="3851"/>
                </a:lnTo>
                <a:lnTo>
                  <a:pt x="2543" y="3875"/>
                </a:lnTo>
                <a:lnTo>
                  <a:pt x="2437" y="3894"/>
                </a:lnTo>
                <a:lnTo>
                  <a:pt x="2330" y="3908"/>
                </a:lnTo>
                <a:lnTo>
                  <a:pt x="2225" y="3917"/>
                </a:lnTo>
                <a:lnTo>
                  <a:pt x="2212" y="3912"/>
                </a:lnTo>
                <a:lnTo>
                  <a:pt x="2201" y="3904"/>
                </a:lnTo>
                <a:lnTo>
                  <a:pt x="2193" y="3893"/>
                </a:lnTo>
                <a:lnTo>
                  <a:pt x="2189" y="3879"/>
                </a:lnTo>
                <a:lnTo>
                  <a:pt x="2190" y="3864"/>
                </a:lnTo>
                <a:lnTo>
                  <a:pt x="2195" y="3851"/>
                </a:lnTo>
                <a:lnTo>
                  <a:pt x="2206" y="3841"/>
                </a:lnTo>
                <a:lnTo>
                  <a:pt x="2218" y="3833"/>
                </a:lnTo>
                <a:lnTo>
                  <a:pt x="2319" y="3819"/>
                </a:lnTo>
                <a:lnTo>
                  <a:pt x="2419" y="3800"/>
                </a:lnTo>
                <a:lnTo>
                  <a:pt x="2520" y="3776"/>
                </a:lnTo>
                <a:lnTo>
                  <a:pt x="2619" y="3746"/>
                </a:lnTo>
                <a:lnTo>
                  <a:pt x="2719" y="3711"/>
                </a:lnTo>
                <a:lnTo>
                  <a:pt x="2817" y="3671"/>
                </a:lnTo>
                <a:lnTo>
                  <a:pt x="2913" y="3625"/>
                </a:lnTo>
                <a:lnTo>
                  <a:pt x="3006" y="3574"/>
                </a:lnTo>
                <a:lnTo>
                  <a:pt x="3097" y="3517"/>
                </a:lnTo>
                <a:lnTo>
                  <a:pt x="3183" y="3456"/>
                </a:lnTo>
                <a:lnTo>
                  <a:pt x="3265" y="3390"/>
                </a:lnTo>
                <a:lnTo>
                  <a:pt x="3304" y="3355"/>
                </a:lnTo>
                <a:lnTo>
                  <a:pt x="3342" y="3319"/>
                </a:lnTo>
                <a:lnTo>
                  <a:pt x="3360" y="3301"/>
                </a:lnTo>
                <a:lnTo>
                  <a:pt x="3379" y="3282"/>
                </a:lnTo>
                <a:lnTo>
                  <a:pt x="3398" y="3263"/>
                </a:lnTo>
                <a:lnTo>
                  <a:pt x="3415" y="3244"/>
                </a:lnTo>
                <a:lnTo>
                  <a:pt x="3482" y="3167"/>
                </a:lnTo>
                <a:lnTo>
                  <a:pt x="3545" y="3086"/>
                </a:lnTo>
                <a:lnTo>
                  <a:pt x="3602" y="3003"/>
                </a:lnTo>
                <a:lnTo>
                  <a:pt x="3654" y="2918"/>
                </a:lnTo>
                <a:lnTo>
                  <a:pt x="3700" y="2833"/>
                </a:lnTo>
                <a:lnTo>
                  <a:pt x="3741" y="2747"/>
                </a:lnTo>
                <a:lnTo>
                  <a:pt x="3775" y="2662"/>
                </a:lnTo>
                <a:lnTo>
                  <a:pt x="3804" y="2575"/>
                </a:lnTo>
                <a:lnTo>
                  <a:pt x="3830" y="2491"/>
                </a:lnTo>
                <a:lnTo>
                  <a:pt x="3850" y="2409"/>
                </a:lnTo>
                <a:lnTo>
                  <a:pt x="3865" y="2328"/>
                </a:lnTo>
                <a:lnTo>
                  <a:pt x="3877" y="2249"/>
                </a:lnTo>
                <a:lnTo>
                  <a:pt x="3884" y="2174"/>
                </a:lnTo>
                <a:lnTo>
                  <a:pt x="3889" y="2102"/>
                </a:lnTo>
                <a:lnTo>
                  <a:pt x="3891" y="2033"/>
                </a:lnTo>
                <a:lnTo>
                  <a:pt x="3889" y="1969"/>
                </a:lnTo>
                <a:lnTo>
                  <a:pt x="3887" y="1909"/>
                </a:lnTo>
                <a:lnTo>
                  <a:pt x="3882" y="1852"/>
                </a:lnTo>
                <a:lnTo>
                  <a:pt x="3877" y="1801"/>
                </a:lnTo>
                <a:lnTo>
                  <a:pt x="3870" y="1754"/>
                </a:lnTo>
                <a:lnTo>
                  <a:pt x="3863" y="1712"/>
                </a:lnTo>
                <a:lnTo>
                  <a:pt x="3856" y="1675"/>
                </a:lnTo>
                <a:lnTo>
                  <a:pt x="3850" y="1645"/>
                </a:lnTo>
                <a:lnTo>
                  <a:pt x="3844" y="1619"/>
                </a:lnTo>
                <a:lnTo>
                  <a:pt x="3839" y="1599"/>
                </a:lnTo>
                <a:lnTo>
                  <a:pt x="3835" y="1583"/>
                </a:lnTo>
                <a:lnTo>
                  <a:pt x="3832" y="1572"/>
                </a:lnTo>
                <a:lnTo>
                  <a:pt x="3832" y="1572"/>
                </a:lnTo>
                <a:lnTo>
                  <a:pt x="3832" y="1572"/>
                </a:lnTo>
                <a:lnTo>
                  <a:pt x="3807" y="1476"/>
                </a:lnTo>
                <a:lnTo>
                  <a:pt x="3776" y="1385"/>
                </a:lnTo>
                <a:lnTo>
                  <a:pt x="3741" y="1298"/>
                </a:lnTo>
                <a:lnTo>
                  <a:pt x="3701" y="1216"/>
                </a:lnTo>
                <a:lnTo>
                  <a:pt x="3658" y="1137"/>
                </a:lnTo>
                <a:lnTo>
                  <a:pt x="3609" y="1065"/>
                </a:lnTo>
                <a:lnTo>
                  <a:pt x="3559" y="997"/>
                </a:lnTo>
                <a:lnTo>
                  <a:pt x="3503" y="935"/>
                </a:lnTo>
                <a:lnTo>
                  <a:pt x="3444" y="879"/>
                </a:lnTo>
                <a:lnTo>
                  <a:pt x="3382" y="829"/>
                </a:lnTo>
                <a:lnTo>
                  <a:pt x="3315" y="784"/>
                </a:lnTo>
                <a:lnTo>
                  <a:pt x="3251" y="749"/>
                </a:lnTo>
                <a:lnTo>
                  <a:pt x="3183" y="719"/>
                </a:lnTo>
                <a:lnTo>
                  <a:pt x="3114" y="697"/>
                </a:lnTo>
                <a:lnTo>
                  <a:pt x="3046" y="681"/>
                </a:lnTo>
                <a:lnTo>
                  <a:pt x="2976" y="674"/>
                </a:lnTo>
                <a:lnTo>
                  <a:pt x="2906" y="672"/>
                </a:lnTo>
                <a:lnTo>
                  <a:pt x="2836" y="679"/>
                </a:lnTo>
                <a:lnTo>
                  <a:pt x="2766" y="692"/>
                </a:lnTo>
                <a:lnTo>
                  <a:pt x="1634" y="968"/>
                </a:lnTo>
                <a:lnTo>
                  <a:pt x="1310" y="1052"/>
                </a:lnTo>
                <a:lnTo>
                  <a:pt x="1283" y="1062"/>
                </a:lnTo>
                <a:lnTo>
                  <a:pt x="1256" y="1075"/>
                </a:lnTo>
                <a:lnTo>
                  <a:pt x="1232" y="1094"/>
                </a:lnTo>
                <a:lnTo>
                  <a:pt x="1209" y="1117"/>
                </a:lnTo>
                <a:lnTo>
                  <a:pt x="1184" y="1151"/>
                </a:lnTo>
                <a:lnTo>
                  <a:pt x="1165" y="1187"/>
                </a:lnTo>
                <a:lnTo>
                  <a:pt x="1154" y="1226"/>
                </a:lnTo>
                <a:lnTo>
                  <a:pt x="1154" y="1250"/>
                </a:lnTo>
                <a:lnTo>
                  <a:pt x="1158" y="1270"/>
                </a:lnTo>
                <a:lnTo>
                  <a:pt x="1168" y="1289"/>
                </a:lnTo>
                <a:lnTo>
                  <a:pt x="1182" y="1305"/>
                </a:lnTo>
                <a:lnTo>
                  <a:pt x="1200" y="1315"/>
                </a:lnTo>
                <a:lnTo>
                  <a:pt x="1222" y="1321"/>
                </a:lnTo>
                <a:lnTo>
                  <a:pt x="1246" y="1321"/>
                </a:lnTo>
                <a:lnTo>
                  <a:pt x="1273" y="1317"/>
                </a:lnTo>
                <a:lnTo>
                  <a:pt x="1433" y="1275"/>
                </a:lnTo>
                <a:lnTo>
                  <a:pt x="1475" y="1267"/>
                </a:lnTo>
                <a:lnTo>
                  <a:pt x="1517" y="1263"/>
                </a:lnTo>
                <a:lnTo>
                  <a:pt x="1558" y="1261"/>
                </a:lnTo>
                <a:lnTo>
                  <a:pt x="1596" y="1267"/>
                </a:lnTo>
                <a:lnTo>
                  <a:pt x="1633" y="1274"/>
                </a:lnTo>
                <a:lnTo>
                  <a:pt x="1667" y="1287"/>
                </a:lnTo>
                <a:lnTo>
                  <a:pt x="1699" y="1303"/>
                </a:lnTo>
                <a:lnTo>
                  <a:pt x="1728" y="1322"/>
                </a:lnTo>
                <a:lnTo>
                  <a:pt x="1754" y="1347"/>
                </a:lnTo>
                <a:lnTo>
                  <a:pt x="1775" y="1373"/>
                </a:lnTo>
                <a:lnTo>
                  <a:pt x="1795" y="1404"/>
                </a:lnTo>
                <a:lnTo>
                  <a:pt x="1810" y="1437"/>
                </a:lnTo>
                <a:lnTo>
                  <a:pt x="1810" y="1438"/>
                </a:lnTo>
                <a:lnTo>
                  <a:pt x="1831" y="1430"/>
                </a:lnTo>
                <a:lnTo>
                  <a:pt x="2244" y="1325"/>
                </a:lnTo>
                <a:lnTo>
                  <a:pt x="2301" y="1312"/>
                </a:lnTo>
                <a:lnTo>
                  <a:pt x="2357" y="1306"/>
                </a:lnTo>
                <a:lnTo>
                  <a:pt x="2409" y="1305"/>
                </a:lnTo>
                <a:lnTo>
                  <a:pt x="2460" y="1310"/>
                </a:lnTo>
                <a:lnTo>
                  <a:pt x="2507" y="1321"/>
                </a:lnTo>
                <a:lnTo>
                  <a:pt x="2551" y="1336"/>
                </a:lnTo>
                <a:lnTo>
                  <a:pt x="2590" y="1355"/>
                </a:lnTo>
                <a:lnTo>
                  <a:pt x="2626" y="1381"/>
                </a:lnTo>
                <a:lnTo>
                  <a:pt x="2657" y="1410"/>
                </a:lnTo>
                <a:lnTo>
                  <a:pt x="2684" y="1444"/>
                </a:lnTo>
                <a:lnTo>
                  <a:pt x="2706" y="1482"/>
                </a:lnTo>
                <a:lnTo>
                  <a:pt x="2724" y="1524"/>
                </a:lnTo>
                <a:lnTo>
                  <a:pt x="2736" y="1571"/>
                </a:lnTo>
                <a:lnTo>
                  <a:pt x="2743" y="1619"/>
                </a:lnTo>
                <a:lnTo>
                  <a:pt x="2744" y="1671"/>
                </a:lnTo>
                <a:lnTo>
                  <a:pt x="2738" y="1727"/>
                </a:lnTo>
                <a:lnTo>
                  <a:pt x="2729" y="1776"/>
                </a:lnTo>
                <a:lnTo>
                  <a:pt x="2716" y="1824"/>
                </a:lnTo>
                <a:lnTo>
                  <a:pt x="2761" y="1801"/>
                </a:lnTo>
                <a:lnTo>
                  <a:pt x="2806" y="1783"/>
                </a:lnTo>
                <a:lnTo>
                  <a:pt x="2853" y="1769"/>
                </a:lnTo>
                <a:lnTo>
                  <a:pt x="3408" y="1627"/>
                </a:lnTo>
                <a:lnTo>
                  <a:pt x="3429" y="1623"/>
                </a:lnTo>
                <a:lnTo>
                  <a:pt x="3612" y="1576"/>
                </a:lnTo>
                <a:lnTo>
                  <a:pt x="3612" y="1580"/>
                </a:lnTo>
                <a:lnTo>
                  <a:pt x="3612" y="1588"/>
                </a:lnTo>
                <a:lnTo>
                  <a:pt x="3612" y="1600"/>
                </a:lnTo>
                <a:lnTo>
                  <a:pt x="3611" y="1618"/>
                </a:lnTo>
                <a:lnTo>
                  <a:pt x="3609" y="1638"/>
                </a:lnTo>
                <a:lnTo>
                  <a:pt x="3606" y="1663"/>
                </a:lnTo>
                <a:lnTo>
                  <a:pt x="3599" y="1688"/>
                </a:lnTo>
                <a:lnTo>
                  <a:pt x="3592" y="1716"/>
                </a:lnTo>
                <a:lnTo>
                  <a:pt x="3580" y="1745"/>
                </a:lnTo>
                <a:lnTo>
                  <a:pt x="3566" y="1774"/>
                </a:lnTo>
                <a:lnTo>
                  <a:pt x="3548" y="1804"/>
                </a:lnTo>
                <a:lnTo>
                  <a:pt x="3525" y="1831"/>
                </a:lnTo>
                <a:lnTo>
                  <a:pt x="3499" y="1858"/>
                </a:lnTo>
                <a:lnTo>
                  <a:pt x="3467" y="1883"/>
                </a:lnTo>
                <a:lnTo>
                  <a:pt x="3429" y="1906"/>
                </a:lnTo>
                <a:lnTo>
                  <a:pt x="3398" y="1922"/>
                </a:lnTo>
                <a:lnTo>
                  <a:pt x="3365" y="1933"/>
                </a:lnTo>
                <a:lnTo>
                  <a:pt x="2810" y="2074"/>
                </a:lnTo>
                <a:lnTo>
                  <a:pt x="2782" y="2084"/>
                </a:lnTo>
                <a:lnTo>
                  <a:pt x="2757" y="2098"/>
                </a:lnTo>
                <a:lnTo>
                  <a:pt x="2733" y="2116"/>
                </a:lnTo>
                <a:lnTo>
                  <a:pt x="2710" y="2139"/>
                </a:lnTo>
                <a:lnTo>
                  <a:pt x="2683" y="2173"/>
                </a:lnTo>
                <a:lnTo>
                  <a:pt x="2665" y="2208"/>
                </a:lnTo>
                <a:lnTo>
                  <a:pt x="2654" y="2248"/>
                </a:lnTo>
                <a:lnTo>
                  <a:pt x="2654" y="2272"/>
                </a:lnTo>
                <a:lnTo>
                  <a:pt x="2659" y="2293"/>
                </a:lnTo>
                <a:lnTo>
                  <a:pt x="2668" y="2311"/>
                </a:lnTo>
                <a:lnTo>
                  <a:pt x="2683" y="2326"/>
                </a:lnTo>
                <a:lnTo>
                  <a:pt x="2701" y="2338"/>
                </a:lnTo>
                <a:lnTo>
                  <a:pt x="2721" y="2343"/>
                </a:lnTo>
                <a:lnTo>
                  <a:pt x="2745" y="2344"/>
                </a:lnTo>
                <a:lnTo>
                  <a:pt x="2772" y="2339"/>
                </a:lnTo>
                <a:lnTo>
                  <a:pt x="2932" y="2297"/>
                </a:lnTo>
                <a:lnTo>
                  <a:pt x="2976" y="2288"/>
                </a:lnTo>
                <a:lnTo>
                  <a:pt x="3018" y="2285"/>
                </a:lnTo>
                <a:lnTo>
                  <a:pt x="3057" y="2285"/>
                </a:lnTo>
                <a:lnTo>
                  <a:pt x="3097" y="2288"/>
                </a:lnTo>
                <a:lnTo>
                  <a:pt x="3133" y="2297"/>
                </a:lnTo>
                <a:lnTo>
                  <a:pt x="3168" y="2309"/>
                </a:lnTo>
                <a:lnTo>
                  <a:pt x="3198" y="2325"/>
                </a:lnTo>
                <a:lnTo>
                  <a:pt x="3228" y="2346"/>
                </a:lnTo>
                <a:lnTo>
                  <a:pt x="3253" y="2368"/>
                </a:lnTo>
                <a:lnTo>
                  <a:pt x="3276" y="2395"/>
                </a:lnTo>
                <a:lnTo>
                  <a:pt x="3294" y="2425"/>
                </a:lnTo>
                <a:lnTo>
                  <a:pt x="3309" y="2460"/>
                </a:lnTo>
                <a:lnTo>
                  <a:pt x="3319" y="2497"/>
                </a:lnTo>
                <a:lnTo>
                  <a:pt x="3326" y="2535"/>
                </a:lnTo>
                <a:lnTo>
                  <a:pt x="3327" y="2577"/>
                </a:lnTo>
                <a:lnTo>
                  <a:pt x="3323" y="2621"/>
                </a:lnTo>
                <a:lnTo>
                  <a:pt x="3310" y="2679"/>
                </a:lnTo>
                <a:lnTo>
                  <a:pt x="3291" y="2738"/>
                </a:lnTo>
                <a:lnTo>
                  <a:pt x="3263" y="2797"/>
                </a:lnTo>
                <a:lnTo>
                  <a:pt x="3230" y="2855"/>
                </a:lnTo>
                <a:lnTo>
                  <a:pt x="3191" y="2909"/>
                </a:lnTo>
                <a:lnTo>
                  <a:pt x="3147" y="2960"/>
                </a:lnTo>
                <a:lnTo>
                  <a:pt x="3099" y="3008"/>
                </a:lnTo>
                <a:lnTo>
                  <a:pt x="3047" y="3051"/>
                </a:lnTo>
                <a:lnTo>
                  <a:pt x="2991" y="3091"/>
                </a:lnTo>
                <a:lnTo>
                  <a:pt x="2931" y="3125"/>
                </a:lnTo>
                <a:lnTo>
                  <a:pt x="2870" y="3153"/>
                </a:lnTo>
                <a:lnTo>
                  <a:pt x="2809" y="3174"/>
                </a:lnTo>
                <a:lnTo>
                  <a:pt x="2568" y="3233"/>
                </a:lnTo>
                <a:lnTo>
                  <a:pt x="2561" y="3235"/>
                </a:lnTo>
                <a:lnTo>
                  <a:pt x="2469" y="3257"/>
                </a:lnTo>
                <a:lnTo>
                  <a:pt x="2216" y="3319"/>
                </a:lnTo>
                <a:lnTo>
                  <a:pt x="2193" y="3324"/>
                </a:lnTo>
                <a:lnTo>
                  <a:pt x="1452" y="3503"/>
                </a:lnTo>
                <a:lnTo>
                  <a:pt x="1376" y="3518"/>
                </a:lnTo>
                <a:lnTo>
                  <a:pt x="1299" y="3529"/>
                </a:lnTo>
                <a:lnTo>
                  <a:pt x="1222" y="3531"/>
                </a:lnTo>
                <a:lnTo>
                  <a:pt x="1143" y="3529"/>
                </a:lnTo>
                <a:lnTo>
                  <a:pt x="1064" y="3518"/>
                </a:lnTo>
                <a:lnTo>
                  <a:pt x="985" y="3503"/>
                </a:lnTo>
                <a:lnTo>
                  <a:pt x="909" y="3480"/>
                </a:lnTo>
                <a:lnTo>
                  <a:pt x="832" y="3452"/>
                </a:lnTo>
                <a:lnTo>
                  <a:pt x="757" y="3418"/>
                </a:lnTo>
                <a:lnTo>
                  <a:pt x="685" y="3378"/>
                </a:lnTo>
                <a:lnTo>
                  <a:pt x="610" y="3327"/>
                </a:lnTo>
                <a:lnTo>
                  <a:pt x="538" y="3271"/>
                </a:lnTo>
                <a:lnTo>
                  <a:pt x="470" y="3209"/>
                </a:lnTo>
                <a:lnTo>
                  <a:pt x="405" y="3141"/>
                </a:lnTo>
                <a:lnTo>
                  <a:pt x="345" y="3069"/>
                </a:lnTo>
                <a:lnTo>
                  <a:pt x="288" y="2990"/>
                </a:lnTo>
                <a:lnTo>
                  <a:pt x="235" y="2908"/>
                </a:lnTo>
                <a:lnTo>
                  <a:pt x="188" y="2820"/>
                </a:lnTo>
                <a:lnTo>
                  <a:pt x="145" y="2728"/>
                </a:lnTo>
                <a:lnTo>
                  <a:pt x="106" y="2631"/>
                </a:lnTo>
                <a:lnTo>
                  <a:pt x="73" y="2530"/>
                </a:lnTo>
                <a:lnTo>
                  <a:pt x="43" y="2425"/>
                </a:lnTo>
                <a:lnTo>
                  <a:pt x="41" y="2418"/>
                </a:lnTo>
                <a:lnTo>
                  <a:pt x="39" y="2409"/>
                </a:lnTo>
                <a:lnTo>
                  <a:pt x="38" y="2405"/>
                </a:lnTo>
                <a:lnTo>
                  <a:pt x="37" y="2396"/>
                </a:lnTo>
                <a:lnTo>
                  <a:pt x="34" y="2380"/>
                </a:lnTo>
                <a:lnTo>
                  <a:pt x="29" y="2357"/>
                </a:lnTo>
                <a:lnTo>
                  <a:pt x="27" y="2338"/>
                </a:lnTo>
                <a:lnTo>
                  <a:pt x="23" y="2315"/>
                </a:lnTo>
                <a:lnTo>
                  <a:pt x="19" y="2288"/>
                </a:lnTo>
                <a:lnTo>
                  <a:pt x="14" y="2245"/>
                </a:lnTo>
                <a:lnTo>
                  <a:pt x="9" y="2197"/>
                </a:lnTo>
                <a:lnTo>
                  <a:pt x="4" y="2144"/>
                </a:lnTo>
                <a:lnTo>
                  <a:pt x="1" y="2084"/>
                </a:lnTo>
                <a:lnTo>
                  <a:pt x="0" y="2019"/>
                </a:lnTo>
                <a:lnTo>
                  <a:pt x="1" y="1951"/>
                </a:lnTo>
                <a:lnTo>
                  <a:pt x="4" y="1877"/>
                </a:lnTo>
                <a:lnTo>
                  <a:pt x="10" y="1800"/>
                </a:lnTo>
                <a:lnTo>
                  <a:pt x="20" y="1718"/>
                </a:lnTo>
                <a:lnTo>
                  <a:pt x="34" y="1633"/>
                </a:lnTo>
                <a:lnTo>
                  <a:pt x="53" y="1546"/>
                </a:lnTo>
                <a:lnTo>
                  <a:pt x="76" y="1456"/>
                </a:lnTo>
                <a:lnTo>
                  <a:pt x="104" y="1364"/>
                </a:lnTo>
                <a:lnTo>
                  <a:pt x="137" y="1272"/>
                </a:lnTo>
                <a:lnTo>
                  <a:pt x="177" y="1179"/>
                </a:lnTo>
                <a:lnTo>
                  <a:pt x="221" y="1085"/>
                </a:lnTo>
                <a:lnTo>
                  <a:pt x="272" y="992"/>
                </a:lnTo>
                <a:lnTo>
                  <a:pt x="328" y="901"/>
                </a:lnTo>
                <a:lnTo>
                  <a:pt x="391" y="811"/>
                </a:lnTo>
                <a:lnTo>
                  <a:pt x="458" y="725"/>
                </a:lnTo>
                <a:lnTo>
                  <a:pt x="532" y="639"/>
                </a:lnTo>
                <a:lnTo>
                  <a:pt x="611" y="560"/>
                </a:lnTo>
                <a:lnTo>
                  <a:pt x="631" y="539"/>
                </a:lnTo>
                <a:lnTo>
                  <a:pt x="638" y="534"/>
                </a:lnTo>
                <a:lnTo>
                  <a:pt x="643" y="529"/>
                </a:lnTo>
                <a:lnTo>
                  <a:pt x="653" y="520"/>
                </a:lnTo>
                <a:lnTo>
                  <a:pt x="694" y="483"/>
                </a:lnTo>
                <a:lnTo>
                  <a:pt x="714" y="466"/>
                </a:lnTo>
                <a:lnTo>
                  <a:pt x="737" y="447"/>
                </a:lnTo>
                <a:lnTo>
                  <a:pt x="781" y="411"/>
                </a:lnTo>
                <a:lnTo>
                  <a:pt x="827" y="377"/>
                </a:lnTo>
                <a:lnTo>
                  <a:pt x="873" y="342"/>
                </a:lnTo>
                <a:lnTo>
                  <a:pt x="921" y="311"/>
                </a:lnTo>
                <a:lnTo>
                  <a:pt x="970" y="280"/>
                </a:lnTo>
                <a:lnTo>
                  <a:pt x="1069" y="224"/>
                </a:lnTo>
                <a:lnTo>
                  <a:pt x="1171" y="174"/>
                </a:lnTo>
                <a:lnTo>
                  <a:pt x="1275" y="129"/>
                </a:lnTo>
                <a:lnTo>
                  <a:pt x="1381" y="92"/>
                </a:lnTo>
                <a:lnTo>
                  <a:pt x="1488" y="61"/>
                </a:lnTo>
                <a:lnTo>
                  <a:pt x="1595" y="37"/>
                </a:lnTo>
                <a:lnTo>
                  <a:pt x="1702" y="19"/>
                </a:lnTo>
                <a:lnTo>
                  <a:pt x="1807" y="6"/>
                </a:lnTo>
                <a:lnTo>
                  <a:pt x="1859" y="1"/>
                </a:lnTo>
                <a:lnTo>
                  <a:pt x="1894" y="0"/>
                </a:lnTo>
                <a:close/>
              </a:path>
            </a:pathLst>
          </a:custGeom>
          <a:solidFill>
            <a:srgbClr val="FFFFFF">
              <a:alpha val="10196"/>
            </a:srgbClr>
          </a:solidFill>
          <a:ln w="0">
            <a:noFill/>
            <a:prstDash val="solid"/>
            <a:round/>
            <a:headEnd/>
            <a:tailEnd/>
          </a:ln>
        </p:spPr>
        <p:txBody>
          <a:bodyPr vert="horz" wrap="square" lIns="91436" tIns="45718" rIns="91436" bIns="45718" numCol="1" anchor="t" anchorCtr="0" compatLnSpc="1">
            <a:prstTxWarp prst="textNoShape">
              <a:avLst/>
            </a:prstTxWarp>
          </a:bodyPr>
          <a:lstStyle/>
          <a:p>
            <a:endParaRPr lang="en-US" sz="1800"/>
          </a:p>
        </p:txBody>
      </p:sp>
      <p:sp>
        <p:nvSpPr>
          <p:cNvPr id="2" name="Title 1"/>
          <p:cNvSpPr>
            <a:spLocks noGrp="1"/>
          </p:cNvSpPr>
          <p:nvPr>
            <p:ph type="ctrTitle" hasCustomPrompt="1"/>
          </p:nvPr>
        </p:nvSpPr>
        <p:spPr>
          <a:xfrm>
            <a:off x="616379" y="1382191"/>
            <a:ext cx="10966028" cy="3657601"/>
          </a:xfrm>
        </p:spPr>
        <p:txBody>
          <a:bodyPr anchor="b">
            <a:noAutofit/>
          </a:bodyPr>
          <a:lstStyle>
            <a:lvl1pPr algn="l">
              <a:lnSpc>
                <a:spcPct val="70000"/>
              </a:lnSpc>
              <a:defRPr sz="8000"/>
            </a:lvl1pPr>
          </a:lstStyle>
          <a:p>
            <a:r>
              <a:rPr lang="en-US" dirty="0"/>
              <a:t>Section title</a:t>
            </a:r>
          </a:p>
        </p:txBody>
      </p:sp>
      <p:sp>
        <p:nvSpPr>
          <p:cNvPr id="3" name="Subtitle 2"/>
          <p:cNvSpPr>
            <a:spLocks noGrp="1"/>
          </p:cNvSpPr>
          <p:nvPr>
            <p:ph type="subTitle" idx="1" hasCustomPrompt="1"/>
          </p:nvPr>
        </p:nvSpPr>
        <p:spPr>
          <a:xfrm>
            <a:off x="616373" y="5129986"/>
            <a:ext cx="10966027" cy="776367"/>
          </a:xfrm>
        </p:spPr>
        <p:txBody>
          <a:bodyPr>
            <a:normAutofit/>
          </a:bodyPr>
          <a:lstStyle>
            <a:lvl1pPr marL="0" indent="0" algn="l">
              <a:buNone/>
              <a:defRPr sz="2400" baseline="0">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Corresponds with agenda</a:t>
            </a:r>
          </a:p>
        </p:txBody>
      </p:sp>
      <p:sp>
        <p:nvSpPr>
          <p:cNvPr id="4" name="Date Placeholder 3"/>
          <p:cNvSpPr>
            <a:spLocks noGrp="1"/>
          </p:cNvSpPr>
          <p:nvPr>
            <p:ph type="dt" sz="half" idx="10"/>
          </p:nvPr>
        </p:nvSpPr>
        <p:spPr/>
        <p:txBody>
          <a:bodyPr/>
          <a:lstStyle/>
          <a:p>
            <a:fld id="{D4376A7A-39D0-4FF8-8760-34068B9FD082}"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642" y="629086"/>
            <a:ext cx="2212545" cy="753099"/>
          </a:xfrm>
          <a:prstGeom prst="rect">
            <a:avLst/>
          </a:prstGeom>
        </p:spPr>
      </p:pic>
    </p:spTree>
    <p:extLst>
      <p:ext uri="{BB962C8B-B14F-4D97-AF65-F5344CB8AC3E}">
        <p14:creationId xmlns:p14="http://schemas.microsoft.com/office/powerpoint/2010/main" val="22339586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ignatur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6380" y="2025657"/>
            <a:ext cx="5140961" cy="1371601"/>
          </a:xfrm>
        </p:spPr>
        <p:txBody>
          <a:bodyPr anchor="b">
            <a:noAutofit/>
          </a:bodyPr>
          <a:lstStyle>
            <a:lvl1pPr algn="r">
              <a:lnSpc>
                <a:spcPct val="70000"/>
              </a:lnSpc>
              <a:defRPr sz="2400"/>
            </a:lvl1pPr>
          </a:lstStyle>
          <a:p>
            <a:r>
              <a:rPr lang="en-US" dirty="0"/>
              <a:t>Name</a:t>
            </a:r>
          </a:p>
        </p:txBody>
      </p:sp>
      <p:sp>
        <p:nvSpPr>
          <p:cNvPr id="3" name="Subtitle 2"/>
          <p:cNvSpPr>
            <a:spLocks noGrp="1"/>
          </p:cNvSpPr>
          <p:nvPr>
            <p:ph type="subTitle" idx="1" hasCustomPrompt="1"/>
          </p:nvPr>
        </p:nvSpPr>
        <p:spPr>
          <a:xfrm>
            <a:off x="616381" y="3469219"/>
            <a:ext cx="5140961" cy="1299632"/>
          </a:xfrm>
        </p:spPr>
        <p:txBody>
          <a:bodyPr>
            <a:normAutofit/>
          </a:bodyPr>
          <a:lstStyle>
            <a:lvl1pPr marL="0" indent="0" algn="r">
              <a:buNone/>
              <a:defRPr sz="2000" baseline="0">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Contact information | More</a:t>
            </a:r>
            <a:br>
              <a:rPr lang="en-US" dirty="0"/>
            </a:br>
            <a:r>
              <a:rPr lang="en-US" dirty="0"/>
              <a:t>information</a:t>
            </a:r>
          </a:p>
        </p:txBody>
      </p:sp>
      <p:sp>
        <p:nvSpPr>
          <p:cNvPr id="4" name="Date Placeholder 3"/>
          <p:cNvSpPr>
            <a:spLocks noGrp="1"/>
          </p:cNvSpPr>
          <p:nvPr>
            <p:ph type="dt" sz="half" idx="10"/>
          </p:nvPr>
        </p:nvSpPr>
        <p:spPr/>
        <p:txBody>
          <a:bodyPr/>
          <a:lstStyle/>
          <a:p>
            <a:fld id="{8A82E983-5251-47D8-ABD8-564BF25038F0}"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9876" y="2668488"/>
            <a:ext cx="4099905" cy="1395512"/>
          </a:xfrm>
          <a:prstGeom prst="rect">
            <a:avLst/>
          </a:prstGeom>
        </p:spPr>
      </p:pic>
      <p:cxnSp>
        <p:nvCxnSpPr>
          <p:cNvPr id="8" name="Straight Connector 7"/>
          <p:cNvCxnSpPr/>
          <p:nvPr/>
        </p:nvCxnSpPr>
        <p:spPr>
          <a:xfrm>
            <a:off x="6089227" y="2668490"/>
            <a:ext cx="0" cy="1571619"/>
          </a:xfrm>
          <a:prstGeom prst="line">
            <a:avLst/>
          </a:prstGeom>
          <a:ln cap="rnd">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7116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Optional Section Header">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0931" y="558575"/>
            <a:ext cx="2925656" cy="950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Freeform 6"/>
          <p:cNvSpPr>
            <a:spLocks noEditPoints="1"/>
          </p:cNvSpPr>
          <p:nvPr/>
        </p:nvSpPr>
        <p:spPr bwMode="invGray">
          <a:xfrm rot="21086651">
            <a:off x="-984461" y="2012951"/>
            <a:ext cx="6029248" cy="5692192"/>
          </a:xfrm>
          <a:custGeom>
            <a:avLst/>
            <a:gdLst>
              <a:gd name="T0" fmla="*/ 2264 w 4150"/>
              <a:gd name="T1" fmla="*/ 2054 h 3917"/>
              <a:gd name="T2" fmla="*/ 2423 w 4150"/>
              <a:gd name="T3" fmla="*/ 1746 h 3917"/>
              <a:gd name="T4" fmla="*/ 1907 w 4150"/>
              <a:gd name="T5" fmla="*/ 5 h 3917"/>
              <a:gd name="T6" fmla="*/ 1718 w 4150"/>
              <a:gd name="T7" fmla="*/ 113 h 3917"/>
              <a:gd name="T8" fmla="*/ 921 w 4150"/>
              <a:gd name="T9" fmla="*/ 496 h 3917"/>
              <a:gd name="T10" fmla="*/ 751 w 4150"/>
              <a:gd name="T11" fmla="*/ 656 h 3917"/>
              <a:gd name="T12" fmla="*/ 449 w 4150"/>
              <a:gd name="T13" fmla="*/ 1089 h 3917"/>
              <a:gd name="T14" fmla="*/ 260 w 4150"/>
              <a:gd name="T15" fmla="*/ 1886 h 3917"/>
              <a:gd name="T16" fmla="*/ 312 w 4150"/>
              <a:gd name="T17" fmla="*/ 2319 h 3917"/>
              <a:gd name="T18" fmla="*/ 592 w 4150"/>
              <a:gd name="T19" fmla="*/ 2921 h 3917"/>
              <a:gd name="T20" fmla="*/ 1245 w 4150"/>
              <a:gd name="T21" fmla="*/ 3246 h 3917"/>
              <a:gd name="T22" fmla="*/ 3000 w 4150"/>
              <a:gd name="T23" fmla="*/ 2736 h 3917"/>
              <a:gd name="T24" fmla="*/ 2729 w 4150"/>
              <a:gd name="T25" fmla="*/ 2645 h 3917"/>
              <a:gd name="T26" fmla="*/ 2384 w 4150"/>
              <a:gd name="T27" fmla="*/ 2550 h 3917"/>
              <a:gd name="T28" fmla="*/ 2260 w 4150"/>
              <a:gd name="T29" fmla="*/ 2357 h 3917"/>
              <a:gd name="T30" fmla="*/ 1778 w 4150"/>
              <a:gd name="T31" fmla="*/ 2715 h 3917"/>
              <a:gd name="T32" fmla="*/ 1539 w 4150"/>
              <a:gd name="T33" fmla="*/ 2932 h 3917"/>
              <a:gd name="T34" fmla="*/ 1490 w 4150"/>
              <a:gd name="T35" fmla="*/ 2069 h 3917"/>
              <a:gd name="T36" fmla="*/ 602 w 4150"/>
              <a:gd name="T37" fmla="*/ 2277 h 3917"/>
              <a:gd name="T38" fmla="*/ 778 w 4150"/>
              <a:gd name="T39" fmla="*/ 2009 h 3917"/>
              <a:gd name="T40" fmla="*/ 1511 w 4150"/>
              <a:gd name="T41" fmla="*/ 1652 h 3917"/>
              <a:gd name="T42" fmla="*/ 1143 w 4150"/>
              <a:gd name="T43" fmla="*/ 1635 h 3917"/>
              <a:gd name="T44" fmla="*/ 850 w 4150"/>
              <a:gd name="T45" fmla="*/ 1465 h 3917"/>
              <a:gd name="T46" fmla="*/ 1013 w 4150"/>
              <a:gd name="T47" fmla="*/ 966 h 3917"/>
              <a:gd name="T48" fmla="*/ 1802 w 4150"/>
              <a:gd name="T49" fmla="*/ 633 h 3917"/>
              <a:gd name="T50" fmla="*/ 3466 w 4150"/>
              <a:gd name="T51" fmla="*/ 540 h 3917"/>
              <a:gd name="T52" fmla="*/ 4045 w 4150"/>
              <a:gd name="T53" fmla="*/ 1287 h 3917"/>
              <a:gd name="T54" fmla="*/ 4121 w 4150"/>
              <a:gd name="T55" fmla="*/ 1561 h 3917"/>
              <a:gd name="T56" fmla="*/ 4147 w 4150"/>
              <a:gd name="T57" fmla="*/ 2042 h 3917"/>
              <a:gd name="T58" fmla="*/ 3877 w 4150"/>
              <a:gd name="T59" fmla="*/ 2929 h 3917"/>
              <a:gd name="T60" fmla="*/ 3408 w 4150"/>
              <a:gd name="T61" fmla="*/ 3477 h 3917"/>
              <a:gd name="T62" fmla="*/ 2543 w 4150"/>
              <a:gd name="T63" fmla="*/ 3875 h 3917"/>
              <a:gd name="T64" fmla="*/ 2206 w 4150"/>
              <a:gd name="T65" fmla="*/ 3841 h 3917"/>
              <a:gd name="T66" fmla="*/ 3097 w 4150"/>
              <a:gd name="T67" fmla="*/ 3517 h 3917"/>
              <a:gd name="T68" fmla="*/ 3545 w 4150"/>
              <a:gd name="T69" fmla="*/ 3086 h 3917"/>
              <a:gd name="T70" fmla="*/ 3877 w 4150"/>
              <a:gd name="T71" fmla="*/ 2249 h 3917"/>
              <a:gd name="T72" fmla="*/ 3856 w 4150"/>
              <a:gd name="T73" fmla="*/ 1675 h 3917"/>
              <a:gd name="T74" fmla="*/ 3741 w 4150"/>
              <a:gd name="T75" fmla="*/ 1298 h 3917"/>
              <a:gd name="T76" fmla="*/ 3183 w 4150"/>
              <a:gd name="T77" fmla="*/ 719 h 3917"/>
              <a:gd name="T78" fmla="*/ 1256 w 4150"/>
              <a:gd name="T79" fmla="*/ 1075 h 3917"/>
              <a:gd name="T80" fmla="*/ 1200 w 4150"/>
              <a:gd name="T81" fmla="*/ 1315 h 3917"/>
              <a:gd name="T82" fmla="*/ 1667 w 4150"/>
              <a:gd name="T83" fmla="*/ 1287 h 3917"/>
              <a:gd name="T84" fmla="*/ 2301 w 4150"/>
              <a:gd name="T85" fmla="*/ 1312 h 3917"/>
              <a:gd name="T86" fmla="*/ 2706 w 4150"/>
              <a:gd name="T87" fmla="*/ 1482 h 3917"/>
              <a:gd name="T88" fmla="*/ 2853 w 4150"/>
              <a:gd name="T89" fmla="*/ 1769 h 3917"/>
              <a:gd name="T90" fmla="*/ 3599 w 4150"/>
              <a:gd name="T91" fmla="*/ 1688 h 3917"/>
              <a:gd name="T92" fmla="*/ 3365 w 4150"/>
              <a:gd name="T93" fmla="*/ 1933 h 3917"/>
              <a:gd name="T94" fmla="*/ 2659 w 4150"/>
              <a:gd name="T95" fmla="*/ 2293 h 3917"/>
              <a:gd name="T96" fmla="*/ 3057 w 4150"/>
              <a:gd name="T97" fmla="*/ 2285 h 3917"/>
              <a:gd name="T98" fmla="*/ 3319 w 4150"/>
              <a:gd name="T99" fmla="*/ 2497 h 3917"/>
              <a:gd name="T100" fmla="*/ 3099 w 4150"/>
              <a:gd name="T101" fmla="*/ 3008 h 3917"/>
              <a:gd name="T102" fmla="*/ 2193 w 4150"/>
              <a:gd name="T103" fmla="*/ 3324 h 3917"/>
              <a:gd name="T104" fmla="*/ 757 w 4150"/>
              <a:gd name="T105" fmla="*/ 3418 h 3917"/>
              <a:gd name="T106" fmla="*/ 145 w 4150"/>
              <a:gd name="T107" fmla="*/ 2728 h 3917"/>
              <a:gd name="T108" fmla="*/ 27 w 4150"/>
              <a:gd name="T109" fmla="*/ 2338 h 3917"/>
              <a:gd name="T110" fmla="*/ 10 w 4150"/>
              <a:gd name="T111" fmla="*/ 1800 h 3917"/>
              <a:gd name="T112" fmla="*/ 328 w 4150"/>
              <a:gd name="T113" fmla="*/ 901 h 3917"/>
              <a:gd name="T114" fmla="*/ 714 w 4150"/>
              <a:gd name="T115" fmla="*/ 466 h 3917"/>
              <a:gd name="T116" fmla="*/ 1381 w 4150"/>
              <a:gd name="T117" fmla="*/ 92 h 3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50" h="3917">
                <a:moveTo>
                  <a:pt x="2267" y="1619"/>
                </a:moveTo>
                <a:lnTo>
                  <a:pt x="2235" y="1621"/>
                </a:lnTo>
                <a:lnTo>
                  <a:pt x="2201" y="1627"/>
                </a:lnTo>
                <a:lnTo>
                  <a:pt x="1946" y="1693"/>
                </a:lnTo>
                <a:lnTo>
                  <a:pt x="1876" y="2187"/>
                </a:lnTo>
                <a:lnTo>
                  <a:pt x="2131" y="2121"/>
                </a:lnTo>
                <a:lnTo>
                  <a:pt x="2165" y="2111"/>
                </a:lnTo>
                <a:lnTo>
                  <a:pt x="2199" y="2095"/>
                </a:lnTo>
                <a:lnTo>
                  <a:pt x="2232" y="2076"/>
                </a:lnTo>
                <a:lnTo>
                  <a:pt x="2264" y="2054"/>
                </a:lnTo>
                <a:lnTo>
                  <a:pt x="2295" y="2029"/>
                </a:lnTo>
                <a:lnTo>
                  <a:pt x="2323" y="2002"/>
                </a:lnTo>
                <a:lnTo>
                  <a:pt x="2348" y="1972"/>
                </a:lnTo>
                <a:lnTo>
                  <a:pt x="2370" y="1942"/>
                </a:lnTo>
                <a:lnTo>
                  <a:pt x="2389" y="1910"/>
                </a:lnTo>
                <a:lnTo>
                  <a:pt x="2404" y="1876"/>
                </a:lnTo>
                <a:lnTo>
                  <a:pt x="2416" y="1843"/>
                </a:lnTo>
                <a:lnTo>
                  <a:pt x="2423" y="1809"/>
                </a:lnTo>
                <a:lnTo>
                  <a:pt x="2425" y="1776"/>
                </a:lnTo>
                <a:lnTo>
                  <a:pt x="2423" y="1746"/>
                </a:lnTo>
                <a:lnTo>
                  <a:pt x="2416" y="1718"/>
                </a:lnTo>
                <a:lnTo>
                  <a:pt x="2405" y="1693"/>
                </a:lnTo>
                <a:lnTo>
                  <a:pt x="2390" y="1671"/>
                </a:lnTo>
                <a:lnTo>
                  <a:pt x="2372" y="1654"/>
                </a:lnTo>
                <a:lnTo>
                  <a:pt x="2349" y="1638"/>
                </a:lnTo>
                <a:lnTo>
                  <a:pt x="2325" y="1628"/>
                </a:lnTo>
                <a:lnTo>
                  <a:pt x="2297" y="1622"/>
                </a:lnTo>
                <a:lnTo>
                  <a:pt x="2267" y="1619"/>
                </a:lnTo>
                <a:close/>
                <a:moveTo>
                  <a:pt x="1894" y="0"/>
                </a:moveTo>
                <a:lnTo>
                  <a:pt x="1907" y="5"/>
                </a:lnTo>
                <a:lnTo>
                  <a:pt x="1918" y="12"/>
                </a:lnTo>
                <a:lnTo>
                  <a:pt x="1927" y="24"/>
                </a:lnTo>
                <a:lnTo>
                  <a:pt x="1931" y="38"/>
                </a:lnTo>
                <a:lnTo>
                  <a:pt x="1929" y="54"/>
                </a:lnTo>
                <a:lnTo>
                  <a:pt x="1922" y="68"/>
                </a:lnTo>
                <a:lnTo>
                  <a:pt x="1910" y="80"/>
                </a:lnTo>
                <a:lnTo>
                  <a:pt x="1895" y="85"/>
                </a:lnTo>
                <a:lnTo>
                  <a:pt x="1867" y="87"/>
                </a:lnTo>
                <a:lnTo>
                  <a:pt x="1817" y="95"/>
                </a:lnTo>
                <a:lnTo>
                  <a:pt x="1718" y="113"/>
                </a:lnTo>
                <a:lnTo>
                  <a:pt x="1618" y="137"/>
                </a:lnTo>
                <a:lnTo>
                  <a:pt x="1518" y="166"/>
                </a:lnTo>
                <a:lnTo>
                  <a:pt x="1419" y="202"/>
                </a:lnTo>
                <a:lnTo>
                  <a:pt x="1322" y="242"/>
                </a:lnTo>
                <a:lnTo>
                  <a:pt x="1228" y="289"/>
                </a:lnTo>
                <a:lnTo>
                  <a:pt x="1137" y="342"/>
                </a:lnTo>
                <a:lnTo>
                  <a:pt x="1047" y="400"/>
                </a:lnTo>
                <a:lnTo>
                  <a:pt x="1004" y="431"/>
                </a:lnTo>
                <a:lnTo>
                  <a:pt x="962" y="463"/>
                </a:lnTo>
                <a:lnTo>
                  <a:pt x="921" y="496"/>
                </a:lnTo>
                <a:lnTo>
                  <a:pt x="882" y="530"/>
                </a:lnTo>
                <a:lnTo>
                  <a:pt x="844" y="565"/>
                </a:lnTo>
                <a:lnTo>
                  <a:pt x="825" y="582"/>
                </a:lnTo>
                <a:lnTo>
                  <a:pt x="806" y="601"/>
                </a:lnTo>
                <a:lnTo>
                  <a:pt x="767" y="641"/>
                </a:lnTo>
                <a:lnTo>
                  <a:pt x="757" y="650"/>
                </a:lnTo>
                <a:lnTo>
                  <a:pt x="753" y="655"/>
                </a:lnTo>
                <a:lnTo>
                  <a:pt x="752" y="656"/>
                </a:lnTo>
                <a:lnTo>
                  <a:pt x="752" y="656"/>
                </a:lnTo>
                <a:lnTo>
                  <a:pt x="751" y="656"/>
                </a:lnTo>
                <a:lnTo>
                  <a:pt x="751" y="656"/>
                </a:lnTo>
                <a:lnTo>
                  <a:pt x="751" y="656"/>
                </a:lnTo>
                <a:lnTo>
                  <a:pt x="752" y="656"/>
                </a:lnTo>
                <a:lnTo>
                  <a:pt x="750" y="659"/>
                </a:lnTo>
                <a:lnTo>
                  <a:pt x="732" y="678"/>
                </a:lnTo>
                <a:lnTo>
                  <a:pt x="666" y="755"/>
                </a:lnTo>
                <a:lnTo>
                  <a:pt x="603" y="836"/>
                </a:lnTo>
                <a:lnTo>
                  <a:pt x="546" y="919"/>
                </a:lnTo>
                <a:lnTo>
                  <a:pt x="495" y="1003"/>
                </a:lnTo>
                <a:lnTo>
                  <a:pt x="449" y="1089"/>
                </a:lnTo>
                <a:lnTo>
                  <a:pt x="410" y="1174"/>
                </a:lnTo>
                <a:lnTo>
                  <a:pt x="374" y="1260"/>
                </a:lnTo>
                <a:lnTo>
                  <a:pt x="345" y="1345"/>
                </a:lnTo>
                <a:lnTo>
                  <a:pt x="321" y="1429"/>
                </a:lnTo>
                <a:lnTo>
                  <a:pt x="300" y="1512"/>
                </a:lnTo>
                <a:lnTo>
                  <a:pt x="285" y="1593"/>
                </a:lnTo>
                <a:lnTo>
                  <a:pt x="274" y="1670"/>
                </a:lnTo>
                <a:lnTo>
                  <a:pt x="266" y="1745"/>
                </a:lnTo>
                <a:lnTo>
                  <a:pt x="261" y="1817"/>
                </a:lnTo>
                <a:lnTo>
                  <a:pt x="260" y="1886"/>
                </a:lnTo>
                <a:lnTo>
                  <a:pt x="261" y="1951"/>
                </a:lnTo>
                <a:lnTo>
                  <a:pt x="263" y="2010"/>
                </a:lnTo>
                <a:lnTo>
                  <a:pt x="269" y="2066"/>
                </a:lnTo>
                <a:lnTo>
                  <a:pt x="274" y="2118"/>
                </a:lnTo>
                <a:lnTo>
                  <a:pt x="281" y="2164"/>
                </a:lnTo>
                <a:lnTo>
                  <a:pt x="288" y="2206"/>
                </a:lnTo>
                <a:lnTo>
                  <a:pt x="294" y="2243"/>
                </a:lnTo>
                <a:lnTo>
                  <a:pt x="302" y="2273"/>
                </a:lnTo>
                <a:lnTo>
                  <a:pt x="307" y="2299"/>
                </a:lnTo>
                <a:lnTo>
                  <a:pt x="312" y="2319"/>
                </a:lnTo>
                <a:lnTo>
                  <a:pt x="316" y="2334"/>
                </a:lnTo>
                <a:lnTo>
                  <a:pt x="318" y="2344"/>
                </a:lnTo>
                <a:lnTo>
                  <a:pt x="318" y="2346"/>
                </a:lnTo>
                <a:lnTo>
                  <a:pt x="345" y="2442"/>
                </a:lnTo>
                <a:lnTo>
                  <a:pt x="375" y="2533"/>
                </a:lnTo>
                <a:lnTo>
                  <a:pt x="410" y="2620"/>
                </a:lnTo>
                <a:lnTo>
                  <a:pt x="449" y="2702"/>
                </a:lnTo>
                <a:lnTo>
                  <a:pt x="493" y="2781"/>
                </a:lnTo>
                <a:lnTo>
                  <a:pt x="541" y="2853"/>
                </a:lnTo>
                <a:lnTo>
                  <a:pt x="592" y="2921"/>
                </a:lnTo>
                <a:lnTo>
                  <a:pt x="648" y="2983"/>
                </a:lnTo>
                <a:lnTo>
                  <a:pt x="706" y="3039"/>
                </a:lnTo>
                <a:lnTo>
                  <a:pt x="769" y="3089"/>
                </a:lnTo>
                <a:lnTo>
                  <a:pt x="835" y="3134"/>
                </a:lnTo>
                <a:lnTo>
                  <a:pt x="900" y="3169"/>
                </a:lnTo>
                <a:lnTo>
                  <a:pt x="967" y="3199"/>
                </a:lnTo>
                <a:lnTo>
                  <a:pt x="1036" y="3221"/>
                </a:lnTo>
                <a:lnTo>
                  <a:pt x="1105" y="3237"/>
                </a:lnTo>
                <a:lnTo>
                  <a:pt x="1175" y="3244"/>
                </a:lnTo>
                <a:lnTo>
                  <a:pt x="1245" y="3246"/>
                </a:lnTo>
                <a:lnTo>
                  <a:pt x="1315" y="3239"/>
                </a:lnTo>
                <a:lnTo>
                  <a:pt x="1385" y="3226"/>
                </a:lnTo>
                <a:lnTo>
                  <a:pt x="2258" y="3014"/>
                </a:lnTo>
                <a:lnTo>
                  <a:pt x="2259" y="3014"/>
                </a:lnTo>
                <a:lnTo>
                  <a:pt x="2852" y="2869"/>
                </a:lnTo>
                <a:lnTo>
                  <a:pt x="2887" y="2855"/>
                </a:lnTo>
                <a:lnTo>
                  <a:pt x="2921" y="2834"/>
                </a:lnTo>
                <a:lnTo>
                  <a:pt x="2954" y="2805"/>
                </a:lnTo>
                <a:lnTo>
                  <a:pt x="2981" y="2771"/>
                </a:lnTo>
                <a:lnTo>
                  <a:pt x="3000" y="2736"/>
                </a:lnTo>
                <a:lnTo>
                  <a:pt x="3010" y="2701"/>
                </a:lnTo>
                <a:lnTo>
                  <a:pt x="3010" y="2674"/>
                </a:lnTo>
                <a:lnTo>
                  <a:pt x="3006" y="2653"/>
                </a:lnTo>
                <a:lnTo>
                  <a:pt x="2997" y="2634"/>
                </a:lnTo>
                <a:lnTo>
                  <a:pt x="2982" y="2618"/>
                </a:lnTo>
                <a:lnTo>
                  <a:pt x="2963" y="2607"/>
                </a:lnTo>
                <a:lnTo>
                  <a:pt x="2941" y="2601"/>
                </a:lnTo>
                <a:lnTo>
                  <a:pt x="2917" y="2599"/>
                </a:lnTo>
                <a:lnTo>
                  <a:pt x="2892" y="2603"/>
                </a:lnTo>
                <a:lnTo>
                  <a:pt x="2729" y="2645"/>
                </a:lnTo>
                <a:lnTo>
                  <a:pt x="2685" y="2653"/>
                </a:lnTo>
                <a:lnTo>
                  <a:pt x="2643" y="2657"/>
                </a:lnTo>
                <a:lnTo>
                  <a:pt x="2601" y="2657"/>
                </a:lnTo>
                <a:lnTo>
                  <a:pt x="2562" y="2653"/>
                </a:lnTo>
                <a:lnTo>
                  <a:pt x="2525" y="2645"/>
                </a:lnTo>
                <a:lnTo>
                  <a:pt x="2491" y="2632"/>
                </a:lnTo>
                <a:lnTo>
                  <a:pt x="2459" y="2617"/>
                </a:lnTo>
                <a:lnTo>
                  <a:pt x="2431" y="2598"/>
                </a:lnTo>
                <a:lnTo>
                  <a:pt x="2405" y="2575"/>
                </a:lnTo>
                <a:lnTo>
                  <a:pt x="2384" y="2550"/>
                </a:lnTo>
                <a:lnTo>
                  <a:pt x="2365" y="2521"/>
                </a:lnTo>
                <a:lnTo>
                  <a:pt x="2349" y="2488"/>
                </a:lnTo>
                <a:lnTo>
                  <a:pt x="2339" y="2451"/>
                </a:lnTo>
                <a:lnTo>
                  <a:pt x="2333" y="2412"/>
                </a:lnTo>
                <a:lnTo>
                  <a:pt x="2333" y="2370"/>
                </a:lnTo>
                <a:lnTo>
                  <a:pt x="2337" y="2325"/>
                </a:lnTo>
                <a:lnTo>
                  <a:pt x="2338" y="2316"/>
                </a:lnTo>
                <a:lnTo>
                  <a:pt x="2339" y="2309"/>
                </a:lnTo>
                <a:lnTo>
                  <a:pt x="2316" y="2324"/>
                </a:lnTo>
                <a:lnTo>
                  <a:pt x="2260" y="2357"/>
                </a:lnTo>
                <a:lnTo>
                  <a:pt x="2204" y="2384"/>
                </a:lnTo>
                <a:lnTo>
                  <a:pt x="2146" y="2406"/>
                </a:lnTo>
                <a:lnTo>
                  <a:pt x="2087" y="2424"/>
                </a:lnTo>
                <a:lnTo>
                  <a:pt x="1834" y="2490"/>
                </a:lnTo>
                <a:lnTo>
                  <a:pt x="1820" y="2560"/>
                </a:lnTo>
                <a:lnTo>
                  <a:pt x="1816" y="2582"/>
                </a:lnTo>
                <a:lnTo>
                  <a:pt x="1810" y="2602"/>
                </a:lnTo>
                <a:lnTo>
                  <a:pt x="1806" y="2624"/>
                </a:lnTo>
                <a:lnTo>
                  <a:pt x="1795" y="2672"/>
                </a:lnTo>
                <a:lnTo>
                  <a:pt x="1778" y="2715"/>
                </a:lnTo>
                <a:lnTo>
                  <a:pt x="1760" y="2753"/>
                </a:lnTo>
                <a:lnTo>
                  <a:pt x="1739" y="2787"/>
                </a:lnTo>
                <a:lnTo>
                  <a:pt x="1716" y="2818"/>
                </a:lnTo>
                <a:lnTo>
                  <a:pt x="1690" y="2843"/>
                </a:lnTo>
                <a:lnTo>
                  <a:pt x="1665" y="2866"/>
                </a:lnTo>
                <a:lnTo>
                  <a:pt x="1638" y="2884"/>
                </a:lnTo>
                <a:lnTo>
                  <a:pt x="1613" y="2900"/>
                </a:lnTo>
                <a:lnTo>
                  <a:pt x="1587" y="2913"/>
                </a:lnTo>
                <a:lnTo>
                  <a:pt x="1562" y="2923"/>
                </a:lnTo>
                <a:lnTo>
                  <a:pt x="1539" y="2932"/>
                </a:lnTo>
                <a:lnTo>
                  <a:pt x="1518" y="2937"/>
                </a:lnTo>
                <a:lnTo>
                  <a:pt x="1499" y="2942"/>
                </a:lnTo>
                <a:lnTo>
                  <a:pt x="1485" y="2945"/>
                </a:lnTo>
                <a:lnTo>
                  <a:pt x="1474" y="2947"/>
                </a:lnTo>
                <a:lnTo>
                  <a:pt x="1466" y="2947"/>
                </a:lnTo>
                <a:lnTo>
                  <a:pt x="1464" y="2947"/>
                </a:lnTo>
                <a:lnTo>
                  <a:pt x="1539" y="2429"/>
                </a:lnTo>
                <a:lnTo>
                  <a:pt x="1601" y="1982"/>
                </a:lnTo>
                <a:lnTo>
                  <a:pt x="1548" y="2028"/>
                </a:lnTo>
                <a:lnTo>
                  <a:pt x="1490" y="2069"/>
                </a:lnTo>
                <a:lnTo>
                  <a:pt x="1432" y="2103"/>
                </a:lnTo>
                <a:lnTo>
                  <a:pt x="1371" y="2131"/>
                </a:lnTo>
                <a:lnTo>
                  <a:pt x="1308" y="2151"/>
                </a:lnTo>
                <a:lnTo>
                  <a:pt x="1214" y="2177"/>
                </a:lnTo>
                <a:lnTo>
                  <a:pt x="601" y="2339"/>
                </a:lnTo>
                <a:lnTo>
                  <a:pt x="599" y="2335"/>
                </a:lnTo>
                <a:lnTo>
                  <a:pt x="599" y="2328"/>
                </a:lnTo>
                <a:lnTo>
                  <a:pt x="599" y="2315"/>
                </a:lnTo>
                <a:lnTo>
                  <a:pt x="601" y="2297"/>
                </a:lnTo>
                <a:lnTo>
                  <a:pt x="602" y="2277"/>
                </a:lnTo>
                <a:lnTo>
                  <a:pt x="606" y="2253"/>
                </a:lnTo>
                <a:lnTo>
                  <a:pt x="611" y="2227"/>
                </a:lnTo>
                <a:lnTo>
                  <a:pt x="619" y="2200"/>
                </a:lnTo>
                <a:lnTo>
                  <a:pt x="630" y="2170"/>
                </a:lnTo>
                <a:lnTo>
                  <a:pt x="644" y="2141"/>
                </a:lnTo>
                <a:lnTo>
                  <a:pt x="662" y="2112"/>
                </a:lnTo>
                <a:lnTo>
                  <a:pt x="683" y="2084"/>
                </a:lnTo>
                <a:lnTo>
                  <a:pt x="710" y="2057"/>
                </a:lnTo>
                <a:lnTo>
                  <a:pt x="741" y="2032"/>
                </a:lnTo>
                <a:lnTo>
                  <a:pt x="778" y="2009"/>
                </a:lnTo>
                <a:lnTo>
                  <a:pt x="811" y="1991"/>
                </a:lnTo>
                <a:lnTo>
                  <a:pt x="846" y="1979"/>
                </a:lnTo>
                <a:lnTo>
                  <a:pt x="1352" y="1845"/>
                </a:lnTo>
                <a:lnTo>
                  <a:pt x="1387" y="1833"/>
                </a:lnTo>
                <a:lnTo>
                  <a:pt x="1422" y="1811"/>
                </a:lnTo>
                <a:lnTo>
                  <a:pt x="1453" y="1783"/>
                </a:lnTo>
                <a:lnTo>
                  <a:pt x="1481" y="1749"/>
                </a:lnTo>
                <a:lnTo>
                  <a:pt x="1499" y="1715"/>
                </a:lnTo>
                <a:lnTo>
                  <a:pt x="1509" y="1679"/>
                </a:lnTo>
                <a:lnTo>
                  <a:pt x="1511" y="1652"/>
                </a:lnTo>
                <a:lnTo>
                  <a:pt x="1507" y="1630"/>
                </a:lnTo>
                <a:lnTo>
                  <a:pt x="1497" y="1611"/>
                </a:lnTo>
                <a:lnTo>
                  <a:pt x="1481" y="1595"/>
                </a:lnTo>
                <a:lnTo>
                  <a:pt x="1462" y="1585"/>
                </a:lnTo>
                <a:lnTo>
                  <a:pt x="1441" y="1579"/>
                </a:lnTo>
                <a:lnTo>
                  <a:pt x="1418" y="1578"/>
                </a:lnTo>
                <a:lnTo>
                  <a:pt x="1392" y="1580"/>
                </a:lnTo>
                <a:lnTo>
                  <a:pt x="1229" y="1622"/>
                </a:lnTo>
                <a:lnTo>
                  <a:pt x="1185" y="1631"/>
                </a:lnTo>
                <a:lnTo>
                  <a:pt x="1143" y="1635"/>
                </a:lnTo>
                <a:lnTo>
                  <a:pt x="1102" y="1635"/>
                </a:lnTo>
                <a:lnTo>
                  <a:pt x="1063" y="1631"/>
                </a:lnTo>
                <a:lnTo>
                  <a:pt x="1026" y="1622"/>
                </a:lnTo>
                <a:lnTo>
                  <a:pt x="990" y="1611"/>
                </a:lnTo>
                <a:lnTo>
                  <a:pt x="960" y="1595"/>
                </a:lnTo>
                <a:lnTo>
                  <a:pt x="930" y="1576"/>
                </a:lnTo>
                <a:lnTo>
                  <a:pt x="905" y="1553"/>
                </a:lnTo>
                <a:lnTo>
                  <a:pt x="883" y="1528"/>
                </a:lnTo>
                <a:lnTo>
                  <a:pt x="865" y="1498"/>
                </a:lnTo>
                <a:lnTo>
                  <a:pt x="850" y="1465"/>
                </a:lnTo>
                <a:lnTo>
                  <a:pt x="839" y="1429"/>
                </a:lnTo>
                <a:lnTo>
                  <a:pt x="834" y="1390"/>
                </a:lnTo>
                <a:lnTo>
                  <a:pt x="832" y="1348"/>
                </a:lnTo>
                <a:lnTo>
                  <a:pt x="836" y="1302"/>
                </a:lnTo>
                <a:lnTo>
                  <a:pt x="849" y="1246"/>
                </a:lnTo>
                <a:lnTo>
                  <a:pt x="868" y="1189"/>
                </a:lnTo>
                <a:lnTo>
                  <a:pt x="895" y="1131"/>
                </a:lnTo>
                <a:lnTo>
                  <a:pt x="929" y="1074"/>
                </a:lnTo>
                <a:lnTo>
                  <a:pt x="969" y="1018"/>
                </a:lnTo>
                <a:lnTo>
                  <a:pt x="1013" y="966"/>
                </a:lnTo>
                <a:lnTo>
                  <a:pt x="1061" y="916"/>
                </a:lnTo>
                <a:lnTo>
                  <a:pt x="1115" y="871"/>
                </a:lnTo>
                <a:lnTo>
                  <a:pt x="1172" y="830"/>
                </a:lnTo>
                <a:lnTo>
                  <a:pt x="1209" y="807"/>
                </a:lnTo>
                <a:lnTo>
                  <a:pt x="1249" y="785"/>
                </a:lnTo>
                <a:lnTo>
                  <a:pt x="1289" y="766"/>
                </a:lnTo>
                <a:lnTo>
                  <a:pt x="1330" y="751"/>
                </a:lnTo>
                <a:lnTo>
                  <a:pt x="1368" y="739"/>
                </a:lnTo>
                <a:lnTo>
                  <a:pt x="1773" y="638"/>
                </a:lnTo>
                <a:lnTo>
                  <a:pt x="1802" y="633"/>
                </a:lnTo>
                <a:lnTo>
                  <a:pt x="2698" y="415"/>
                </a:lnTo>
                <a:lnTo>
                  <a:pt x="2785" y="397"/>
                </a:lnTo>
                <a:lnTo>
                  <a:pt x="2873" y="388"/>
                </a:lnTo>
                <a:lnTo>
                  <a:pt x="2959" y="387"/>
                </a:lnTo>
                <a:lnTo>
                  <a:pt x="3047" y="395"/>
                </a:lnTo>
                <a:lnTo>
                  <a:pt x="3133" y="408"/>
                </a:lnTo>
                <a:lnTo>
                  <a:pt x="3219" y="430"/>
                </a:lnTo>
                <a:lnTo>
                  <a:pt x="3303" y="459"/>
                </a:lnTo>
                <a:lnTo>
                  <a:pt x="3385" y="496"/>
                </a:lnTo>
                <a:lnTo>
                  <a:pt x="3466" y="540"/>
                </a:lnTo>
                <a:lnTo>
                  <a:pt x="3541" y="591"/>
                </a:lnTo>
                <a:lnTo>
                  <a:pt x="3613" y="647"/>
                </a:lnTo>
                <a:lnTo>
                  <a:pt x="3681" y="709"/>
                </a:lnTo>
                <a:lnTo>
                  <a:pt x="3746" y="777"/>
                </a:lnTo>
                <a:lnTo>
                  <a:pt x="3805" y="849"/>
                </a:lnTo>
                <a:lnTo>
                  <a:pt x="3863" y="928"/>
                </a:lnTo>
                <a:lnTo>
                  <a:pt x="3915" y="1010"/>
                </a:lnTo>
                <a:lnTo>
                  <a:pt x="3962" y="1098"/>
                </a:lnTo>
                <a:lnTo>
                  <a:pt x="4005" y="1190"/>
                </a:lnTo>
                <a:lnTo>
                  <a:pt x="4045" y="1287"/>
                </a:lnTo>
                <a:lnTo>
                  <a:pt x="4078" y="1388"/>
                </a:lnTo>
                <a:lnTo>
                  <a:pt x="4107" y="1493"/>
                </a:lnTo>
                <a:lnTo>
                  <a:pt x="4108" y="1496"/>
                </a:lnTo>
                <a:lnTo>
                  <a:pt x="4110" y="1500"/>
                </a:lnTo>
                <a:lnTo>
                  <a:pt x="4111" y="1505"/>
                </a:lnTo>
                <a:lnTo>
                  <a:pt x="4111" y="1509"/>
                </a:lnTo>
                <a:lnTo>
                  <a:pt x="4112" y="1513"/>
                </a:lnTo>
                <a:lnTo>
                  <a:pt x="4113" y="1523"/>
                </a:lnTo>
                <a:lnTo>
                  <a:pt x="4117" y="1538"/>
                </a:lnTo>
                <a:lnTo>
                  <a:pt x="4121" y="1561"/>
                </a:lnTo>
                <a:lnTo>
                  <a:pt x="4124" y="1580"/>
                </a:lnTo>
                <a:lnTo>
                  <a:pt x="4127" y="1604"/>
                </a:lnTo>
                <a:lnTo>
                  <a:pt x="4131" y="1630"/>
                </a:lnTo>
                <a:lnTo>
                  <a:pt x="4136" y="1673"/>
                </a:lnTo>
                <a:lnTo>
                  <a:pt x="4141" y="1721"/>
                </a:lnTo>
                <a:lnTo>
                  <a:pt x="4147" y="1776"/>
                </a:lnTo>
                <a:lnTo>
                  <a:pt x="4149" y="1835"/>
                </a:lnTo>
                <a:lnTo>
                  <a:pt x="4150" y="1900"/>
                </a:lnTo>
                <a:lnTo>
                  <a:pt x="4150" y="1969"/>
                </a:lnTo>
                <a:lnTo>
                  <a:pt x="4147" y="2042"/>
                </a:lnTo>
                <a:lnTo>
                  <a:pt x="4140" y="2121"/>
                </a:lnTo>
                <a:lnTo>
                  <a:pt x="4130" y="2202"/>
                </a:lnTo>
                <a:lnTo>
                  <a:pt x="4116" y="2287"/>
                </a:lnTo>
                <a:lnTo>
                  <a:pt x="4097" y="2375"/>
                </a:lnTo>
                <a:lnTo>
                  <a:pt x="4074" y="2465"/>
                </a:lnTo>
                <a:lnTo>
                  <a:pt x="4046" y="2556"/>
                </a:lnTo>
                <a:lnTo>
                  <a:pt x="4012" y="2649"/>
                </a:lnTo>
                <a:lnTo>
                  <a:pt x="3972" y="2743"/>
                </a:lnTo>
                <a:lnTo>
                  <a:pt x="3928" y="2837"/>
                </a:lnTo>
                <a:lnTo>
                  <a:pt x="3877" y="2929"/>
                </a:lnTo>
                <a:lnTo>
                  <a:pt x="3821" y="3021"/>
                </a:lnTo>
                <a:lnTo>
                  <a:pt x="3757" y="3111"/>
                </a:lnTo>
                <a:lnTo>
                  <a:pt x="3690" y="3197"/>
                </a:lnTo>
                <a:lnTo>
                  <a:pt x="3616" y="3282"/>
                </a:lnTo>
                <a:lnTo>
                  <a:pt x="3537" y="3362"/>
                </a:lnTo>
                <a:lnTo>
                  <a:pt x="3515" y="3383"/>
                </a:lnTo>
                <a:lnTo>
                  <a:pt x="3495" y="3402"/>
                </a:lnTo>
                <a:lnTo>
                  <a:pt x="3475" y="3421"/>
                </a:lnTo>
                <a:lnTo>
                  <a:pt x="3453" y="3440"/>
                </a:lnTo>
                <a:lnTo>
                  <a:pt x="3408" y="3477"/>
                </a:lnTo>
                <a:lnTo>
                  <a:pt x="3363" y="3511"/>
                </a:lnTo>
                <a:lnTo>
                  <a:pt x="3301" y="3556"/>
                </a:lnTo>
                <a:lnTo>
                  <a:pt x="3238" y="3598"/>
                </a:lnTo>
                <a:lnTo>
                  <a:pt x="3172" y="3638"/>
                </a:lnTo>
                <a:lnTo>
                  <a:pt x="3071" y="3692"/>
                </a:lnTo>
                <a:lnTo>
                  <a:pt x="2968" y="3742"/>
                </a:lnTo>
                <a:lnTo>
                  <a:pt x="2864" y="3784"/>
                </a:lnTo>
                <a:lnTo>
                  <a:pt x="2757" y="3821"/>
                </a:lnTo>
                <a:lnTo>
                  <a:pt x="2650" y="3851"/>
                </a:lnTo>
                <a:lnTo>
                  <a:pt x="2543" y="3875"/>
                </a:lnTo>
                <a:lnTo>
                  <a:pt x="2437" y="3894"/>
                </a:lnTo>
                <a:lnTo>
                  <a:pt x="2330" y="3908"/>
                </a:lnTo>
                <a:lnTo>
                  <a:pt x="2225" y="3917"/>
                </a:lnTo>
                <a:lnTo>
                  <a:pt x="2212" y="3912"/>
                </a:lnTo>
                <a:lnTo>
                  <a:pt x="2201" y="3904"/>
                </a:lnTo>
                <a:lnTo>
                  <a:pt x="2193" y="3893"/>
                </a:lnTo>
                <a:lnTo>
                  <a:pt x="2189" y="3879"/>
                </a:lnTo>
                <a:lnTo>
                  <a:pt x="2190" y="3864"/>
                </a:lnTo>
                <a:lnTo>
                  <a:pt x="2195" y="3851"/>
                </a:lnTo>
                <a:lnTo>
                  <a:pt x="2206" y="3841"/>
                </a:lnTo>
                <a:lnTo>
                  <a:pt x="2218" y="3833"/>
                </a:lnTo>
                <a:lnTo>
                  <a:pt x="2319" y="3819"/>
                </a:lnTo>
                <a:lnTo>
                  <a:pt x="2419" y="3800"/>
                </a:lnTo>
                <a:lnTo>
                  <a:pt x="2520" y="3776"/>
                </a:lnTo>
                <a:lnTo>
                  <a:pt x="2619" y="3746"/>
                </a:lnTo>
                <a:lnTo>
                  <a:pt x="2719" y="3711"/>
                </a:lnTo>
                <a:lnTo>
                  <a:pt x="2817" y="3671"/>
                </a:lnTo>
                <a:lnTo>
                  <a:pt x="2913" y="3625"/>
                </a:lnTo>
                <a:lnTo>
                  <a:pt x="3006" y="3574"/>
                </a:lnTo>
                <a:lnTo>
                  <a:pt x="3097" y="3517"/>
                </a:lnTo>
                <a:lnTo>
                  <a:pt x="3183" y="3456"/>
                </a:lnTo>
                <a:lnTo>
                  <a:pt x="3265" y="3390"/>
                </a:lnTo>
                <a:lnTo>
                  <a:pt x="3304" y="3355"/>
                </a:lnTo>
                <a:lnTo>
                  <a:pt x="3342" y="3319"/>
                </a:lnTo>
                <a:lnTo>
                  <a:pt x="3360" y="3301"/>
                </a:lnTo>
                <a:lnTo>
                  <a:pt x="3379" y="3282"/>
                </a:lnTo>
                <a:lnTo>
                  <a:pt x="3398" y="3263"/>
                </a:lnTo>
                <a:lnTo>
                  <a:pt x="3415" y="3244"/>
                </a:lnTo>
                <a:lnTo>
                  <a:pt x="3482" y="3167"/>
                </a:lnTo>
                <a:lnTo>
                  <a:pt x="3545" y="3086"/>
                </a:lnTo>
                <a:lnTo>
                  <a:pt x="3602" y="3003"/>
                </a:lnTo>
                <a:lnTo>
                  <a:pt x="3654" y="2918"/>
                </a:lnTo>
                <a:lnTo>
                  <a:pt x="3700" y="2833"/>
                </a:lnTo>
                <a:lnTo>
                  <a:pt x="3741" y="2747"/>
                </a:lnTo>
                <a:lnTo>
                  <a:pt x="3775" y="2662"/>
                </a:lnTo>
                <a:lnTo>
                  <a:pt x="3804" y="2575"/>
                </a:lnTo>
                <a:lnTo>
                  <a:pt x="3830" y="2491"/>
                </a:lnTo>
                <a:lnTo>
                  <a:pt x="3850" y="2409"/>
                </a:lnTo>
                <a:lnTo>
                  <a:pt x="3865" y="2328"/>
                </a:lnTo>
                <a:lnTo>
                  <a:pt x="3877" y="2249"/>
                </a:lnTo>
                <a:lnTo>
                  <a:pt x="3884" y="2174"/>
                </a:lnTo>
                <a:lnTo>
                  <a:pt x="3889" y="2102"/>
                </a:lnTo>
                <a:lnTo>
                  <a:pt x="3891" y="2033"/>
                </a:lnTo>
                <a:lnTo>
                  <a:pt x="3889" y="1969"/>
                </a:lnTo>
                <a:lnTo>
                  <a:pt x="3887" y="1909"/>
                </a:lnTo>
                <a:lnTo>
                  <a:pt x="3882" y="1852"/>
                </a:lnTo>
                <a:lnTo>
                  <a:pt x="3877" y="1801"/>
                </a:lnTo>
                <a:lnTo>
                  <a:pt x="3870" y="1754"/>
                </a:lnTo>
                <a:lnTo>
                  <a:pt x="3863" y="1712"/>
                </a:lnTo>
                <a:lnTo>
                  <a:pt x="3856" y="1675"/>
                </a:lnTo>
                <a:lnTo>
                  <a:pt x="3850" y="1645"/>
                </a:lnTo>
                <a:lnTo>
                  <a:pt x="3844" y="1619"/>
                </a:lnTo>
                <a:lnTo>
                  <a:pt x="3839" y="1599"/>
                </a:lnTo>
                <a:lnTo>
                  <a:pt x="3835" y="1583"/>
                </a:lnTo>
                <a:lnTo>
                  <a:pt x="3832" y="1572"/>
                </a:lnTo>
                <a:lnTo>
                  <a:pt x="3832" y="1572"/>
                </a:lnTo>
                <a:lnTo>
                  <a:pt x="3832" y="1572"/>
                </a:lnTo>
                <a:lnTo>
                  <a:pt x="3807" y="1476"/>
                </a:lnTo>
                <a:lnTo>
                  <a:pt x="3776" y="1385"/>
                </a:lnTo>
                <a:lnTo>
                  <a:pt x="3741" y="1298"/>
                </a:lnTo>
                <a:lnTo>
                  <a:pt x="3701" y="1216"/>
                </a:lnTo>
                <a:lnTo>
                  <a:pt x="3658" y="1137"/>
                </a:lnTo>
                <a:lnTo>
                  <a:pt x="3609" y="1065"/>
                </a:lnTo>
                <a:lnTo>
                  <a:pt x="3559" y="997"/>
                </a:lnTo>
                <a:lnTo>
                  <a:pt x="3503" y="935"/>
                </a:lnTo>
                <a:lnTo>
                  <a:pt x="3444" y="879"/>
                </a:lnTo>
                <a:lnTo>
                  <a:pt x="3382" y="829"/>
                </a:lnTo>
                <a:lnTo>
                  <a:pt x="3315" y="784"/>
                </a:lnTo>
                <a:lnTo>
                  <a:pt x="3251" y="749"/>
                </a:lnTo>
                <a:lnTo>
                  <a:pt x="3183" y="719"/>
                </a:lnTo>
                <a:lnTo>
                  <a:pt x="3114" y="697"/>
                </a:lnTo>
                <a:lnTo>
                  <a:pt x="3046" y="681"/>
                </a:lnTo>
                <a:lnTo>
                  <a:pt x="2976" y="674"/>
                </a:lnTo>
                <a:lnTo>
                  <a:pt x="2906" y="672"/>
                </a:lnTo>
                <a:lnTo>
                  <a:pt x="2836" y="679"/>
                </a:lnTo>
                <a:lnTo>
                  <a:pt x="2766" y="692"/>
                </a:lnTo>
                <a:lnTo>
                  <a:pt x="1634" y="968"/>
                </a:lnTo>
                <a:lnTo>
                  <a:pt x="1310" y="1052"/>
                </a:lnTo>
                <a:lnTo>
                  <a:pt x="1283" y="1062"/>
                </a:lnTo>
                <a:lnTo>
                  <a:pt x="1256" y="1075"/>
                </a:lnTo>
                <a:lnTo>
                  <a:pt x="1232" y="1094"/>
                </a:lnTo>
                <a:lnTo>
                  <a:pt x="1209" y="1117"/>
                </a:lnTo>
                <a:lnTo>
                  <a:pt x="1184" y="1151"/>
                </a:lnTo>
                <a:lnTo>
                  <a:pt x="1165" y="1187"/>
                </a:lnTo>
                <a:lnTo>
                  <a:pt x="1154" y="1226"/>
                </a:lnTo>
                <a:lnTo>
                  <a:pt x="1154" y="1250"/>
                </a:lnTo>
                <a:lnTo>
                  <a:pt x="1158" y="1270"/>
                </a:lnTo>
                <a:lnTo>
                  <a:pt x="1168" y="1289"/>
                </a:lnTo>
                <a:lnTo>
                  <a:pt x="1182" y="1305"/>
                </a:lnTo>
                <a:lnTo>
                  <a:pt x="1200" y="1315"/>
                </a:lnTo>
                <a:lnTo>
                  <a:pt x="1222" y="1321"/>
                </a:lnTo>
                <a:lnTo>
                  <a:pt x="1246" y="1321"/>
                </a:lnTo>
                <a:lnTo>
                  <a:pt x="1273" y="1317"/>
                </a:lnTo>
                <a:lnTo>
                  <a:pt x="1433" y="1275"/>
                </a:lnTo>
                <a:lnTo>
                  <a:pt x="1475" y="1267"/>
                </a:lnTo>
                <a:lnTo>
                  <a:pt x="1517" y="1263"/>
                </a:lnTo>
                <a:lnTo>
                  <a:pt x="1558" y="1261"/>
                </a:lnTo>
                <a:lnTo>
                  <a:pt x="1596" y="1267"/>
                </a:lnTo>
                <a:lnTo>
                  <a:pt x="1633" y="1274"/>
                </a:lnTo>
                <a:lnTo>
                  <a:pt x="1667" y="1287"/>
                </a:lnTo>
                <a:lnTo>
                  <a:pt x="1699" y="1303"/>
                </a:lnTo>
                <a:lnTo>
                  <a:pt x="1728" y="1322"/>
                </a:lnTo>
                <a:lnTo>
                  <a:pt x="1754" y="1347"/>
                </a:lnTo>
                <a:lnTo>
                  <a:pt x="1775" y="1373"/>
                </a:lnTo>
                <a:lnTo>
                  <a:pt x="1795" y="1404"/>
                </a:lnTo>
                <a:lnTo>
                  <a:pt x="1810" y="1437"/>
                </a:lnTo>
                <a:lnTo>
                  <a:pt x="1810" y="1438"/>
                </a:lnTo>
                <a:lnTo>
                  <a:pt x="1831" y="1430"/>
                </a:lnTo>
                <a:lnTo>
                  <a:pt x="2244" y="1325"/>
                </a:lnTo>
                <a:lnTo>
                  <a:pt x="2301" y="1312"/>
                </a:lnTo>
                <a:lnTo>
                  <a:pt x="2357" y="1306"/>
                </a:lnTo>
                <a:lnTo>
                  <a:pt x="2409" y="1305"/>
                </a:lnTo>
                <a:lnTo>
                  <a:pt x="2460" y="1310"/>
                </a:lnTo>
                <a:lnTo>
                  <a:pt x="2507" y="1321"/>
                </a:lnTo>
                <a:lnTo>
                  <a:pt x="2551" y="1336"/>
                </a:lnTo>
                <a:lnTo>
                  <a:pt x="2590" y="1355"/>
                </a:lnTo>
                <a:lnTo>
                  <a:pt x="2626" y="1381"/>
                </a:lnTo>
                <a:lnTo>
                  <a:pt x="2657" y="1410"/>
                </a:lnTo>
                <a:lnTo>
                  <a:pt x="2684" y="1444"/>
                </a:lnTo>
                <a:lnTo>
                  <a:pt x="2706" y="1482"/>
                </a:lnTo>
                <a:lnTo>
                  <a:pt x="2724" y="1524"/>
                </a:lnTo>
                <a:lnTo>
                  <a:pt x="2736" y="1571"/>
                </a:lnTo>
                <a:lnTo>
                  <a:pt x="2743" y="1619"/>
                </a:lnTo>
                <a:lnTo>
                  <a:pt x="2744" y="1671"/>
                </a:lnTo>
                <a:lnTo>
                  <a:pt x="2738" y="1727"/>
                </a:lnTo>
                <a:lnTo>
                  <a:pt x="2729" y="1776"/>
                </a:lnTo>
                <a:lnTo>
                  <a:pt x="2716" y="1824"/>
                </a:lnTo>
                <a:lnTo>
                  <a:pt x="2761" y="1801"/>
                </a:lnTo>
                <a:lnTo>
                  <a:pt x="2806" y="1783"/>
                </a:lnTo>
                <a:lnTo>
                  <a:pt x="2853" y="1769"/>
                </a:lnTo>
                <a:lnTo>
                  <a:pt x="3408" y="1627"/>
                </a:lnTo>
                <a:lnTo>
                  <a:pt x="3429" y="1623"/>
                </a:lnTo>
                <a:lnTo>
                  <a:pt x="3612" y="1576"/>
                </a:lnTo>
                <a:lnTo>
                  <a:pt x="3612" y="1580"/>
                </a:lnTo>
                <a:lnTo>
                  <a:pt x="3612" y="1588"/>
                </a:lnTo>
                <a:lnTo>
                  <a:pt x="3612" y="1600"/>
                </a:lnTo>
                <a:lnTo>
                  <a:pt x="3611" y="1618"/>
                </a:lnTo>
                <a:lnTo>
                  <a:pt x="3609" y="1638"/>
                </a:lnTo>
                <a:lnTo>
                  <a:pt x="3606" y="1663"/>
                </a:lnTo>
                <a:lnTo>
                  <a:pt x="3599" y="1688"/>
                </a:lnTo>
                <a:lnTo>
                  <a:pt x="3592" y="1716"/>
                </a:lnTo>
                <a:lnTo>
                  <a:pt x="3580" y="1745"/>
                </a:lnTo>
                <a:lnTo>
                  <a:pt x="3566" y="1774"/>
                </a:lnTo>
                <a:lnTo>
                  <a:pt x="3548" y="1804"/>
                </a:lnTo>
                <a:lnTo>
                  <a:pt x="3525" y="1831"/>
                </a:lnTo>
                <a:lnTo>
                  <a:pt x="3499" y="1858"/>
                </a:lnTo>
                <a:lnTo>
                  <a:pt x="3467" y="1883"/>
                </a:lnTo>
                <a:lnTo>
                  <a:pt x="3429" y="1906"/>
                </a:lnTo>
                <a:lnTo>
                  <a:pt x="3398" y="1922"/>
                </a:lnTo>
                <a:lnTo>
                  <a:pt x="3365" y="1933"/>
                </a:lnTo>
                <a:lnTo>
                  <a:pt x="2810" y="2074"/>
                </a:lnTo>
                <a:lnTo>
                  <a:pt x="2782" y="2084"/>
                </a:lnTo>
                <a:lnTo>
                  <a:pt x="2757" y="2098"/>
                </a:lnTo>
                <a:lnTo>
                  <a:pt x="2733" y="2116"/>
                </a:lnTo>
                <a:lnTo>
                  <a:pt x="2710" y="2139"/>
                </a:lnTo>
                <a:lnTo>
                  <a:pt x="2683" y="2173"/>
                </a:lnTo>
                <a:lnTo>
                  <a:pt x="2665" y="2208"/>
                </a:lnTo>
                <a:lnTo>
                  <a:pt x="2654" y="2248"/>
                </a:lnTo>
                <a:lnTo>
                  <a:pt x="2654" y="2272"/>
                </a:lnTo>
                <a:lnTo>
                  <a:pt x="2659" y="2293"/>
                </a:lnTo>
                <a:lnTo>
                  <a:pt x="2668" y="2311"/>
                </a:lnTo>
                <a:lnTo>
                  <a:pt x="2683" y="2326"/>
                </a:lnTo>
                <a:lnTo>
                  <a:pt x="2701" y="2338"/>
                </a:lnTo>
                <a:lnTo>
                  <a:pt x="2721" y="2343"/>
                </a:lnTo>
                <a:lnTo>
                  <a:pt x="2745" y="2344"/>
                </a:lnTo>
                <a:lnTo>
                  <a:pt x="2772" y="2339"/>
                </a:lnTo>
                <a:lnTo>
                  <a:pt x="2932" y="2297"/>
                </a:lnTo>
                <a:lnTo>
                  <a:pt x="2976" y="2288"/>
                </a:lnTo>
                <a:lnTo>
                  <a:pt x="3018" y="2285"/>
                </a:lnTo>
                <a:lnTo>
                  <a:pt x="3057" y="2285"/>
                </a:lnTo>
                <a:lnTo>
                  <a:pt x="3097" y="2288"/>
                </a:lnTo>
                <a:lnTo>
                  <a:pt x="3133" y="2297"/>
                </a:lnTo>
                <a:lnTo>
                  <a:pt x="3168" y="2309"/>
                </a:lnTo>
                <a:lnTo>
                  <a:pt x="3198" y="2325"/>
                </a:lnTo>
                <a:lnTo>
                  <a:pt x="3228" y="2346"/>
                </a:lnTo>
                <a:lnTo>
                  <a:pt x="3253" y="2368"/>
                </a:lnTo>
                <a:lnTo>
                  <a:pt x="3276" y="2395"/>
                </a:lnTo>
                <a:lnTo>
                  <a:pt x="3294" y="2425"/>
                </a:lnTo>
                <a:lnTo>
                  <a:pt x="3309" y="2460"/>
                </a:lnTo>
                <a:lnTo>
                  <a:pt x="3319" y="2497"/>
                </a:lnTo>
                <a:lnTo>
                  <a:pt x="3326" y="2535"/>
                </a:lnTo>
                <a:lnTo>
                  <a:pt x="3327" y="2577"/>
                </a:lnTo>
                <a:lnTo>
                  <a:pt x="3323" y="2621"/>
                </a:lnTo>
                <a:lnTo>
                  <a:pt x="3310" y="2679"/>
                </a:lnTo>
                <a:lnTo>
                  <a:pt x="3291" y="2738"/>
                </a:lnTo>
                <a:lnTo>
                  <a:pt x="3263" y="2797"/>
                </a:lnTo>
                <a:lnTo>
                  <a:pt x="3230" y="2855"/>
                </a:lnTo>
                <a:lnTo>
                  <a:pt x="3191" y="2909"/>
                </a:lnTo>
                <a:lnTo>
                  <a:pt x="3147" y="2960"/>
                </a:lnTo>
                <a:lnTo>
                  <a:pt x="3099" y="3008"/>
                </a:lnTo>
                <a:lnTo>
                  <a:pt x="3047" y="3051"/>
                </a:lnTo>
                <a:lnTo>
                  <a:pt x="2991" y="3091"/>
                </a:lnTo>
                <a:lnTo>
                  <a:pt x="2931" y="3125"/>
                </a:lnTo>
                <a:lnTo>
                  <a:pt x="2870" y="3153"/>
                </a:lnTo>
                <a:lnTo>
                  <a:pt x="2809" y="3174"/>
                </a:lnTo>
                <a:lnTo>
                  <a:pt x="2568" y="3233"/>
                </a:lnTo>
                <a:lnTo>
                  <a:pt x="2561" y="3235"/>
                </a:lnTo>
                <a:lnTo>
                  <a:pt x="2469" y="3257"/>
                </a:lnTo>
                <a:lnTo>
                  <a:pt x="2216" y="3319"/>
                </a:lnTo>
                <a:lnTo>
                  <a:pt x="2193" y="3324"/>
                </a:lnTo>
                <a:lnTo>
                  <a:pt x="1452" y="3503"/>
                </a:lnTo>
                <a:lnTo>
                  <a:pt x="1376" y="3518"/>
                </a:lnTo>
                <a:lnTo>
                  <a:pt x="1299" y="3529"/>
                </a:lnTo>
                <a:lnTo>
                  <a:pt x="1222" y="3531"/>
                </a:lnTo>
                <a:lnTo>
                  <a:pt x="1143" y="3529"/>
                </a:lnTo>
                <a:lnTo>
                  <a:pt x="1064" y="3518"/>
                </a:lnTo>
                <a:lnTo>
                  <a:pt x="985" y="3503"/>
                </a:lnTo>
                <a:lnTo>
                  <a:pt x="909" y="3480"/>
                </a:lnTo>
                <a:lnTo>
                  <a:pt x="832" y="3452"/>
                </a:lnTo>
                <a:lnTo>
                  <a:pt x="757" y="3418"/>
                </a:lnTo>
                <a:lnTo>
                  <a:pt x="685" y="3378"/>
                </a:lnTo>
                <a:lnTo>
                  <a:pt x="610" y="3327"/>
                </a:lnTo>
                <a:lnTo>
                  <a:pt x="538" y="3271"/>
                </a:lnTo>
                <a:lnTo>
                  <a:pt x="470" y="3209"/>
                </a:lnTo>
                <a:lnTo>
                  <a:pt x="405" y="3141"/>
                </a:lnTo>
                <a:lnTo>
                  <a:pt x="345" y="3069"/>
                </a:lnTo>
                <a:lnTo>
                  <a:pt x="288" y="2990"/>
                </a:lnTo>
                <a:lnTo>
                  <a:pt x="235" y="2908"/>
                </a:lnTo>
                <a:lnTo>
                  <a:pt x="188" y="2820"/>
                </a:lnTo>
                <a:lnTo>
                  <a:pt x="145" y="2728"/>
                </a:lnTo>
                <a:lnTo>
                  <a:pt x="106" y="2631"/>
                </a:lnTo>
                <a:lnTo>
                  <a:pt x="73" y="2530"/>
                </a:lnTo>
                <a:lnTo>
                  <a:pt x="43" y="2425"/>
                </a:lnTo>
                <a:lnTo>
                  <a:pt x="41" y="2418"/>
                </a:lnTo>
                <a:lnTo>
                  <a:pt x="39" y="2409"/>
                </a:lnTo>
                <a:lnTo>
                  <a:pt x="38" y="2405"/>
                </a:lnTo>
                <a:lnTo>
                  <a:pt x="37" y="2396"/>
                </a:lnTo>
                <a:lnTo>
                  <a:pt x="34" y="2380"/>
                </a:lnTo>
                <a:lnTo>
                  <a:pt x="29" y="2357"/>
                </a:lnTo>
                <a:lnTo>
                  <a:pt x="27" y="2338"/>
                </a:lnTo>
                <a:lnTo>
                  <a:pt x="23" y="2315"/>
                </a:lnTo>
                <a:lnTo>
                  <a:pt x="19" y="2288"/>
                </a:lnTo>
                <a:lnTo>
                  <a:pt x="14" y="2245"/>
                </a:lnTo>
                <a:lnTo>
                  <a:pt x="9" y="2197"/>
                </a:lnTo>
                <a:lnTo>
                  <a:pt x="4" y="2144"/>
                </a:lnTo>
                <a:lnTo>
                  <a:pt x="1" y="2084"/>
                </a:lnTo>
                <a:lnTo>
                  <a:pt x="0" y="2019"/>
                </a:lnTo>
                <a:lnTo>
                  <a:pt x="1" y="1951"/>
                </a:lnTo>
                <a:lnTo>
                  <a:pt x="4" y="1877"/>
                </a:lnTo>
                <a:lnTo>
                  <a:pt x="10" y="1800"/>
                </a:lnTo>
                <a:lnTo>
                  <a:pt x="20" y="1718"/>
                </a:lnTo>
                <a:lnTo>
                  <a:pt x="34" y="1633"/>
                </a:lnTo>
                <a:lnTo>
                  <a:pt x="53" y="1546"/>
                </a:lnTo>
                <a:lnTo>
                  <a:pt x="76" y="1456"/>
                </a:lnTo>
                <a:lnTo>
                  <a:pt x="104" y="1364"/>
                </a:lnTo>
                <a:lnTo>
                  <a:pt x="137" y="1272"/>
                </a:lnTo>
                <a:lnTo>
                  <a:pt x="177" y="1179"/>
                </a:lnTo>
                <a:lnTo>
                  <a:pt x="221" y="1085"/>
                </a:lnTo>
                <a:lnTo>
                  <a:pt x="272" y="992"/>
                </a:lnTo>
                <a:lnTo>
                  <a:pt x="328" y="901"/>
                </a:lnTo>
                <a:lnTo>
                  <a:pt x="391" y="811"/>
                </a:lnTo>
                <a:lnTo>
                  <a:pt x="458" y="725"/>
                </a:lnTo>
                <a:lnTo>
                  <a:pt x="532" y="639"/>
                </a:lnTo>
                <a:lnTo>
                  <a:pt x="611" y="560"/>
                </a:lnTo>
                <a:lnTo>
                  <a:pt x="631" y="539"/>
                </a:lnTo>
                <a:lnTo>
                  <a:pt x="638" y="534"/>
                </a:lnTo>
                <a:lnTo>
                  <a:pt x="643" y="529"/>
                </a:lnTo>
                <a:lnTo>
                  <a:pt x="653" y="520"/>
                </a:lnTo>
                <a:lnTo>
                  <a:pt x="694" y="483"/>
                </a:lnTo>
                <a:lnTo>
                  <a:pt x="714" y="466"/>
                </a:lnTo>
                <a:lnTo>
                  <a:pt x="737" y="447"/>
                </a:lnTo>
                <a:lnTo>
                  <a:pt x="781" y="411"/>
                </a:lnTo>
                <a:lnTo>
                  <a:pt x="827" y="377"/>
                </a:lnTo>
                <a:lnTo>
                  <a:pt x="873" y="342"/>
                </a:lnTo>
                <a:lnTo>
                  <a:pt x="921" y="311"/>
                </a:lnTo>
                <a:lnTo>
                  <a:pt x="970" y="280"/>
                </a:lnTo>
                <a:lnTo>
                  <a:pt x="1069" y="224"/>
                </a:lnTo>
                <a:lnTo>
                  <a:pt x="1171" y="174"/>
                </a:lnTo>
                <a:lnTo>
                  <a:pt x="1275" y="129"/>
                </a:lnTo>
                <a:lnTo>
                  <a:pt x="1381" y="92"/>
                </a:lnTo>
                <a:lnTo>
                  <a:pt x="1488" y="61"/>
                </a:lnTo>
                <a:lnTo>
                  <a:pt x="1595" y="37"/>
                </a:lnTo>
                <a:lnTo>
                  <a:pt x="1702" y="19"/>
                </a:lnTo>
                <a:lnTo>
                  <a:pt x="1807" y="6"/>
                </a:lnTo>
                <a:lnTo>
                  <a:pt x="1859" y="1"/>
                </a:lnTo>
                <a:lnTo>
                  <a:pt x="1894" y="0"/>
                </a:lnTo>
                <a:close/>
              </a:path>
            </a:pathLst>
          </a:custGeom>
          <a:solidFill>
            <a:schemeClr val="tx2">
              <a:alpha val="10196"/>
            </a:schemeClr>
          </a:solidFill>
          <a:ln w="0">
            <a:noFill/>
            <a:prstDash val="solid"/>
            <a:round/>
            <a:headEnd/>
            <a:tailEnd/>
          </a:ln>
        </p:spPr>
        <p:txBody>
          <a:bodyPr vert="horz" wrap="square" lIns="91436" tIns="45718" rIns="91436" bIns="45718" numCol="1" anchor="t" anchorCtr="0" compatLnSpc="1">
            <a:prstTxWarp prst="textNoShape">
              <a:avLst/>
            </a:prstTxWarp>
          </a:bodyPr>
          <a:lstStyle/>
          <a:p>
            <a:endParaRPr lang="en-US" sz="1800"/>
          </a:p>
        </p:txBody>
      </p:sp>
      <p:sp>
        <p:nvSpPr>
          <p:cNvPr id="2" name="Title 1"/>
          <p:cNvSpPr>
            <a:spLocks noGrp="1"/>
          </p:cNvSpPr>
          <p:nvPr>
            <p:ph type="title"/>
          </p:nvPr>
        </p:nvSpPr>
        <p:spPr>
          <a:xfrm>
            <a:off x="637965" y="3469224"/>
            <a:ext cx="6861387" cy="2641599"/>
          </a:xfrm>
        </p:spPr>
        <p:txBody>
          <a:bodyPr anchor="t">
            <a:normAutofit/>
          </a:bodyPr>
          <a:lstStyle>
            <a:lvl1pPr algn="l">
              <a:lnSpc>
                <a:spcPct val="75000"/>
              </a:lnSpc>
              <a:defRPr sz="48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637965" y="1921201"/>
            <a:ext cx="6861387" cy="147605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DF63CB-CE66-4E29-9219-C8D4CA093B78}"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endParaRPr lang="en-US" dirty="0"/>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41437815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633082" y="2025653"/>
            <a:ext cx="10977033" cy="409151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p:txBody>
          <a:bodyPr/>
          <a:lstStyle>
            <a:lvl1pPr>
              <a:defRPr baseline="0"/>
            </a:lvl1pPr>
          </a:lstStyle>
          <a:p>
            <a:r>
              <a:rPr lang="en-US" dirty="0"/>
              <a:t>Short, insightful headline 1 line</a:t>
            </a:r>
          </a:p>
        </p:txBody>
      </p:sp>
      <p:sp>
        <p:nvSpPr>
          <p:cNvPr id="4" name="Date Placeholder 3"/>
          <p:cNvSpPr>
            <a:spLocks noGrp="1"/>
          </p:cNvSpPr>
          <p:nvPr>
            <p:ph type="dt" sz="half" idx="10"/>
          </p:nvPr>
        </p:nvSpPr>
        <p:spPr/>
        <p:txBody>
          <a:bodyPr/>
          <a:lstStyle/>
          <a:p>
            <a:fld id="{4FE42786-1C2F-4239-8999-E84839DDAE2F}"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22328810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7" name="Chart Placeholder 6"/>
          <p:cNvSpPr>
            <a:spLocks noGrp="1"/>
          </p:cNvSpPr>
          <p:nvPr>
            <p:ph type="chart" sz="quarter" idx="14"/>
          </p:nvPr>
        </p:nvSpPr>
        <p:spPr>
          <a:xfrm>
            <a:off x="673105" y="2025653"/>
            <a:ext cx="10850033" cy="4091515"/>
          </a:xfrm>
        </p:spPr>
        <p:txBody>
          <a:bodyPr>
            <a:normAutofit/>
          </a:bodyPr>
          <a:lstStyle>
            <a:lvl1pPr marL="0" indent="0">
              <a:buNone/>
              <a:defRPr sz="1400"/>
            </a:lvl1pPr>
          </a:lstStyle>
          <a:p>
            <a:r>
              <a:rPr lang="en-US"/>
              <a:t>Click icon to add chart</a:t>
            </a:r>
            <a:endParaRPr lang="en-US" dirty="0"/>
          </a:p>
        </p:txBody>
      </p:sp>
      <p:sp>
        <p:nvSpPr>
          <p:cNvPr id="2" name="Title 1"/>
          <p:cNvSpPr>
            <a:spLocks noGrp="1"/>
          </p:cNvSpPr>
          <p:nvPr>
            <p:ph type="title" hasCustomPrompt="1"/>
          </p:nvPr>
        </p:nvSpPr>
        <p:spPr/>
        <p:txBody>
          <a:bodyPr/>
          <a:lstStyle>
            <a:lvl1pPr>
              <a:defRPr baseline="0"/>
            </a:lvl1pPr>
          </a:lstStyle>
          <a:p>
            <a:r>
              <a:rPr lang="en-US" dirty="0"/>
              <a:t>Short, insightful headline 1 line</a:t>
            </a:r>
          </a:p>
        </p:txBody>
      </p:sp>
      <p:sp>
        <p:nvSpPr>
          <p:cNvPr id="4" name="Date Placeholder 3"/>
          <p:cNvSpPr>
            <a:spLocks noGrp="1"/>
          </p:cNvSpPr>
          <p:nvPr>
            <p:ph type="dt" sz="half" idx="10"/>
          </p:nvPr>
        </p:nvSpPr>
        <p:spPr/>
        <p:txBody>
          <a:bodyPr/>
          <a:lstStyle/>
          <a:p>
            <a:fld id="{886F9FAE-DBD7-425F-AEB4-67C8D31C696D}"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4543824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rint Title Slide">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6" name="Straight Connector 5"/>
          <p:cNvCxnSpPr/>
          <p:nvPr/>
        </p:nvCxnSpPr>
        <p:spPr>
          <a:xfrm>
            <a:off x="3314096" y="5794827"/>
            <a:ext cx="8268305" cy="0"/>
          </a:xfrm>
          <a:prstGeom prst="line">
            <a:avLst/>
          </a:prstGeom>
          <a:ln w="12700" cmpd="sng">
            <a:solidFill>
              <a:srgbClr val="000000"/>
            </a:solidFill>
          </a:ln>
          <a:effectLst/>
        </p:spPr>
        <p:style>
          <a:lnRef idx="3">
            <a:schemeClr val="dk1"/>
          </a:lnRef>
          <a:fillRef idx="0">
            <a:schemeClr val="dk1"/>
          </a:fillRef>
          <a:effectRef idx="2">
            <a:schemeClr val="dk1"/>
          </a:effectRef>
          <a:fontRef idx="minor">
            <a:schemeClr val="tx1"/>
          </a:fontRef>
        </p:style>
      </p:cxnSp>
      <p:sp>
        <p:nvSpPr>
          <p:cNvPr id="8" name="Title 1"/>
          <p:cNvSpPr>
            <a:spLocks noGrp="1"/>
          </p:cNvSpPr>
          <p:nvPr>
            <p:ph type="title"/>
          </p:nvPr>
        </p:nvSpPr>
        <p:spPr>
          <a:xfrm>
            <a:off x="3166539" y="308430"/>
            <a:ext cx="7881552" cy="2089137"/>
          </a:xfrm>
        </p:spPr>
        <p:txBody>
          <a:bodyPr anchor="b" anchorCtr="0"/>
          <a:lstStyle>
            <a:lvl1pPr algn="l">
              <a:defRPr sz="4800" b="1" cap="all"/>
            </a:lvl1pPr>
          </a:lstStyle>
          <a:p>
            <a:r>
              <a:rPr lang="en-US"/>
              <a:t>Click to edit Master title style</a:t>
            </a:r>
            <a:endParaRPr lang="en-US" dirty="0"/>
          </a:p>
        </p:txBody>
      </p:sp>
      <p:sp>
        <p:nvSpPr>
          <p:cNvPr id="9" name="Text Placeholder 2"/>
          <p:cNvSpPr>
            <a:spLocks noGrp="1"/>
          </p:cNvSpPr>
          <p:nvPr>
            <p:ph type="body" idx="1" hasCustomPrompt="1"/>
          </p:nvPr>
        </p:nvSpPr>
        <p:spPr>
          <a:xfrm>
            <a:off x="3166539" y="2397567"/>
            <a:ext cx="7881552" cy="1500187"/>
          </a:xfrm>
        </p:spPr>
        <p:txBody>
          <a:bodyPr anchor="t"/>
          <a:lstStyle>
            <a:lvl1pPr marL="0" indent="0">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Date Placeholder 8"/>
          <p:cNvSpPr>
            <a:spLocks noGrp="1"/>
          </p:cNvSpPr>
          <p:nvPr>
            <p:ph type="dt" sz="half" idx="2"/>
          </p:nvPr>
        </p:nvSpPr>
        <p:spPr>
          <a:xfrm>
            <a:off x="8737600" y="5238751"/>
            <a:ext cx="2844800" cy="365125"/>
          </a:xfrm>
          <a:prstGeom prst="rect">
            <a:avLst/>
          </a:prstGeom>
        </p:spPr>
        <p:txBody>
          <a:bodyPr vert="horz" lIns="91440" tIns="45720" rIns="91440" bIns="45720" rtlCol="0" anchor="ctr"/>
          <a:lstStyle>
            <a:lvl1pPr algn="r">
              <a:defRPr sz="1200">
                <a:solidFill>
                  <a:schemeClr val="tx1"/>
                </a:solidFill>
                <a:latin typeface="Arial"/>
                <a:cs typeface="Arial"/>
              </a:defRPr>
            </a:lvl1pPr>
          </a:lstStyle>
          <a:p>
            <a:fld id="{DDDCCA85-B280-41E9-B650-5692D44B7307}" type="datetimeFigureOut">
              <a:rPr lang="en-US" smtClean="0"/>
              <a:pPr/>
              <a:t>10/9/2018</a:t>
            </a:fld>
            <a:endParaRPr lang="en-US"/>
          </a:p>
        </p:txBody>
      </p:sp>
      <p:sp>
        <p:nvSpPr>
          <p:cNvPr id="7" name="Text Placeholder 2"/>
          <p:cNvSpPr>
            <a:spLocks noGrp="1"/>
          </p:cNvSpPr>
          <p:nvPr>
            <p:ph type="body" sz="quarter" idx="10" hasCustomPrompt="1"/>
          </p:nvPr>
        </p:nvSpPr>
        <p:spPr>
          <a:xfrm>
            <a:off x="7433733" y="4146550"/>
            <a:ext cx="4148667" cy="1079500"/>
          </a:xfrm>
        </p:spPr>
        <p:txBody>
          <a:bodyPr anchor="b"/>
          <a:lstStyle>
            <a:lvl1pPr marL="0" indent="0" algn="r">
              <a:lnSpc>
                <a:spcPct val="60000"/>
              </a:lnSpc>
              <a:buNone/>
              <a:defRPr sz="1200" baseline="0"/>
            </a:lvl1pPr>
            <a:lvl2pPr algn="r">
              <a:defRPr/>
            </a:lvl2pPr>
            <a:lvl3pPr algn="r">
              <a:defRPr/>
            </a:lvl3pPr>
            <a:lvl4pPr algn="r">
              <a:defRPr/>
            </a:lvl4pPr>
            <a:lvl5pPr algn="r">
              <a:defRPr/>
            </a:lvl5pPr>
          </a:lstStyle>
          <a:p>
            <a:pPr lvl="0"/>
            <a:r>
              <a:rPr lang="en-US" dirty="0"/>
              <a:t>Name</a:t>
            </a:r>
            <a:br>
              <a:rPr lang="en-US" dirty="0"/>
            </a:br>
            <a:r>
              <a:rPr lang="en-US" dirty="0"/>
              <a:t>Title</a:t>
            </a:r>
            <a:br>
              <a:rPr lang="en-US" dirty="0"/>
            </a:br>
            <a:r>
              <a:rPr lang="en-US" dirty="0"/>
              <a:t>Preferred Method of Contact</a:t>
            </a:r>
          </a:p>
        </p:txBody>
      </p:sp>
    </p:spTree>
    <p:extLst>
      <p:ext uri="{BB962C8B-B14F-4D97-AF65-F5344CB8AC3E}">
        <p14:creationId xmlns:p14="http://schemas.microsoft.com/office/powerpoint/2010/main" val="3644820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5"/>
          </p:nvPr>
        </p:nvSpPr>
        <p:spPr>
          <a:xfrm>
            <a:off x="673105" y="2025653"/>
            <a:ext cx="10850033" cy="4091515"/>
          </a:xfrm>
        </p:spPr>
        <p:txBody>
          <a:bodyPr>
            <a:normAutofit/>
          </a:bodyPr>
          <a:lstStyle>
            <a:lvl1pPr marL="0" indent="0">
              <a:buNone/>
              <a:defRPr sz="1600"/>
            </a:lvl1pPr>
          </a:lstStyle>
          <a:p>
            <a:r>
              <a:rPr lang="en-US"/>
              <a:t>Click icon to add table</a:t>
            </a:r>
            <a:endParaRPr lang="en-US" dirty="0"/>
          </a:p>
        </p:txBody>
      </p:sp>
      <p:sp>
        <p:nvSpPr>
          <p:cNvPr id="2" name="Title 1"/>
          <p:cNvSpPr>
            <a:spLocks noGrp="1"/>
          </p:cNvSpPr>
          <p:nvPr>
            <p:ph type="title" hasCustomPrompt="1"/>
          </p:nvPr>
        </p:nvSpPr>
        <p:spPr/>
        <p:txBody>
          <a:bodyPr/>
          <a:lstStyle>
            <a:lvl1pPr>
              <a:defRPr baseline="0"/>
            </a:lvl1pPr>
          </a:lstStyle>
          <a:p>
            <a:r>
              <a:rPr lang="en-US" dirty="0"/>
              <a:t>Short, insightful headline 1 line</a:t>
            </a:r>
          </a:p>
        </p:txBody>
      </p:sp>
      <p:sp>
        <p:nvSpPr>
          <p:cNvPr id="4" name="Date Placeholder 3"/>
          <p:cNvSpPr>
            <a:spLocks noGrp="1"/>
          </p:cNvSpPr>
          <p:nvPr>
            <p:ph type="dt" sz="half" idx="10"/>
          </p:nvPr>
        </p:nvSpPr>
        <p:spPr/>
        <p:txBody>
          <a:bodyPr/>
          <a:lstStyle/>
          <a:p>
            <a:fld id="{F799273B-7A99-4ADB-8BB5-D006D3203378}"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22261454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ubhead and Text">
    <p:spTree>
      <p:nvGrpSpPr>
        <p:cNvPr id="1" name=""/>
        <p:cNvGrpSpPr/>
        <p:nvPr/>
      </p:nvGrpSpPr>
      <p:grpSpPr>
        <a:xfrm>
          <a:off x="0" y="0"/>
          <a:ext cx="0" cy="0"/>
          <a:chOff x="0" y="0"/>
          <a:chExt cx="0" cy="0"/>
        </a:xfrm>
      </p:grpSpPr>
      <p:sp>
        <p:nvSpPr>
          <p:cNvPr id="12" name="Text Placeholder 11"/>
          <p:cNvSpPr>
            <a:spLocks noGrp="1"/>
          </p:cNvSpPr>
          <p:nvPr>
            <p:ph type="body" sz="quarter" idx="14"/>
          </p:nvPr>
        </p:nvSpPr>
        <p:spPr>
          <a:xfrm>
            <a:off x="673101" y="2723308"/>
            <a:ext cx="10905067" cy="33938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p:txBody>
          <a:bodyPr/>
          <a:lstStyle>
            <a:lvl1pPr>
              <a:defRPr baseline="0"/>
            </a:lvl1pPr>
          </a:lstStyle>
          <a:p>
            <a:r>
              <a:rPr lang="en-US" dirty="0"/>
              <a:t>Short, insightful headline 1 line</a:t>
            </a:r>
          </a:p>
        </p:txBody>
      </p:sp>
      <p:sp>
        <p:nvSpPr>
          <p:cNvPr id="4" name="Date Placeholder 3"/>
          <p:cNvSpPr>
            <a:spLocks noGrp="1"/>
          </p:cNvSpPr>
          <p:nvPr>
            <p:ph type="dt" sz="half" idx="10"/>
          </p:nvPr>
        </p:nvSpPr>
        <p:spPr/>
        <p:txBody>
          <a:bodyPr/>
          <a:lstStyle/>
          <a:p>
            <a:fld id="{6453C284-7D86-4643-94DB-73CBD1A22050}"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
        <p:nvSpPr>
          <p:cNvPr id="8" name="Text Placeholder 7"/>
          <p:cNvSpPr>
            <a:spLocks noGrp="1"/>
          </p:cNvSpPr>
          <p:nvPr>
            <p:ph type="body" sz="quarter" idx="13" hasCustomPrompt="1"/>
          </p:nvPr>
        </p:nvSpPr>
        <p:spPr>
          <a:xfrm>
            <a:off x="663869" y="2025658"/>
            <a:ext cx="10905065" cy="696383"/>
          </a:xfrm>
        </p:spPr>
        <p:txBody>
          <a:bodyPr>
            <a:normAutofit/>
          </a:bodyPr>
          <a:lstStyle>
            <a:lvl1pPr marL="0" indent="0">
              <a:buNone/>
              <a:defRPr sz="2800" baseline="0">
                <a:solidFill>
                  <a:schemeClr val="tx2"/>
                </a:solidFill>
              </a:defRPr>
            </a:lvl1pPr>
          </a:lstStyle>
          <a:p>
            <a:pPr lvl="0"/>
            <a:r>
              <a:rPr lang="en-US" dirty="0"/>
              <a:t>Use this layout when a subhead is needed 1 line</a:t>
            </a:r>
          </a:p>
        </p:txBody>
      </p:sp>
    </p:spTree>
    <p:extLst>
      <p:ext uri="{BB962C8B-B14F-4D97-AF65-F5344CB8AC3E}">
        <p14:creationId xmlns:p14="http://schemas.microsoft.com/office/powerpoint/2010/main" val="31249821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ubhead and Chart">
    <p:spTree>
      <p:nvGrpSpPr>
        <p:cNvPr id="1" name=""/>
        <p:cNvGrpSpPr/>
        <p:nvPr/>
      </p:nvGrpSpPr>
      <p:grpSpPr>
        <a:xfrm>
          <a:off x="0" y="0"/>
          <a:ext cx="0" cy="0"/>
          <a:chOff x="0" y="0"/>
          <a:chExt cx="0" cy="0"/>
        </a:xfrm>
      </p:grpSpPr>
      <p:sp>
        <p:nvSpPr>
          <p:cNvPr id="7" name="Chart Placeholder 6"/>
          <p:cNvSpPr>
            <a:spLocks noGrp="1"/>
          </p:cNvSpPr>
          <p:nvPr>
            <p:ph type="chart" sz="quarter" idx="15"/>
          </p:nvPr>
        </p:nvSpPr>
        <p:spPr>
          <a:xfrm>
            <a:off x="605374" y="2732622"/>
            <a:ext cx="10977033" cy="3384547"/>
          </a:xfrm>
        </p:spPr>
        <p:txBody>
          <a:bodyPr>
            <a:normAutofit/>
          </a:bodyPr>
          <a:lstStyle>
            <a:lvl1pPr marL="0" indent="0">
              <a:buNone/>
              <a:defRPr sz="1400"/>
            </a:lvl1pPr>
          </a:lstStyle>
          <a:p>
            <a:r>
              <a:rPr lang="en-US"/>
              <a:t>Click icon to add chart</a:t>
            </a:r>
            <a:endParaRPr lang="en-US" dirty="0"/>
          </a:p>
        </p:txBody>
      </p:sp>
      <p:sp>
        <p:nvSpPr>
          <p:cNvPr id="2" name="Title 1"/>
          <p:cNvSpPr>
            <a:spLocks noGrp="1"/>
          </p:cNvSpPr>
          <p:nvPr>
            <p:ph type="title" hasCustomPrompt="1"/>
          </p:nvPr>
        </p:nvSpPr>
        <p:spPr/>
        <p:txBody>
          <a:bodyPr/>
          <a:lstStyle>
            <a:lvl1pPr>
              <a:defRPr baseline="0"/>
            </a:lvl1pPr>
          </a:lstStyle>
          <a:p>
            <a:r>
              <a:rPr lang="en-US" dirty="0"/>
              <a:t>Short, insightful headline 1 line</a:t>
            </a:r>
          </a:p>
        </p:txBody>
      </p:sp>
      <p:sp>
        <p:nvSpPr>
          <p:cNvPr id="4" name="Date Placeholder 3"/>
          <p:cNvSpPr>
            <a:spLocks noGrp="1"/>
          </p:cNvSpPr>
          <p:nvPr>
            <p:ph type="dt" sz="half" idx="10"/>
          </p:nvPr>
        </p:nvSpPr>
        <p:spPr/>
        <p:txBody>
          <a:bodyPr/>
          <a:lstStyle/>
          <a:p>
            <a:fld id="{F4F7D090-8F55-45EF-9ED9-C4536ED6AF88}"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
        <p:nvSpPr>
          <p:cNvPr id="8" name="Text Placeholder 7"/>
          <p:cNvSpPr>
            <a:spLocks noGrp="1"/>
          </p:cNvSpPr>
          <p:nvPr>
            <p:ph type="body" sz="quarter" idx="13" hasCustomPrompt="1"/>
          </p:nvPr>
        </p:nvSpPr>
        <p:spPr>
          <a:xfrm>
            <a:off x="633077" y="2025658"/>
            <a:ext cx="10915651" cy="696383"/>
          </a:xfrm>
        </p:spPr>
        <p:txBody>
          <a:bodyPr>
            <a:normAutofit/>
          </a:bodyPr>
          <a:lstStyle>
            <a:lvl1pPr marL="0" indent="0">
              <a:buNone/>
              <a:defRPr sz="2800" baseline="0">
                <a:solidFill>
                  <a:schemeClr val="tx2"/>
                </a:solidFill>
              </a:defRPr>
            </a:lvl1pPr>
          </a:lstStyle>
          <a:p>
            <a:pPr lvl="0"/>
            <a:r>
              <a:rPr lang="en-US" dirty="0"/>
              <a:t>Use this layout when a subhead is needed 1 line</a:t>
            </a:r>
          </a:p>
        </p:txBody>
      </p:sp>
    </p:spTree>
    <p:extLst>
      <p:ext uri="{BB962C8B-B14F-4D97-AF65-F5344CB8AC3E}">
        <p14:creationId xmlns:p14="http://schemas.microsoft.com/office/powerpoint/2010/main" val="31848940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ubhead and Table">
    <p:spTree>
      <p:nvGrpSpPr>
        <p:cNvPr id="1" name=""/>
        <p:cNvGrpSpPr/>
        <p:nvPr/>
      </p:nvGrpSpPr>
      <p:grpSpPr>
        <a:xfrm>
          <a:off x="0" y="0"/>
          <a:ext cx="0" cy="0"/>
          <a:chOff x="0" y="0"/>
          <a:chExt cx="0" cy="0"/>
        </a:xfrm>
      </p:grpSpPr>
      <p:sp>
        <p:nvSpPr>
          <p:cNvPr id="9" name="Table Placeholder 8"/>
          <p:cNvSpPr>
            <a:spLocks noGrp="1"/>
          </p:cNvSpPr>
          <p:nvPr>
            <p:ph type="tbl" sz="quarter" idx="16"/>
          </p:nvPr>
        </p:nvSpPr>
        <p:spPr>
          <a:xfrm>
            <a:off x="605374" y="2732622"/>
            <a:ext cx="10977033" cy="3384547"/>
          </a:xfrm>
        </p:spPr>
        <p:txBody>
          <a:bodyPr>
            <a:normAutofit/>
          </a:bodyPr>
          <a:lstStyle>
            <a:lvl1pPr marL="0" indent="0">
              <a:buNone/>
              <a:defRPr sz="1400"/>
            </a:lvl1pPr>
          </a:lstStyle>
          <a:p>
            <a:r>
              <a:rPr lang="en-US"/>
              <a:t>Click icon to add table</a:t>
            </a:r>
            <a:endParaRPr lang="en-US" dirty="0"/>
          </a:p>
        </p:txBody>
      </p:sp>
      <p:sp>
        <p:nvSpPr>
          <p:cNvPr id="2" name="Title 1"/>
          <p:cNvSpPr>
            <a:spLocks noGrp="1"/>
          </p:cNvSpPr>
          <p:nvPr>
            <p:ph type="title" hasCustomPrompt="1"/>
          </p:nvPr>
        </p:nvSpPr>
        <p:spPr/>
        <p:txBody>
          <a:bodyPr/>
          <a:lstStyle>
            <a:lvl1pPr>
              <a:defRPr baseline="0"/>
            </a:lvl1pPr>
          </a:lstStyle>
          <a:p>
            <a:r>
              <a:rPr lang="en-US" dirty="0"/>
              <a:t>Short, insightful headline 1 line</a:t>
            </a:r>
          </a:p>
        </p:txBody>
      </p:sp>
      <p:sp>
        <p:nvSpPr>
          <p:cNvPr id="4" name="Date Placeholder 3"/>
          <p:cNvSpPr>
            <a:spLocks noGrp="1"/>
          </p:cNvSpPr>
          <p:nvPr>
            <p:ph type="dt" sz="half" idx="10"/>
          </p:nvPr>
        </p:nvSpPr>
        <p:spPr/>
        <p:txBody>
          <a:bodyPr/>
          <a:lstStyle/>
          <a:p>
            <a:fld id="{E821496F-7EA4-4A1E-95F8-196890073C79}"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
        <p:nvSpPr>
          <p:cNvPr id="8" name="Text Placeholder 7"/>
          <p:cNvSpPr>
            <a:spLocks noGrp="1"/>
          </p:cNvSpPr>
          <p:nvPr>
            <p:ph type="body" sz="quarter" idx="13" hasCustomPrompt="1"/>
          </p:nvPr>
        </p:nvSpPr>
        <p:spPr>
          <a:xfrm>
            <a:off x="633077" y="2025658"/>
            <a:ext cx="10915652" cy="696383"/>
          </a:xfrm>
        </p:spPr>
        <p:txBody>
          <a:bodyPr>
            <a:normAutofit/>
          </a:bodyPr>
          <a:lstStyle>
            <a:lvl1pPr marL="0" indent="0">
              <a:buNone/>
              <a:defRPr sz="2800" baseline="0">
                <a:solidFill>
                  <a:schemeClr val="tx2"/>
                </a:solidFill>
              </a:defRPr>
            </a:lvl1pPr>
          </a:lstStyle>
          <a:p>
            <a:pPr lvl="0"/>
            <a:r>
              <a:rPr lang="en-US" dirty="0"/>
              <a:t>Use this layout when a subhead is needed 1 line</a:t>
            </a:r>
          </a:p>
        </p:txBody>
      </p:sp>
    </p:spTree>
    <p:extLst>
      <p:ext uri="{BB962C8B-B14F-4D97-AF65-F5344CB8AC3E}">
        <p14:creationId xmlns:p14="http://schemas.microsoft.com/office/powerpoint/2010/main" val="4456694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Short, insightful headline 1 line</a:t>
            </a:r>
          </a:p>
        </p:txBody>
      </p:sp>
      <p:sp>
        <p:nvSpPr>
          <p:cNvPr id="3" name="Content Placeholder 2"/>
          <p:cNvSpPr>
            <a:spLocks noGrp="1"/>
          </p:cNvSpPr>
          <p:nvPr>
            <p:ph sz="half" idx="1"/>
          </p:nvPr>
        </p:nvSpPr>
        <p:spPr>
          <a:xfrm>
            <a:off x="633081" y="2025653"/>
            <a:ext cx="5498907" cy="4091515"/>
          </a:xfrm>
        </p:spPr>
        <p:txBody>
          <a:bodyPr>
            <a:normAutofit/>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025658"/>
            <a:ext cx="5384800" cy="4091513"/>
          </a:xfrm>
        </p:spPr>
        <p:txBody>
          <a:bodyPr>
            <a:normAutofit/>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ED0364E-FBC7-4716-B6AB-A001392376E8}" type="datetime1">
              <a:rPr lang="en-US" smtClean="0"/>
              <a:t>10/9/2018</a:t>
            </a:fld>
            <a:endParaRPr lang="en-US"/>
          </a:p>
        </p:txBody>
      </p:sp>
      <p:sp>
        <p:nvSpPr>
          <p:cNvPr id="6" name="Footer Placeholder 5"/>
          <p:cNvSpPr>
            <a:spLocks noGrp="1"/>
          </p:cNvSpPr>
          <p:nvPr>
            <p:ph type="ftr" sz="quarter" idx="11"/>
          </p:nvPr>
        </p:nvSpPr>
        <p:spPr/>
        <p:txBody>
          <a:bodyPr/>
          <a:lstStyle/>
          <a:p>
            <a:r>
              <a:rPr lang="en-US"/>
              <a:t>© SPS  COMMERCE</a:t>
            </a:r>
          </a:p>
        </p:txBody>
      </p:sp>
      <p:sp>
        <p:nvSpPr>
          <p:cNvPr id="7" name="Slide Number Placeholder 6"/>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17215792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Short, insightful headline 1 line</a:t>
            </a:r>
          </a:p>
        </p:txBody>
      </p:sp>
      <p:sp>
        <p:nvSpPr>
          <p:cNvPr id="3" name="Text Placeholder 2"/>
          <p:cNvSpPr>
            <a:spLocks noGrp="1"/>
          </p:cNvSpPr>
          <p:nvPr>
            <p:ph type="body" idx="1"/>
          </p:nvPr>
        </p:nvSpPr>
        <p:spPr>
          <a:xfrm>
            <a:off x="633076" y="2025658"/>
            <a:ext cx="5361325" cy="696383"/>
          </a:xfrm>
        </p:spPr>
        <p:txBody>
          <a:bodyPr anchor="t"/>
          <a:lstStyle>
            <a:lvl1pPr marL="0" indent="0">
              <a:buNone/>
              <a:defRPr sz="2400" b="0">
                <a:solidFill>
                  <a:schemeClr val="tx2"/>
                </a:solidFill>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35849" y="2723306"/>
            <a:ext cx="5351779" cy="3393865"/>
          </a:xfrm>
        </p:spPr>
        <p:txBody>
          <a:bodyPr>
            <a:normAutofit/>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8" y="2025658"/>
            <a:ext cx="5389033" cy="689839"/>
          </a:xfrm>
        </p:spPr>
        <p:txBody>
          <a:bodyPr anchor="t"/>
          <a:lstStyle>
            <a:lvl1pPr marL="0" indent="0">
              <a:buNone/>
              <a:defRPr sz="2400" b="0">
                <a:solidFill>
                  <a:schemeClr val="tx2"/>
                </a:solidFill>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78" y="2723306"/>
            <a:ext cx="5389033" cy="3393865"/>
          </a:xfrm>
        </p:spPr>
        <p:txBody>
          <a:bodyPr>
            <a:normAutofit/>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EE94C9A6-D96C-4F46-94FA-B0263C688608}" type="datetime1">
              <a:rPr lang="en-US" smtClean="0"/>
              <a:t>10/9/2018</a:t>
            </a:fld>
            <a:endParaRPr lang="en-US"/>
          </a:p>
        </p:txBody>
      </p:sp>
      <p:sp>
        <p:nvSpPr>
          <p:cNvPr id="8" name="Footer Placeholder 7"/>
          <p:cNvSpPr>
            <a:spLocks noGrp="1"/>
          </p:cNvSpPr>
          <p:nvPr>
            <p:ph type="ftr" sz="quarter" idx="11"/>
          </p:nvPr>
        </p:nvSpPr>
        <p:spPr/>
        <p:txBody>
          <a:bodyPr/>
          <a:lstStyle/>
          <a:p>
            <a:r>
              <a:rPr lang="en-US"/>
              <a:t>© SPS  COMMERCE</a:t>
            </a:r>
          </a:p>
        </p:txBody>
      </p:sp>
      <p:sp>
        <p:nvSpPr>
          <p:cNvPr id="9" name="Slide Number Placeholder 8"/>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9035299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Short, insightful headline 1 line</a:t>
            </a:r>
          </a:p>
        </p:txBody>
      </p:sp>
      <p:sp>
        <p:nvSpPr>
          <p:cNvPr id="3" name="Date Placeholder 2"/>
          <p:cNvSpPr>
            <a:spLocks noGrp="1"/>
          </p:cNvSpPr>
          <p:nvPr>
            <p:ph type="dt" sz="half" idx="10"/>
          </p:nvPr>
        </p:nvSpPr>
        <p:spPr/>
        <p:txBody>
          <a:bodyPr/>
          <a:lstStyle/>
          <a:p>
            <a:fld id="{6D37EF9E-AEA5-4F0E-872E-718F647F41FF}" type="datetime1">
              <a:rPr lang="en-US" smtClean="0"/>
              <a:t>10/9/2018</a:t>
            </a:fld>
            <a:endParaRPr lang="en-US"/>
          </a:p>
        </p:txBody>
      </p:sp>
      <p:sp>
        <p:nvSpPr>
          <p:cNvPr id="4" name="Footer Placeholder 3"/>
          <p:cNvSpPr>
            <a:spLocks noGrp="1"/>
          </p:cNvSpPr>
          <p:nvPr>
            <p:ph type="ftr" sz="quarter" idx="11"/>
          </p:nvPr>
        </p:nvSpPr>
        <p:spPr/>
        <p:txBody>
          <a:bodyPr/>
          <a:lstStyle/>
          <a:p>
            <a:r>
              <a:rPr lang="en-US"/>
              <a:t>© SPS  COMMERCE</a:t>
            </a:r>
          </a:p>
        </p:txBody>
      </p:sp>
      <p:sp>
        <p:nvSpPr>
          <p:cNvPr id="5" name="Slide Number Placeholder 4"/>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41036023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Short, insightful headline 1 line</a:t>
            </a:r>
          </a:p>
        </p:txBody>
      </p:sp>
      <p:sp>
        <p:nvSpPr>
          <p:cNvPr id="3" name="Date Placeholder 2"/>
          <p:cNvSpPr>
            <a:spLocks noGrp="1"/>
          </p:cNvSpPr>
          <p:nvPr>
            <p:ph type="dt" sz="half" idx="10"/>
          </p:nvPr>
        </p:nvSpPr>
        <p:spPr/>
        <p:txBody>
          <a:bodyPr/>
          <a:lstStyle/>
          <a:p>
            <a:fld id="{D5B2BE0A-C8D3-4AC5-BC09-9AB67E1690DB}" type="datetime1">
              <a:rPr lang="en-US" smtClean="0"/>
              <a:t>10/9/2018</a:t>
            </a:fld>
            <a:endParaRPr lang="en-US"/>
          </a:p>
        </p:txBody>
      </p:sp>
      <p:sp>
        <p:nvSpPr>
          <p:cNvPr id="4" name="Footer Placeholder 3"/>
          <p:cNvSpPr>
            <a:spLocks noGrp="1"/>
          </p:cNvSpPr>
          <p:nvPr>
            <p:ph type="ftr" sz="quarter" idx="11"/>
          </p:nvPr>
        </p:nvSpPr>
        <p:spPr/>
        <p:txBody>
          <a:bodyPr/>
          <a:lstStyle/>
          <a:p>
            <a:r>
              <a:rPr lang="en-US"/>
              <a:t>© SPS  COMMERCE</a:t>
            </a:r>
          </a:p>
        </p:txBody>
      </p:sp>
      <p:sp>
        <p:nvSpPr>
          <p:cNvPr id="5" name="Slide Number Placeholder 4"/>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16863406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B660D2-D422-4D25-A301-DAF233F38788}" type="datetime1">
              <a:rPr lang="en-US" smtClean="0"/>
              <a:t>10/9/2018</a:t>
            </a:fld>
            <a:endParaRPr lang="en-US"/>
          </a:p>
        </p:txBody>
      </p:sp>
      <p:sp>
        <p:nvSpPr>
          <p:cNvPr id="3" name="Footer Placeholder 2"/>
          <p:cNvSpPr>
            <a:spLocks noGrp="1"/>
          </p:cNvSpPr>
          <p:nvPr>
            <p:ph type="ftr" sz="quarter" idx="11"/>
          </p:nvPr>
        </p:nvSpPr>
        <p:spPr/>
        <p:txBody>
          <a:bodyPr/>
          <a:lstStyle/>
          <a:p>
            <a:r>
              <a:rPr lang="en-US"/>
              <a:t>© SPS  COMMERCE</a:t>
            </a:r>
          </a:p>
        </p:txBody>
      </p:sp>
      <p:sp>
        <p:nvSpPr>
          <p:cNvPr id="4" name="Slide Number Placeholder 3"/>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42047406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text - BLUE">
    <p:bg>
      <p:bgPr>
        <a:solidFill>
          <a:srgbClr val="4B234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6379" y="1382191"/>
            <a:ext cx="10966028" cy="3657601"/>
          </a:xfrm>
        </p:spPr>
        <p:txBody>
          <a:bodyPr anchor="b">
            <a:noAutofit/>
          </a:bodyPr>
          <a:lstStyle>
            <a:lvl1pPr algn="l">
              <a:lnSpc>
                <a:spcPct val="70000"/>
              </a:lnSpc>
              <a:defRPr sz="8000"/>
            </a:lvl1pPr>
          </a:lstStyle>
          <a:p>
            <a:r>
              <a:rPr lang="en-US" dirty="0"/>
              <a:t>Type large text, keep it short</a:t>
            </a:r>
          </a:p>
        </p:txBody>
      </p:sp>
      <p:sp>
        <p:nvSpPr>
          <p:cNvPr id="4" name="Date Placeholder 3"/>
          <p:cNvSpPr>
            <a:spLocks noGrp="1"/>
          </p:cNvSpPr>
          <p:nvPr>
            <p:ph type="dt" sz="half" idx="10"/>
          </p:nvPr>
        </p:nvSpPr>
        <p:spPr/>
        <p:txBody>
          <a:bodyPr/>
          <a:lstStyle/>
          <a:p>
            <a:fld id="{0D8652FF-519E-4A1C-972F-9275177F3687}"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24115300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ransition Page">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609600" y="6150427"/>
            <a:ext cx="10972800" cy="0"/>
          </a:xfrm>
          <a:prstGeom prst="line">
            <a:avLst/>
          </a:prstGeom>
          <a:ln w="12700" cmpd="sng">
            <a:solidFill>
              <a:srgbClr val="000000"/>
            </a:solidFill>
          </a:ln>
          <a:effectLst/>
        </p:spPr>
        <p:style>
          <a:lnRef idx="3">
            <a:schemeClr val="dk1"/>
          </a:lnRef>
          <a:fillRef idx="0">
            <a:schemeClr val="dk1"/>
          </a:fillRef>
          <a:effectRef idx="2">
            <a:schemeClr val="dk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728" y="6296820"/>
            <a:ext cx="2060747" cy="426575"/>
          </a:xfrm>
          <a:prstGeom prst="rect">
            <a:avLst/>
          </a:prstGeom>
        </p:spPr>
      </p:pic>
      <p:sp>
        <p:nvSpPr>
          <p:cNvPr id="12" name="Title 1"/>
          <p:cNvSpPr>
            <a:spLocks noGrp="1"/>
          </p:cNvSpPr>
          <p:nvPr>
            <p:ph type="title"/>
          </p:nvPr>
        </p:nvSpPr>
        <p:spPr>
          <a:xfrm>
            <a:off x="3166539" y="308430"/>
            <a:ext cx="7881552" cy="2089137"/>
          </a:xfrm>
        </p:spPr>
        <p:txBody>
          <a:bodyPr anchor="b" anchorCtr="0"/>
          <a:lstStyle>
            <a:lvl1pPr algn="l">
              <a:defRPr sz="4800" b="1" cap="all"/>
            </a:lvl1pPr>
          </a:lstStyle>
          <a:p>
            <a:r>
              <a:rPr lang="en-US"/>
              <a:t>Click to edit Master title style</a:t>
            </a:r>
            <a:endParaRPr lang="en-US" dirty="0"/>
          </a:p>
        </p:txBody>
      </p:sp>
      <p:sp>
        <p:nvSpPr>
          <p:cNvPr id="13" name="Text Placeholder 2"/>
          <p:cNvSpPr>
            <a:spLocks noGrp="1"/>
          </p:cNvSpPr>
          <p:nvPr>
            <p:ph type="body" idx="1" hasCustomPrompt="1"/>
          </p:nvPr>
        </p:nvSpPr>
        <p:spPr>
          <a:xfrm>
            <a:off x="3166539" y="2397567"/>
            <a:ext cx="7881552" cy="1500187"/>
          </a:xfrm>
        </p:spPr>
        <p:txBody>
          <a:bodyPr anchor="t"/>
          <a:lstStyle>
            <a:lvl1pPr marL="0" indent="0">
              <a:buFontTx/>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Footer Placeholder 4"/>
          <p:cNvSpPr>
            <a:spLocks noGrp="1"/>
          </p:cNvSpPr>
          <p:nvPr>
            <p:ph type="ftr" sz="quarter" idx="3"/>
          </p:nvPr>
        </p:nvSpPr>
        <p:spPr>
          <a:xfrm>
            <a:off x="6737049" y="6366330"/>
            <a:ext cx="3860800" cy="228079"/>
          </a:xfrm>
          <a:prstGeom prst="rect">
            <a:avLst/>
          </a:prstGeom>
        </p:spPr>
        <p:txBody>
          <a:bodyPr vert="horz" lIns="0" tIns="0" rIns="0" bIns="0" rtlCol="0" anchor="ctr" anchorCtr="0"/>
          <a:lstStyle>
            <a:lvl1pPr algn="r">
              <a:defRPr sz="1200" cap="all">
                <a:solidFill>
                  <a:schemeClr val="tx1"/>
                </a:solidFill>
                <a:latin typeface="Arial"/>
              </a:defRPr>
            </a:lvl1pPr>
          </a:lstStyle>
          <a:p>
            <a:endParaRPr lang="en-US"/>
          </a:p>
        </p:txBody>
      </p:sp>
      <p:sp>
        <p:nvSpPr>
          <p:cNvPr id="7" name="Slide Number Placeholder 3"/>
          <p:cNvSpPr>
            <a:spLocks noGrp="1"/>
          </p:cNvSpPr>
          <p:nvPr>
            <p:ph type="sldNum" sz="quarter" idx="4"/>
          </p:nvPr>
        </p:nvSpPr>
        <p:spPr>
          <a:xfrm>
            <a:off x="10851851" y="6356352"/>
            <a:ext cx="730549" cy="250757"/>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83B0CA86-7E4E-4B7A-9762-8A5E5D1BCD7B}" type="slidenum">
              <a:rPr lang="en-US" smtClean="0"/>
              <a:pPr/>
              <a:t>‹#›</a:t>
            </a:fld>
            <a:endParaRPr lang="en-US"/>
          </a:p>
        </p:txBody>
      </p:sp>
    </p:spTree>
    <p:extLst>
      <p:ext uri="{BB962C8B-B14F-4D97-AF65-F5344CB8AC3E}">
        <p14:creationId xmlns:p14="http://schemas.microsoft.com/office/powerpoint/2010/main" val="20734687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Big text - BURGANDY">
    <p:bg>
      <p:bgPr>
        <a:solidFill>
          <a:srgbClr val="9B4B87"/>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6379" y="1382191"/>
            <a:ext cx="10966028" cy="3657601"/>
          </a:xfrm>
        </p:spPr>
        <p:txBody>
          <a:bodyPr anchor="b">
            <a:noAutofit/>
          </a:bodyPr>
          <a:lstStyle>
            <a:lvl1pPr algn="l">
              <a:lnSpc>
                <a:spcPct val="70000"/>
              </a:lnSpc>
              <a:defRPr sz="8000"/>
            </a:lvl1pPr>
          </a:lstStyle>
          <a:p>
            <a:r>
              <a:rPr lang="en-US" dirty="0"/>
              <a:t>Type large text, keep it short</a:t>
            </a:r>
          </a:p>
        </p:txBody>
      </p:sp>
      <p:sp>
        <p:nvSpPr>
          <p:cNvPr id="4" name="Date Placeholder 3"/>
          <p:cNvSpPr>
            <a:spLocks noGrp="1"/>
          </p:cNvSpPr>
          <p:nvPr>
            <p:ph type="dt" sz="half" idx="10"/>
          </p:nvPr>
        </p:nvSpPr>
        <p:spPr/>
        <p:txBody>
          <a:bodyPr/>
          <a:lstStyle/>
          <a:p>
            <a:fld id="{CDF8827E-0099-4824-845B-88A886C56135}"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10547087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2_Big text - VIOLET">
    <p:bg>
      <p:bgPr>
        <a:solidFill>
          <a:srgbClr val="FA642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6379" y="1382191"/>
            <a:ext cx="10966028" cy="3657601"/>
          </a:xfrm>
        </p:spPr>
        <p:txBody>
          <a:bodyPr anchor="b">
            <a:noAutofit/>
          </a:bodyPr>
          <a:lstStyle>
            <a:lvl1pPr algn="l">
              <a:lnSpc>
                <a:spcPct val="70000"/>
              </a:lnSpc>
              <a:defRPr sz="8000"/>
            </a:lvl1pPr>
          </a:lstStyle>
          <a:p>
            <a:r>
              <a:rPr lang="en-US" dirty="0"/>
              <a:t>Type large text, keep it short</a:t>
            </a:r>
          </a:p>
        </p:txBody>
      </p:sp>
      <p:sp>
        <p:nvSpPr>
          <p:cNvPr id="4" name="Date Placeholder 3"/>
          <p:cNvSpPr>
            <a:spLocks noGrp="1"/>
          </p:cNvSpPr>
          <p:nvPr>
            <p:ph type="dt" sz="half" idx="10"/>
          </p:nvPr>
        </p:nvSpPr>
        <p:spPr/>
        <p:txBody>
          <a:bodyPr/>
          <a:lstStyle/>
          <a:p>
            <a:fld id="{1C9C8077-AA69-462A-9572-EF07A287BAD5}"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28313177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Big text - ORANGE">
    <p:bg>
      <p:bgPr>
        <a:solidFill>
          <a:srgbClr val="FF963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6379" y="1382191"/>
            <a:ext cx="10966028" cy="3657601"/>
          </a:xfrm>
        </p:spPr>
        <p:txBody>
          <a:bodyPr anchor="b">
            <a:noAutofit/>
          </a:bodyPr>
          <a:lstStyle>
            <a:lvl1pPr algn="l">
              <a:lnSpc>
                <a:spcPct val="70000"/>
              </a:lnSpc>
              <a:defRPr sz="8000"/>
            </a:lvl1pPr>
          </a:lstStyle>
          <a:p>
            <a:r>
              <a:rPr lang="en-US" dirty="0"/>
              <a:t>Type large text, keep it short</a:t>
            </a:r>
          </a:p>
        </p:txBody>
      </p:sp>
      <p:sp>
        <p:nvSpPr>
          <p:cNvPr id="4" name="Date Placeholder 3"/>
          <p:cNvSpPr>
            <a:spLocks noGrp="1"/>
          </p:cNvSpPr>
          <p:nvPr>
            <p:ph type="dt" sz="half" idx="10"/>
          </p:nvPr>
        </p:nvSpPr>
        <p:spPr/>
        <p:txBody>
          <a:bodyPr/>
          <a:lstStyle/>
          <a:p>
            <a:fld id="{CE3085DF-6938-48AB-AC79-A0A6952B08EF}"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30143452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Big text - YELLOW ORANGE">
    <p:bg>
      <p:bgPr>
        <a:solidFill>
          <a:srgbClr val="00ABE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6379" y="1382191"/>
            <a:ext cx="10966028" cy="3657601"/>
          </a:xfrm>
        </p:spPr>
        <p:txBody>
          <a:bodyPr anchor="b">
            <a:noAutofit/>
          </a:bodyPr>
          <a:lstStyle>
            <a:lvl1pPr algn="l">
              <a:lnSpc>
                <a:spcPct val="70000"/>
              </a:lnSpc>
              <a:defRPr sz="8000"/>
            </a:lvl1pPr>
          </a:lstStyle>
          <a:p>
            <a:r>
              <a:rPr lang="en-US" dirty="0"/>
              <a:t>Type large text, keep it short</a:t>
            </a:r>
          </a:p>
        </p:txBody>
      </p:sp>
      <p:sp>
        <p:nvSpPr>
          <p:cNvPr id="4" name="Date Placeholder 3"/>
          <p:cNvSpPr>
            <a:spLocks noGrp="1"/>
          </p:cNvSpPr>
          <p:nvPr>
            <p:ph type="dt" sz="half" idx="10"/>
          </p:nvPr>
        </p:nvSpPr>
        <p:spPr/>
        <p:txBody>
          <a:bodyPr/>
          <a:lstStyle/>
          <a:p>
            <a:fld id="{772DA3DF-F12E-42E4-B694-BF3573750B87}"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33337184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AABA31-BF0F-4B62-A089-930C7C1265EB}" type="datetime1">
              <a:rPr lang="en-US" smtClean="0">
                <a:solidFill>
                  <a:srgbClr val="323232">
                    <a:tint val="75000"/>
                  </a:srgbClr>
                </a:solidFill>
              </a:rPr>
              <a:t>10/9/2018</a:t>
            </a:fld>
            <a:endParaRPr lang="en-US">
              <a:solidFill>
                <a:srgbClr val="323232">
                  <a:tint val="75000"/>
                </a:srgbClr>
              </a:solidFill>
            </a:endParaRPr>
          </a:p>
        </p:txBody>
      </p:sp>
      <p:sp>
        <p:nvSpPr>
          <p:cNvPr id="5" name="Footer Placeholder 4"/>
          <p:cNvSpPr>
            <a:spLocks noGrp="1"/>
          </p:cNvSpPr>
          <p:nvPr>
            <p:ph type="ftr" sz="quarter" idx="11"/>
          </p:nvPr>
        </p:nvSpPr>
        <p:spPr/>
        <p:txBody>
          <a:bodyPr/>
          <a:lstStyle/>
          <a:p>
            <a:r>
              <a:rPr lang="en-US">
                <a:solidFill>
                  <a:srgbClr val="323232">
                    <a:tint val="75000"/>
                  </a:srgbClr>
                </a:solidFill>
              </a:rPr>
              <a:t>© SPS  COMMERCE</a:t>
            </a:r>
          </a:p>
        </p:txBody>
      </p:sp>
      <p:sp>
        <p:nvSpPr>
          <p:cNvPr id="6" name="Slide Number Placeholder 5"/>
          <p:cNvSpPr>
            <a:spLocks noGrp="1"/>
          </p:cNvSpPr>
          <p:nvPr>
            <p:ph type="sldNum" sz="quarter" idx="12"/>
          </p:nvPr>
        </p:nvSpPr>
        <p:spPr/>
        <p:txBody>
          <a:bodyPr/>
          <a:lstStyle/>
          <a:p>
            <a:fld id="{10C2B8F9-917E-43D7-AFA8-F7166AB1EA61}" type="slidenum">
              <a:rPr lang="en-US" smtClean="0">
                <a:solidFill>
                  <a:srgbClr val="323232">
                    <a:tint val="75000"/>
                  </a:srgbClr>
                </a:solidFill>
              </a:rPr>
              <a:pPr/>
              <a:t>‹#›</a:t>
            </a:fld>
            <a:endParaRPr lang="en-US">
              <a:solidFill>
                <a:srgbClr val="323232">
                  <a:tint val="75000"/>
                </a:srgbClr>
              </a:solidFill>
            </a:endParaRPr>
          </a:p>
        </p:txBody>
      </p:sp>
    </p:spTree>
    <p:extLst>
      <p:ext uri="{BB962C8B-B14F-4D97-AF65-F5344CB8AC3E}">
        <p14:creationId xmlns:p14="http://schemas.microsoft.com/office/powerpoint/2010/main" val="22997265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Hurdles">
    <p:bg>
      <p:bgRef idx="1001">
        <a:schemeClr val="bg2"/>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985001"/>
            <a:ext cx="2844800" cy="365125"/>
          </a:xfrm>
          <a:prstGeom prst="rect">
            <a:avLst/>
          </a:prstGeom>
        </p:spPr>
        <p:txBody>
          <a:bodyPr/>
          <a:lstStyle/>
          <a:p>
            <a:fld id="{6CA650C7-B327-4268-A504-9300FBDE940B}" type="datetime1">
              <a:rPr lang="en-US" smtClean="0">
                <a:solidFill>
                  <a:prstClr val="white">
                    <a:tint val="75000"/>
                  </a:prstClr>
                </a:solidFill>
              </a:rPr>
              <a:t>10/9/2018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r>
              <a:rPr lang="en-US">
                <a:solidFill>
                  <a:prstClr val="white">
                    <a:tint val="75000"/>
                  </a:prstClr>
                </a:solidFill>
              </a:rPr>
              <a:t>© SPS  COMMERCE</a:t>
            </a: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CC5768D-D8E1-4B3B-A7D5-9BF509BC74D3}" type="slidenum">
              <a:rPr lang="en-US" smtClean="0">
                <a:solidFill>
                  <a:prstClr val="white">
                    <a:tint val="75000"/>
                  </a:prstClr>
                </a:solidFill>
              </a:rPr>
              <a:pPr/>
              <a:t>‹#›</a:t>
            </a:fld>
            <a:endParaRPr lang="en-US" dirty="0">
              <a:solidFill>
                <a:prstClr val="white">
                  <a:tint val="75000"/>
                </a:prstClr>
              </a:solidFill>
            </a:endParaRPr>
          </a:p>
        </p:txBody>
      </p:sp>
      <p:sp>
        <p:nvSpPr>
          <p:cNvPr id="9" name="Title 1"/>
          <p:cNvSpPr txBox="1">
            <a:spLocks/>
          </p:cNvSpPr>
          <p:nvPr userDrawn="1"/>
        </p:nvSpPr>
        <p:spPr>
          <a:xfrm>
            <a:off x="-330624" y="712103"/>
            <a:ext cx="15055851" cy="1852404"/>
          </a:xfrm>
          <a:prstGeom prst="rect">
            <a:avLst/>
          </a:prstGeom>
        </p:spPr>
        <p:txBody>
          <a:bodyPr lIns="68574" tIns="34289" rIns="68574" bIns="34289" anchor="t"/>
          <a:lstStyle>
            <a:lvl1pPr algn="l" defTabSz="457200" rtl="0" eaLnBrk="1" latinLnBrk="0" hangingPunct="1">
              <a:lnSpc>
                <a:spcPct val="80000"/>
              </a:lnSpc>
              <a:spcBef>
                <a:spcPct val="0"/>
              </a:spcBef>
              <a:buNone/>
              <a:defRPr sz="3200" b="1" kern="1200" cap="none" baseline="0">
                <a:solidFill>
                  <a:srgbClr val="007DD2"/>
                </a:solidFill>
                <a:latin typeface="Arial"/>
                <a:ea typeface="+mj-ea"/>
                <a:cs typeface="Arial"/>
              </a:defRPr>
            </a:lvl1pPr>
          </a:lstStyle>
          <a:p>
            <a:pPr>
              <a:lnSpc>
                <a:spcPct val="50000"/>
              </a:lnSpc>
            </a:pPr>
            <a:r>
              <a:rPr lang="en-US" sz="19875" b="0" spc="-1000" dirty="0">
                <a:solidFill>
                  <a:prstClr val="white">
                    <a:alpha val="13000"/>
                  </a:prstClr>
                </a:solidFill>
              </a:rPr>
              <a:t>hurdles</a:t>
            </a:r>
          </a:p>
        </p:txBody>
      </p:sp>
      <p:sp>
        <p:nvSpPr>
          <p:cNvPr id="10" name="Title 1"/>
          <p:cNvSpPr>
            <a:spLocks noGrp="1"/>
          </p:cNvSpPr>
          <p:nvPr>
            <p:ph type="title"/>
          </p:nvPr>
        </p:nvSpPr>
        <p:spPr>
          <a:xfrm>
            <a:off x="609600" y="379307"/>
            <a:ext cx="10972800" cy="1137920"/>
          </a:xfrm>
        </p:spPr>
        <p:txBody>
          <a:bodyPr/>
          <a:lstStyle>
            <a:lvl1pPr>
              <a:defRPr baseline="0">
                <a:solidFill>
                  <a:srgbClr val="D1F3FF"/>
                </a:solidFill>
              </a:defRPr>
            </a:lvl1pPr>
          </a:lstStyle>
          <a:p>
            <a:endParaRPr lang="en-US" dirty="0"/>
          </a:p>
        </p:txBody>
      </p:sp>
      <p:sp>
        <p:nvSpPr>
          <p:cNvPr id="11" name="Text Placeholder 7"/>
          <p:cNvSpPr>
            <a:spLocks noGrp="1"/>
          </p:cNvSpPr>
          <p:nvPr>
            <p:ph type="body" sz="quarter" idx="13"/>
          </p:nvPr>
        </p:nvSpPr>
        <p:spPr>
          <a:xfrm>
            <a:off x="605404" y="2025653"/>
            <a:ext cx="10977033" cy="4146549"/>
          </a:xfrm>
        </p:spPr>
        <p:txBody>
          <a:bodyPr/>
          <a:lstStyle>
            <a:lvl1pPr marL="0" indent="0">
              <a:spcBef>
                <a:spcPts val="1500"/>
              </a:spcBef>
              <a:spcAft>
                <a:spcPts val="100"/>
              </a:spcAft>
              <a:buNone/>
              <a:defRPr sz="2775"/>
            </a:lvl1pPr>
            <a:lvl2pPr marL="0" indent="0">
              <a:spcBef>
                <a:spcPts val="100"/>
              </a:spcBef>
              <a:spcAft>
                <a:spcPts val="100"/>
              </a:spcAft>
              <a:buNone/>
              <a:defRPr sz="1800" baseline="0"/>
            </a:lvl2pPr>
            <a:lvl3pPr marL="685715" indent="0">
              <a:buNone/>
              <a:defRPr/>
            </a:lvl3pPr>
            <a:lvl4pPr marL="969843" indent="0">
              <a:buNone/>
              <a:defRPr/>
            </a:lvl4pPr>
            <a:lvl5pPr marL="1198413" indent="0">
              <a:buNone/>
              <a:defRPr/>
            </a:lvl5pPr>
          </a:lstStyle>
          <a:p>
            <a:pPr lvl="0"/>
            <a:endParaRPr lang="en-US" dirty="0"/>
          </a:p>
        </p:txBody>
      </p:sp>
    </p:spTree>
    <p:extLst>
      <p:ext uri="{BB962C8B-B14F-4D97-AF65-F5344CB8AC3E}">
        <p14:creationId xmlns:p14="http://schemas.microsoft.com/office/powerpoint/2010/main" val="16938813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uper Text - Title Only">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sz="quarter" idx="14" hasCustomPrompt="1"/>
          </p:nvPr>
        </p:nvSpPr>
        <p:spPr>
          <a:xfrm>
            <a:off x="-127498" y="-223618"/>
            <a:ext cx="12526932" cy="2772833"/>
          </a:xfrm>
        </p:spPr>
        <p:txBody>
          <a:bodyPr anchor="ctr">
            <a:noAutofit/>
          </a:bodyPr>
          <a:lstStyle>
            <a:lvl1pPr marL="0" indent="0">
              <a:buNone/>
              <a:defRPr sz="26533" spc="-1333" baseline="0">
                <a:solidFill>
                  <a:schemeClr val="tx1">
                    <a:lumMod val="75000"/>
                    <a:lumOff val="25000"/>
                    <a:alpha val="13000"/>
                  </a:schemeClr>
                </a:solidFill>
              </a:defRPr>
            </a:lvl1pPr>
          </a:lstStyle>
          <a:p>
            <a:pPr lvl="0"/>
            <a:r>
              <a:rPr lang="en-US" dirty="0"/>
              <a:t>text</a:t>
            </a:r>
          </a:p>
        </p:txBody>
      </p:sp>
      <p:sp>
        <p:nvSpPr>
          <p:cNvPr id="4" name="Date Placeholder 3"/>
          <p:cNvSpPr>
            <a:spLocks noGrp="1"/>
          </p:cNvSpPr>
          <p:nvPr>
            <p:ph type="dt" sz="half" idx="10"/>
          </p:nvPr>
        </p:nvSpPr>
        <p:spPr/>
        <p:txBody>
          <a:bodyPr/>
          <a:lstStyle/>
          <a:p>
            <a:fld id="{CDCA60B4-620C-4385-BA68-A5C916ADD531}" type="datetime1">
              <a:rPr lang="en-US" smtClean="0"/>
              <a:t>10/9/2018</a:t>
            </a:fld>
            <a:endParaRPr lang="en-US"/>
          </a:p>
        </p:txBody>
      </p:sp>
      <p:sp>
        <p:nvSpPr>
          <p:cNvPr id="5" name="Footer Placeholder 4"/>
          <p:cNvSpPr>
            <a:spLocks noGrp="1"/>
          </p:cNvSpPr>
          <p:nvPr>
            <p:ph type="ftr" sz="quarter" idx="11"/>
          </p:nvPr>
        </p:nvSpPr>
        <p:spPr/>
        <p:txBody>
          <a:bodyPr/>
          <a:lstStyle/>
          <a:p>
            <a:r>
              <a:rPr lang="en-US" dirty="0"/>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
        <p:nvSpPr>
          <p:cNvPr id="10" name="Title 1"/>
          <p:cNvSpPr>
            <a:spLocks noGrp="1"/>
          </p:cNvSpPr>
          <p:nvPr>
            <p:ph type="title" hasCustomPrompt="1"/>
          </p:nvPr>
        </p:nvSpPr>
        <p:spPr>
          <a:xfrm>
            <a:off x="609600" y="379307"/>
            <a:ext cx="10972800" cy="1137920"/>
          </a:xfrm>
        </p:spPr>
        <p:txBody>
          <a:bodyPr/>
          <a:lstStyle>
            <a:lvl1pPr>
              <a:defRPr baseline="0">
                <a:solidFill>
                  <a:srgbClr val="D1F3FF"/>
                </a:solidFill>
              </a:defRPr>
            </a:lvl1pPr>
          </a:lstStyle>
          <a:p>
            <a:r>
              <a:rPr lang="en-US" dirty="0"/>
              <a:t>Headline All Caps</a:t>
            </a:r>
          </a:p>
        </p:txBody>
      </p:sp>
    </p:spTree>
    <p:extLst>
      <p:ext uri="{BB962C8B-B14F-4D97-AF65-F5344CB8AC3E}">
        <p14:creationId xmlns:p14="http://schemas.microsoft.com/office/powerpoint/2010/main" val="37823995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2"/>
          </p:nvPr>
        </p:nvSpPr>
        <p:spPr>
          <a:xfrm>
            <a:off x="2438400" y="152400"/>
            <a:ext cx="9550400" cy="609600"/>
          </a:xfrm>
        </p:spPr>
        <p:txBody>
          <a:bodyPr/>
          <a:lstStyle>
            <a:lvl1pPr algn="r">
              <a:buNone/>
              <a:defRPr b="1">
                <a:solidFill>
                  <a:srgbClr val="004984"/>
                </a:solidFill>
              </a:defRPr>
            </a:lvl1pPr>
            <a:lvl5pPr algn="r">
              <a:defRPr/>
            </a:lvl5pPr>
          </a:lstStyle>
          <a:p>
            <a:pPr lvl="0"/>
            <a:r>
              <a:rPr lang="en-US"/>
              <a:t>Click to edit Master text styles</a:t>
            </a:r>
          </a:p>
        </p:txBody>
      </p:sp>
      <p:sp>
        <p:nvSpPr>
          <p:cNvPr id="4" name="Footer Placeholder 3"/>
          <p:cNvSpPr>
            <a:spLocks noGrp="1" noChangeArrowheads="1"/>
          </p:cNvSpPr>
          <p:nvPr>
            <p:ph type="ftr" sz="quarter" idx="13"/>
          </p:nvPr>
        </p:nvSpPr>
        <p:spPr>
          <a:xfrm>
            <a:off x="-2032000" y="6553200"/>
            <a:ext cx="3793067" cy="293688"/>
          </a:xfrm>
          <a:prstGeom prst="rect">
            <a:avLst/>
          </a:prstGeom>
        </p:spPr>
        <p:txBody>
          <a:bodyPr/>
          <a:lstStyle>
            <a:lvl1pPr>
              <a:defRPr/>
            </a:lvl1pPr>
          </a:lstStyle>
          <a:p>
            <a:endParaRPr lang="en-US"/>
          </a:p>
        </p:txBody>
      </p:sp>
      <p:sp>
        <p:nvSpPr>
          <p:cNvPr id="5" name="Slide Number Placeholder 4"/>
          <p:cNvSpPr>
            <a:spLocks noGrp="1" noChangeArrowheads="1"/>
          </p:cNvSpPr>
          <p:nvPr>
            <p:ph type="sldNum" sz="quarter" idx="14"/>
          </p:nvPr>
        </p:nvSpPr>
        <p:spPr>
          <a:xfrm>
            <a:off x="9627872" y="6399372"/>
            <a:ext cx="2543176" cy="458628"/>
          </a:xfrm>
          <a:prstGeom prst="rect">
            <a:avLst/>
          </a:prstGeom>
        </p:spPr>
        <p:txBody>
          <a:bodyPr/>
          <a:lstStyle>
            <a:lvl1pPr>
              <a:defRPr/>
            </a:lvl1pPr>
          </a:lstStyle>
          <a:p>
            <a:fld id="{83B0CA86-7E4E-4B7A-9762-8A5E5D1BCD7B}" type="slidenum">
              <a:rPr lang="en-US" smtClean="0"/>
              <a:pPr/>
              <a:t>‹#›</a:t>
            </a:fld>
            <a:endParaRPr lang="en-US"/>
          </a:p>
        </p:txBody>
      </p:sp>
    </p:spTree>
    <p:extLst>
      <p:ext uri="{BB962C8B-B14F-4D97-AF65-F5344CB8AC3E}">
        <p14:creationId xmlns:p14="http://schemas.microsoft.com/office/powerpoint/2010/main" val="29717776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Short, insightful headline 1 line</a:t>
            </a:r>
          </a:p>
        </p:txBody>
      </p:sp>
      <p:sp>
        <p:nvSpPr>
          <p:cNvPr id="3" name="Date Placeholder 2"/>
          <p:cNvSpPr>
            <a:spLocks noGrp="1"/>
          </p:cNvSpPr>
          <p:nvPr>
            <p:ph type="dt" sz="half" idx="10"/>
          </p:nvPr>
        </p:nvSpPr>
        <p:spPr/>
        <p:txBody>
          <a:bodyPr/>
          <a:lstStyle/>
          <a:p>
            <a:fld id="{25463B50-6679-4975-9E85-1E269B1EE375}" type="datetime1">
              <a:rPr lang="en-US" smtClean="0"/>
              <a:t>10/9/2018</a:t>
            </a:fld>
            <a:endParaRPr lang="en-US"/>
          </a:p>
        </p:txBody>
      </p:sp>
      <p:sp>
        <p:nvSpPr>
          <p:cNvPr id="4" name="Footer Placeholder 3"/>
          <p:cNvSpPr>
            <a:spLocks noGrp="1"/>
          </p:cNvSpPr>
          <p:nvPr>
            <p:ph type="ftr" sz="quarter" idx="11"/>
          </p:nvPr>
        </p:nvSpPr>
        <p:spPr/>
        <p:txBody>
          <a:bodyPr/>
          <a:lstStyle/>
          <a:p>
            <a:r>
              <a:rPr lang="en-US"/>
              <a:t>© SPS  COMMERCE</a:t>
            </a:r>
          </a:p>
        </p:txBody>
      </p:sp>
      <p:sp>
        <p:nvSpPr>
          <p:cNvPr id="5" name="Slide Number Placeholder 4"/>
          <p:cNvSpPr>
            <a:spLocks noGrp="1"/>
          </p:cNvSpPr>
          <p:nvPr>
            <p:ph type="sldNum" sz="quarter" idx="12"/>
          </p:nvPr>
        </p:nvSpPr>
        <p:spPr/>
        <p:txBody>
          <a:bodyPr/>
          <a:lstStyle/>
          <a:p>
            <a:fld id="{1CC5768D-D8E1-4B3B-A7D5-9BF509BC74D3}" type="slidenum">
              <a:rPr lang="en-US" smtClean="0"/>
              <a:t>‹#›</a:t>
            </a:fld>
            <a:endParaRPr lang="en-US"/>
          </a:p>
        </p:txBody>
      </p:sp>
      <p:sp>
        <p:nvSpPr>
          <p:cNvPr id="6" name="Text Placeholder 6"/>
          <p:cNvSpPr>
            <a:spLocks noGrp="1"/>
          </p:cNvSpPr>
          <p:nvPr>
            <p:ph type="body" sz="quarter" idx="15" hasCustomPrompt="1"/>
          </p:nvPr>
        </p:nvSpPr>
        <p:spPr>
          <a:xfrm>
            <a:off x="609600" y="5715000"/>
            <a:ext cx="10972800" cy="406400"/>
          </a:xfrm>
        </p:spPr>
        <p:txBody>
          <a:bodyPr anchor="b">
            <a:normAutofit/>
          </a:bodyPr>
          <a:lstStyle>
            <a:lvl1pPr marL="0" indent="0">
              <a:buNone/>
              <a:defRPr sz="800" baseline="0"/>
            </a:lvl1pPr>
          </a:lstStyle>
          <a:p>
            <a:pPr lvl="0"/>
            <a:r>
              <a:rPr lang="en-US" dirty="0"/>
              <a:t>Type source</a:t>
            </a:r>
          </a:p>
        </p:txBody>
      </p:sp>
    </p:spTree>
    <p:extLst>
      <p:ext uri="{BB962C8B-B14F-4D97-AF65-F5344CB8AC3E}">
        <p14:creationId xmlns:p14="http://schemas.microsoft.com/office/powerpoint/2010/main" val="2809412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Picture">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673106" y="2027767"/>
            <a:ext cx="10850033" cy="4089400"/>
          </a:xfrm>
        </p:spPr>
        <p:txBody>
          <a:bodyPr>
            <a:normAutofit/>
          </a:bodyPr>
          <a:lstStyle>
            <a:lvl1pPr marL="0" indent="0">
              <a:buNone/>
              <a:defRPr sz="1867"/>
            </a:lvl1pPr>
          </a:lstStyle>
          <a:p>
            <a:r>
              <a:rPr lang="en-US"/>
              <a:t>Click to add picture</a:t>
            </a:r>
          </a:p>
        </p:txBody>
      </p:sp>
      <p:sp>
        <p:nvSpPr>
          <p:cNvPr id="2" name="Title 1"/>
          <p:cNvSpPr>
            <a:spLocks noGrp="1"/>
          </p:cNvSpPr>
          <p:nvPr>
            <p:ph type="title" hasCustomPrompt="1"/>
          </p:nvPr>
        </p:nvSpPr>
        <p:spPr/>
        <p:txBody>
          <a:bodyPr/>
          <a:lstStyle>
            <a:lvl1pPr>
              <a:defRPr baseline="0"/>
            </a:lvl1pPr>
          </a:lstStyle>
          <a:p>
            <a:r>
              <a:rPr lang="en-US"/>
              <a:t>Short, insightful headline 1 line</a:t>
            </a:r>
          </a:p>
        </p:txBody>
      </p:sp>
      <p:sp>
        <p:nvSpPr>
          <p:cNvPr id="4" name="Date Placeholder 3"/>
          <p:cNvSpPr>
            <a:spLocks noGrp="1"/>
          </p:cNvSpPr>
          <p:nvPr>
            <p:ph type="dt" sz="half" idx="10"/>
          </p:nvPr>
        </p:nvSpPr>
        <p:spPr/>
        <p:txBody>
          <a:bodyPr/>
          <a:lstStyle/>
          <a:p>
            <a:fld id="{42502B0E-563A-4897-9FDC-5A90BCED4ECF}" type="datetime1">
              <a:rPr lang="en-US" smtClean="0"/>
              <a:t>10/9/2018</a:t>
            </a:fld>
            <a:endParaRPr lang="en-US"/>
          </a:p>
        </p:txBody>
      </p:sp>
      <p:sp>
        <p:nvSpPr>
          <p:cNvPr id="5" name="Footer Placeholder 4"/>
          <p:cNvSpPr>
            <a:spLocks noGrp="1"/>
          </p:cNvSpPr>
          <p:nvPr>
            <p:ph type="ftr" sz="quarter" idx="11"/>
          </p:nvPr>
        </p:nvSpPr>
        <p:spPr/>
        <p:txBody>
          <a:bodyPr/>
          <a:lstStyle/>
          <a:p>
            <a:r>
              <a:rPr lang="en-US"/>
              <a:t>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9155760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p:nvCxnSpPr>
        <p:spPr>
          <a:xfrm>
            <a:off x="609600" y="6150427"/>
            <a:ext cx="10972800" cy="0"/>
          </a:xfrm>
          <a:prstGeom prst="line">
            <a:avLst/>
          </a:prstGeom>
          <a:ln w="12700" cmpd="sng">
            <a:solidFill>
              <a:srgbClr val="000000"/>
            </a:solidFill>
          </a:ln>
          <a:effectLst/>
        </p:spPr>
        <p:style>
          <a:lnRef idx="3">
            <a:schemeClr val="dk1"/>
          </a:lnRef>
          <a:fillRef idx="0">
            <a:schemeClr val="dk1"/>
          </a:fillRef>
          <a:effectRef idx="2">
            <a:schemeClr val="dk1"/>
          </a:effectRef>
          <a:fontRef idx="minor">
            <a:schemeClr val="tx1"/>
          </a:fontRef>
        </p:style>
      </p:cxn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728" y="6296820"/>
            <a:ext cx="2060747" cy="426575"/>
          </a:xfrm>
          <a:prstGeom prst="rect">
            <a:avLst/>
          </a:prstGeom>
        </p:spPr>
      </p:pic>
      <p:sp>
        <p:nvSpPr>
          <p:cNvPr id="8" name="Footer Placeholder 4"/>
          <p:cNvSpPr>
            <a:spLocks noGrp="1"/>
          </p:cNvSpPr>
          <p:nvPr>
            <p:ph type="ftr" sz="quarter" idx="3"/>
          </p:nvPr>
        </p:nvSpPr>
        <p:spPr>
          <a:xfrm>
            <a:off x="6737049" y="6366330"/>
            <a:ext cx="3860800" cy="228079"/>
          </a:xfrm>
          <a:prstGeom prst="rect">
            <a:avLst/>
          </a:prstGeom>
        </p:spPr>
        <p:txBody>
          <a:bodyPr vert="horz" lIns="0" tIns="0" rIns="0" bIns="0" rtlCol="0" anchor="ctr" anchorCtr="0"/>
          <a:lstStyle>
            <a:lvl1pPr algn="r">
              <a:defRPr sz="1200" cap="all">
                <a:solidFill>
                  <a:schemeClr val="tx1"/>
                </a:solidFill>
                <a:latin typeface="Arial"/>
              </a:defRPr>
            </a:lvl1pPr>
          </a:lstStyle>
          <a:p>
            <a:endParaRPr lang="en-US"/>
          </a:p>
        </p:txBody>
      </p:sp>
      <p:sp>
        <p:nvSpPr>
          <p:cNvPr id="9" name="Slide Number Placeholder 3"/>
          <p:cNvSpPr>
            <a:spLocks noGrp="1"/>
          </p:cNvSpPr>
          <p:nvPr>
            <p:ph type="sldNum" sz="quarter" idx="4"/>
          </p:nvPr>
        </p:nvSpPr>
        <p:spPr>
          <a:xfrm>
            <a:off x="10851851" y="6356352"/>
            <a:ext cx="730549" cy="250757"/>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83B0CA86-7E4E-4B7A-9762-8A5E5D1BCD7B}" type="slidenum">
              <a:rPr lang="en-US" smtClean="0"/>
              <a:pPr/>
              <a:t>‹#›</a:t>
            </a:fld>
            <a:endParaRPr lang="en-US"/>
          </a:p>
        </p:txBody>
      </p:sp>
    </p:spTree>
    <p:extLst>
      <p:ext uri="{BB962C8B-B14F-4D97-AF65-F5344CB8AC3E}">
        <p14:creationId xmlns:p14="http://schemas.microsoft.com/office/powerpoint/2010/main" val="29148554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6379" y="1016001"/>
            <a:ext cx="9566911" cy="4023784"/>
          </a:xfrm>
        </p:spPr>
        <p:txBody>
          <a:bodyPr anchor="b">
            <a:noAutofit/>
          </a:bodyPr>
          <a:lstStyle>
            <a:lvl1pPr algn="l">
              <a:lnSpc>
                <a:spcPct val="70000"/>
              </a:lnSpc>
              <a:defRPr sz="4800"/>
            </a:lvl1pPr>
          </a:lstStyle>
          <a:p>
            <a:r>
              <a:rPr lang="en-US" dirty="0"/>
              <a:t>Presentation title in sentence case</a:t>
            </a:r>
          </a:p>
        </p:txBody>
      </p:sp>
      <p:sp>
        <p:nvSpPr>
          <p:cNvPr id="7" name="Freeform 6"/>
          <p:cNvSpPr>
            <a:spLocks noEditPoints="1"/>
          </p:cNvSpPr>
          <p:nvPr/>
        </p:nvSpPr>
        <p:spPr bwMode="invGray">
          <a:xfrm rot="21086651">
            <a:off x="-984461" y="2012951"/>
            <a:ext cx="6029248" cy="5692192"/>
          </a:xfrm>
          <a:custGeom>
            <a:avLst/>
            <a:gdLst>
              <a:gd name="T0" fmla="*/ 2264 w 4150"/>
              <a:gd name="T1" fmla="*/ 2054 h 3917"/>
              <a:gd name="T2" fmla="*/ 2423 w 4150"/>
              <a:gd name="T3" fmla="*/ 1746 h 3917"/>
              <a:gd name="T4" fmla="*/ 1907 w 4150"/>
              <a:gd name="T5" fmla="*/ 5 h 3917"/>
              <a:gd name="T6" fmla="*/ 1718 w 4150"/>
              <a:gd name="T7" fmla="*/ 113 h 3917"/>
              <a:gd name="T8" fmla="*/ 921 w 4150"/>
              <a:gd name="T9" fmla="*/ 496 h 3917"/>
              <a:gd name="T10" fmla="*/ 751 w 4150"/>
              <a:gd name="T11" fmla="*/ 656 h 3917"/>
              <a:gd name="T12" fmla="*/ 449 w 4150"/>
              <a:gd name="T13" fmla="*/ 1089 h 3917"/>
              <a:gd name="T14" fmla="*/ 260 w 4150"/>
              <a:gd name="T15" fmla="*/ 1886 h 3917"/>
              <a:gd name="T16" fmla="*/ 312 w 4150"/>
              <a:gd name="T17" fmla="*/ 2319 h 3917"/>
              <a:gd name="T18" fmla="*/ 592 w 4150"/>
              <a:gd name="T19" fmla="*/ 2921 h 3917"/>
              <a:gd name="T20" fmla="*/ 1245 w 4150"/>
              <a:gd name="T21" fmla="*/ 3246 h 3917"/>
              <a:gd name="T22" fmla="*/ 3000 w 4150"/>
              <a:gd name="T23" fmla="*/ 2736 h 3917"/>
              <a:gd name="T24" fmla="*/ 2729 w 4150"/>
              <a:gd name="T25" fmla="*/ 2645 h 3917"/>
              <a:gd name="T26" fmla="*/ 2384 w 4150"/>
              <a:gd name="T27" fmla="*/ 2550 h 3917"/>
              <a:gd name="T28" fmla="*/ 2260 w 4150"/>
              <a:gd name="T29" fmla="*/ 2357 h 3917"/>
              <a:gd name="T30" fmla="*/ 1778 w 4150"/>
              <a:gd name="T31" fmla="*/ 2715 h 3917"/>
              <a:gd name="T32" fmla="*/ 1539 w 4150"/>
              <a:gd name="T33" fmla="*/ 2932 h 3917"/>
              <a:gd name="T34" fmla="*/ 1490 w 4150"/>
              <a:gd name="T35" fmla="*/ 2069 h 3917"/>
              <a:gd name="T36" fmla="*/ 602 w 4150"/>
              <a:gd name="T37" fmla="*/ 2277 h 3917"/>
              <a:gd name="T38" fmla="*/ 778 w 4150"/>
              <a:gd name="T39" fmla="*/ 2009 h 3917"/>
              <a:gd name="T40" fmla="*/ 1511 w 4150"/>
              <a:gd name="T41" fmla="*/ 1652 h 3917"/>
              <a:gd name="T42" fmla="*/ 1143 w 4150"/>
              <a:gd name="T43" fmla="*/ 1635 h 3917"/>
              <a:gd name="T44" fmla="*/ 850 w 4150"/>
              <a:gd name="T45" fmla="*/ 1465 h 3917"/>
              <a:gd name="T46" fmla="*/ 1013 w 4150"/>
              <a:gd name="T47" fmla="*/ 966 h 3917"/>
              <a:gd name="T48" fmla="*/ 1802 w 4150"/>
              <a:gd name="T49" fmla="*/ 633 h 3917"/>
              <a:gd name="T50" fmla="*/ 3466 w 4150"/>
              <a:gd name="T51" fmla="*/ 540 h 3917"/>
              <a:gd name="T52" fmla="*/ 4045 w 4150"/>
              <a:gd name="T53" fmla="*/ 1287 h 3917"/>
              <a:gd name="T54" fmla="*/ 4121 w 4150"/>
              <a:gd name="T55" fmla="*/ 1561 h 3917"/>
              <a:gd name="T56" fmla="*/ 4147 w 4150"/>
              <a:gd name="T57" fmla="*/ 2042 h 3917"/>
              <a:gd name="T58" fmla="*/ 3877 w 4150"/>
              <a:gd name="T59" fmla="*/ 2929 h 3917"/>
              <a:gd name="T60" fmla="*/ 3408 w 4150"/>
              <a:gd name="T61" fmla="*/ 3477 h 3917"/>
              <a:gd name="T62" fmla="*/ 2543 w 4150"/>
              <a:gd name="T63" fmla="*/ 3875 h 3917"/>
              <a:gd name="T64" fmla="*/ 2206 w 4150"/>
              <a:gd name="T65" fmla="*/ 3841 h 3917"/>
              <a:gd name="T66" fmla="*/ 3097 w 4150"/>
              <a:gd name="T67" fmla="*/ 3517 h 3917"/>
              <a:gd name="T68" fmla="*/ 3545 w 4150"/>
              <a:gd name="T69" fmla="*/ 3086 h 3917"/>
              <a:gd name="T70" fmla="*/ 3877 w 4150"/>
              <a:gd name="T71" fmla="*/ 2249 h 3917"/>
              <a:gd name="T72" fmla="*/ 3856 w 4150"/>
              <a:gd name="T73" fmla="*/ 1675 h 3917"/>
              <a:gd name="T74" fmla="*/ 3741 w 4150"/>
              <a:gd name="T75" fmla="*/ 1298 h 3917"/>
              <a:gd name="T76" fmla="*/ 3183 w 4150"/>
              <a:gd name="T77" fmla="*/ 719 h 3917"/>
              <a:gd name="T78" fmla="*/ 1256 w 4150"/>
              <a:gd name="T79" fmla="*/ 1075 h 3917"/>
              <a:gd name="T80" fmla="*/ 1200 w 4150"/>
              <a:gd name="T81" fmla="*/ 1315 h 3917"/>
              <a:gd name="T82" fmla="*/ 1667 w 4150"/>
              <a:gd name="T83" fmla="*/ 1287 h 3917"/>
              <a:gd name="T84" fmla="*/ 2301 w 4150"/>
              <a:gd name="T85" fmla="*/ 1312 h 3917"/>
              <a:gd name="T86" fmla="*/ 2706 w 4150"/>
              <a:gd name="T87" fmla="*/ 1482 h 3917"/>
              <a:gd name="T88" fmla="*/ 2853 w 4150"/>
              <a:gd name="T89" fmla="*/ 1769 h 3917"/>
              <a:gd name="T90" fmla="*/ 3599 w 4150"/>
              <a:gd name="T91" fmla="*/ 1688 h 3917"/>
              <a:gd name="T92" fmla="*/ 3365 w 4150"/>
              <a:gd name="T93" fmla="*/ 1933 h 3917"/>
              <a:gd name="T94" fmla="*/ 2659 w 4150"/>
              <a:gd name="T95" fmla="*/ 2293 h 3917"/>
              <a:gd name="T96" fmla="*/ 3057 w 4150"/>
              <a:gd name="T97" fmla="*/ 2285 h 3917"/>
              <a:gd name="T98" fmla="*/ 3319 w 4150"/>
              <a:gd name="T99" fmla="*/ 2497 h 3917"/>
              <a:gd name="T100" fmla="*/ 3099 w 4150"/>
              <a:gd name="T101" fmla="*/ 3008 h 3917"/>
              <a:gd name="T102" fmla="*/ 2193 w 4150"/>
              <a:gd name="T103" fmla="*/ 3324 h 3917"/>
              <a:gd name="T104" fmla="*/ 757 w 4150"/>
              <a:gd name="T105" fmla="*/ 3418 h 3917"/>
              <a:gd name="T106" fmla="*/ 145 w 4150"/>
              <a:gd name="T107" fmla="*/ 2728 h 3917"/>
              <a:gd name="T108" fmla="*/ 27 w 4150"/>
              <a:gd name="T109" fmla="*/ 2338 h 3917"/>
              <a:gd name="T110" fmla="*/ 10 w 4150"/>
              <a:gd name="T111" fmla="*/ 1800 h 3917"/>
              <a:gd name="T112" fmla="*/ 328 w 4150"/>
              <a:gd name="T113" fmla="*/ 901 h 3917"/>
              <a:gd name="T114" fmla="*/ 714 w 4150"/>
              <a:gd name="T115" fmla="*/ 466 h 3917"/>
              <a:gd name="T116" fmla="*/ 1381 w 4150"/>
              <a:gd name="T117" fmla="*/ 92 h 3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50" h="3917">
                <a:moveTo>
                  <a:pt x="2267" y="1619"/>
                </a:moveTo>
                <a:lnTo>
                  <a:pt x="2235" y="1621"/>
                </a:lnTo>
                <a:lnTo>
                  <a:pt x="2201" y="1627"/>
                </a:lnTo>
                <a:lnTo>
                  <a:pt x="1946" y="1693"/>
                </a:lnTo>
                <a:lnTo>
                  <a:pt x="1876" y="2187"/>
                </a:lnTo>
                <a:lnTo>
                  <a:pt x="2131" y="2121"/>
                </a:lnTo>
                <a:lnTo>
                  <a:pt x="2165" y="2111"/>
                </a:lnTo>
                <a:lnTo>
                  <a:pt x="2199" y="2095"/>
                </a:lnTo>
                <a:lnTo>
                  <a:pt x="2232" y="2076"/>
                </a:lnTo>
                <a:lnTo>
                  <a:pt x="2264" y="2054"/>
                </a:lnTo>
                <a:lnTo>
                  <a:pt x="2295" y="2029"/>
                </a:lnTo>
                <a:lnTo>
                  <a:pt x="2323" y="2002"/>
                </a:lnTo>
                <a:lnTo>
                  <a:pt x="2348" y="1972"/>
                </a:lnTo>
                <a:lnTo>
                  <a:pt x="2370" y="1942"/>
                </a:lnTo>
                <a:lnTo>
                  <a:pt x="2389" y="1910"/>
                </a:lnTo>
                <a:lnTo>
                  <a:pt x="2404" y="1876"/>
                </a:lnTo>
                <a:lnTo>
                  <a:pt x="2416" y="1843"/>
                </a:lnTo>
                <a:lnTo>
                  <a:pt x="2423" y="1809"/>
                </a:lnTo>
                <a:lnTo>
                  <a:pt x="2425" y="1776"/>
                </a:lnTo>
                <a:lnTo>
                  <a:pt x="2423" y="1746"/>
                </a:lnTo>
                <a:lnTo>
                  <a:pt x="2416" y="1718"/>
                </a:lnTo>
                <a:lnTo>
                  <a:pt x="2405" y="1693"/>
                </a:lnTo>
                <a:lnTo>
                  <a:pt x="2390" y="1671"/>
                </a:lnTo>
                <a:lnTo>
                  <a:pt x="2372" y="1654"/>
                </a:lnTo>
                <a:lnTo>
                  <a:pt x="2349" y="1638"/>
                </a:lnTo>
                <a:lnTo>
                  <a:pt x="2325" y="1628"/>
                </a:lnTo>
                <a:lnTo>
                  <a:pt x="2297" y="1622"/>
                </a:lnTo>
                <a:lnTo>
                  <a:pt x="2267" y="1619"/>
                </a:lnTo>
                <a:close/>
                <a:moveTo>
                  <a:pt x="1894" y="0"/>
                </a:moveTo>
                <a:lnTo>
                  <a:pt x="1907" y="5"/>
                </a:lnTo>
                <a:lnTo>
                  <a:pt x="1918" y="12"/>
                </a:lnTo>
                <a:lnTo>
                  <a:pt x="1927" y="24"/>
                </a:lnTo>
                <a:lnTo>
                  <a:pt x="1931" y="38"/>
                </a:lnTo>
                <a:lnTo>
                  <a:pt x="1929" y="54"/>
                </a:lnTo>
                <a:lnTo>
                  <a:pt x="1922" y="68"/>
                </a:lnTo>
                <a:lnTo>
                  <a:pt x="1910" y="80"/>
                </a:lnTo>
                <a:lnTo>
                  <a:pt x="1895" y="85"/>
                </a:lnTo>
                <a:lnTo>
                  <a:pt x="1867" y="87"/>
                </a:lnTo>
                <a:lnTo>
                  <a:pt x="1817" y="95"/>
                </a:lnTo>
                <a:lnTo>
                  <a:pt x="1718" y="113"/>
                </a:lnTo>
                <a:lnTo>
                  <a:pt x="1618" y="137"/>
                </a:lnTo>
                <a:lnTo>
                  <a:pt x="1518" y="166"/>
                </a:lnTo>
                <a:lnTo>
                  <a:pt x="1419" y="202"/>
                </a:lnTo>
                <a:lnTo>
                  <a:pt x="1322" y="242"/>
                </a:lnTo>
                <a:lnTo>
                  <a:pt x="1228" y="289"/>
                </a:lnTo>
                <a:lnTo>
                  <a:pt x="1137" y="342"/>
                </a:lnTo>
                <a:lnTo>
                  <a:pt x="1047" y="400"/>
                </a:lnTo>
                <a:lnTo>
                  <a:pt x="1004" y="431"/>
                </a:lnTo>
                <a:lnTo>
                  <a:pt x="962" y="463"/>
                </a:lnTo>
                <a:lnTo>
                  <a:pt x="921" y="496"/>
                </a:lnTo>
                <a:lnTo>
                  <a:pt x="882" y="530"/>
                </a:lnTo>
                <a:lnTo>
                  <a:pt x="844" y="565"/>
                </a:lnTo>
                <a:lnTo>
                  <a:pt x="825" y="582"/>
                </a:lnTo>
                <a:lnTo>
                  <a:pt x="806" y="601"/>
                </a:lnTo>
                <a:lnTo>
                  <a:pt x="767" y="641"/>
                </a:lnTo>
                <a:lnTo>
                  <a:pt x="757" y="650"/>
                </a:lnTo>
                <a:lnTo>
                  <a:pt x="753" y="655"/>
                </a:lnTo>
                <a:lnTo>
                  <a:pt x="752" y="656"/>
                </a:lnTo>
                <a:lnTo>
                  <a:pt x="752" y="656"/>
                </a:lnTo>
                <a:lnTo>
                  <a:pt x="751" y="656"/>
                </a:lnTo>
                <a:lnTo>
                  <a:pt x="751" y="656"/>
                </a:lnTo>
                <a:lnTo>
                  <a:pt x="751" y="656"/>
                </a:lnTo>
                <a:lnTo>
                  <a:pt x="752" y="656"/>
                </a:lnTo>
                <a:lnTo>
                  <a:pt x="750" y="659"/>
                </a:lnTo>
                <a:lnTo>
                  <a:pt x="732" y="678"/>
                </a:lnTo>
                <a:lnTo>
                  <a:pt x="666" y="755"/>
                </a:lnTo>
                <a:lnTo>
                  <a:pt x="603" y="836"/>
                </a:lnTo>
                <a:lnTo>
                  <a:pt x="546" y="919"/>
                </a:lnTo>
                <a:lnTo>
                  <a:pt x="495" y="1003"/>
                </a:lnTo>
                <a:lnTo>
                  <a:pt x="449" y="1089"/>
                </a:lnTo>
                <a:lnTo>
                  <a:pt x="410" y="1174"/>
                </a:lnTo>
                <a:lnTo>
                  <a:pt x="374" y="1260"/>
                </a:lnTo>
                <a:lnTo>
                  <a:pt x="345" y="1345"/>
                </a:lnTo>
                <a:lnTo>
                  <a:pt x="321" y="1429"/>
                </a:lnTo>
                <a:lnTo>
                  <a:pt x="300" y="1512"/>
                </a:lnTo>
                <a:lnTo>
                  <a:pt x="285" y="1593"/>
                </a:lnTo>
                <a:lnTo>
                  <a:pt x="274" y="1670"/>
                </a:lnTo>
                <a:lnTo>
                  <a:pt x="266" y="1745"/>
                </a:lnTo>
                <a:lnTo>
                  <a:pt x="261" y="1817"/>
                </a:lnTo>
                <a:lnTo>
                  <a:pt x="260" y="1886"/>
                </a:lnTo>
                <a:lnTo>
                  <a:pt x="261" y="1951"/>
                </a:lnTo>
                <a:lnTo>
                  <a:pt x="263" y="2010"/>
                </a:lnTo>
                <a:lnTo>
                  <a:pt x="269" y="2066"/>
                </a:lnTo>
                <a:lnTo>
                  <a:pt x="274" y="2118"/>
                </a:lnTo>
                <a:lnTo>
                  <a:pt x="281" y="2164"/>
                </a:lnTo>
                <a:lnTo>
                  <a:pt x="288" y="2206"/>
                </a:lnTo>
                <a:lnTo>
                  <a:pt x="294" y="2243"/>
                </a:lnTo>
                <a:lnTo>
                  <a:pt x="302" y="2273"/>
                </a:lnTo>
                <a:lnTo>
                  <a:pt x="307" y="2299"/>
                </a:lnTo>
                <a:lnTo>
                  <a:pt x="312" y="2319"/>
                </a:lnTo>
                <a:lnTo>
                  <a:pt x="316" y="2334"/>
                </a:lnTo>
                <a:lnTo>
                  <a:pt x="318" y="2344"/>
                </a:lnTo>
                <a:lnTo>
                  <a:pt x="318" y="2346"/>
                </a:lnTo>
                <a:lnTo>
                  <a:pt x="345" y="2442"/>
                </a:lnTo>
                <a:lnTo>
                  <a:pt x="375" y="2533"/>
                </a:lnTo>
                <a:lnTo>
                  <a:pt x="410" y="2620"/>
                </a:lnTo>
                <a:lnTo>
                  <a:pt x="449" y="2702"/>
                </a:lnTo>
                <a:lnTo>
                  <a:pt x="493" y="2781"/>
                </a:lnTo>
                <a:lnTo>
                  <a:pt x="541" y="2853"/>
                </a:lnTo>
                <a:lnTo>
                  <a:pt x="592" y="2921"/>
                </a:lnTo>
                <a:lnTo>
                  <a:pt x="648" y="2983"/>
                </a:lnTo>
                <a:lnTo>
                  <a:pt x="706" y="3039"/>
                </a:lnTo>
                <a:lnTo>
                  <a:pt x="769" y="3089"/>
                </a:lnTo>
                <a:lnTo>
                  <a:pt x="835" y="3134"/>
                </a:lnTo>
                <a:lnTo>
                  <a:pt x="900" y="3169"/>
                </a:lnTo>
                <a:lnTo>
                  <a:pt x="967" y="3199"/>
                </a:lnTo>
                <a:lnTo>
                  <a:pt x="1036" y="3221"/>
                </a:lnTo>
                <a:lnTo>
                  <a:pt x="1105" y="3237"/>
                </a:lnTo>
                <a:lnTo>
                  <a:pt x="1175" y="3244"/>
                </a:lnTo>
                <a:lnTo>
                  <a:pt x="1245" y="3246"/>
                </a:lnTo>
                <a:lnTo>
                  <a:pt x="1315" y="3239"/>
                </a:lnTo>
                <a:lnTo>
                  <a:pt x="1385" y="3226"/>
                </a:lnTo>
                <a:lnTo>
                  <a:pt x="2258" y="3014"/>
                </a:lnTo>
                <a:lnTo>
                  <a:pt x="2259" y="3014"/>
                </a:lnTo>
                <a:lnTo>
                  <a:pt x="2852" y="2869"/>
                </a:lnTo>
                <a:lnTo>
                  <a:pt x="2887" y="2855"/>
                </a:lnTo>
                <a:lnTo>
                  <a:pt x="2921" y="2834"/>
                </a:lnTo>
                <a:lnTo>
                  <a:pt x="2954" y="2805"/>
                </a:lnTo>
                <a:lnTo>
                  <a:pt x="2981" y="2771"/>
                </a:lnTo>
                <a:lnTo>
                  <a:pt x="3000" y="2736"/>
                </a:lnTo>
                <a:lnTo>
                  <a:pt x="3010" y="2701"/>
                </a:lnTo>
                <a:lnTo>
                  <a:pt x="3010" y="2674"/>
                </a:lnTo>
                <a:lnTo>
                  <a:pt x="3006" y="2653"/>
                </a:lnTo>
                <a:lnTo>
                  <a:pt x="2997" y="2634"/>
                </a:lnTo>
                <a:lnTo>
                  <a:pt x="2982" y="2618"/>
                </a:lnTo>
                <a:lnTo>
                  <a:pt x="2963" y="2607"/>
                </a:lnTo>
                <a:lnTo>
                  <a:pt x="2941" y="2601"/>
                </a:lnTo>
                <a:lnTo>
                  <a:pt x="2917" y="2599"/>
                </a:lnTo>
                <a:lnTo>
                  <a:pt x="2892" y="2603"/>
                </a:lnTo>
                <a:lnTo>
                  <a:pt x="2729" y="2645"/>
                </a:lnTo>
                <a:lnTo>
                  <a:pt x="2685" y="2653"/>
                </a:lnTo>
                <a:lnTo>
                  <a:pt x="2643" y="2657"/>
                </a:lnTo>
                <a:lnTo>
                  <a:pt x="2601" y="2657"/>
                </a:lnTo>
                <a:lnTo>
                  <a:pt x="2562" y="2653"/>
                </a:lnTo>
                <a:lnTo>
                  <a:pt x="2525" y="2645"/>
                </a:lnTo>
                <a:lnTo>
                  <a:pt x="2491" y="2632"/>
                </a:lnTo>
                <a:lnTo>
                  <a:pt x="2459" y="2617"/>
                </a:lnTo>
                <a:lnTo>
                  <a:pt x="2431" y="2598"/>
                </a:lnTo>
                <a:lnTo>
                  <a:pt x="2405" y="2575"/>
                </a:lnTo>
                <a:lnTo>
                  <a:pt x="2384" y="2550"/>
                </a:lnTo>
                <a:lnTo>
                  <a:pt x="2365" y="2521"/>
                </a:lnTo>
                <a:lnTo>
                  <a:pt x="2349" y="2488"/>
                </a:lnTo>
                <a:lnTo>
                  <a:pt x="2339" y="2451"/>
                </a:lnTo>
                <a:lnTo>
                  <a:pt x="2333" y="2412"/>
                </a:lnTo>
                <a:lnTo>
                  <a:pt x="2333" y="2370"/>
                </a:lnTo>
                <a:lnTo>
                  <a:pt x="2337" y="2325"/>
                </a:lnTo>
                <a:lnTo>
                  <a:pt x="2338" y="2316"/>
                </a:lnTo>
                <a:lnTo>
                  <a:pt x="2339" y="2309"/>
                </a:lnTo>
                <a:lnTo>
                  <a:pt x="2316" y="2324"/>
                </a:lnTo>
                <a:lnTo>
                  <a:pt x="2260" y="2357"/>
                </a:lnTo>
                <a:lnTo>
                  <a:pt x="2204" y="2384"/>
                </a:lnTo>
                <a:lnTo>
                  <a:pt x="2146" y="2406"/>
                </a:lnTo>
                <a:lnTo>
                  <a:pt x="2087" y="2424"/>
                </a:lnTo>
                <a:lnTo>
                  <a:pt x="1834" y="2490"/>
                </a:lnTo>
                <a:lnTo>
                  <a:pt x="1820" y="2560"/>
                </a:lnTo>
                <a:lnTo>
                  <a:pt x="1816" y="2582"/>
                </a:lnTo>
                <a:lnTo>
                  <a:pt x="1810" y="2602"/>
                </a:lnTo>
                <a:lnTo>
                  <a:pt x="1806" y="2624"/>
                </a:lnTo>
                <a:lnTo>
                  <a:pt x="1795" y="2672"/>
                </a:lnTo>
                <a:lnTo>
                  <a:pt x="1778" y="2715"/>
                </a:lnTo>
                <a:lnTo>
                  <a:pt x="1760" y="2753"/>
                </a:lnTo>
                <a:lnTo>
                  <a:pt x="1739" y="2787"/>
                </a:lnTo>
                <a:lnTo>
                  <a:pt x="1716" y="2818"/>
                </a:lnTo>
                <a:lnTo>
                  <a:pt x="1690" y="2843"/>
                </a:lnTo>
                <a:lnTo>
                  <a:pt x="1665" y="2866"/>
                </a:lnTo>
                <a:lnTo>
                  <a:pt x="1638" y="2884"/>
                </a:lnTo>
                <a:lnTo>
                  <a:pt x="1613" y="2900"/>
                </a:lnTo>
                <a:lnTo>
                  <a:pt x="1587" y="2913"/>
                </a:lnTo>
                <a:lnTo>
                  <a:pt x="1562" y="2923"/>
                </a:lnTo>
                <a:lnTo>
                  <a:pt x="1539" y="2932"/>
                </a:lnTo>
                <a:lnTo>
                  <a:pt x="1518" y="2937"/>
                </a:lnTo>
                <a:lnTo>
                  <a:pt x="1499" y="2942"/>
                </a:lnTo>
                <a:lnTo>
                  <a:pt x="1485" y="2945"/>
                </a:lnTo>
                <a:lnTo>
                  <a:pt x="1474" y="2947"/>
                </a:lnTo>
                <a:lnTo>
                  <a:pt x="1466" y="2947"/>
                </a:lnTo>
                <a:lnTo>
                  <a:pt x="1464" y="2947"/>
                </a:lnTo>
                <a:lnTo>
                  <a:pt x="1539" y="2429"/>
                </a:lnTo>
                <a:lnTo>
                  <a:pt x="1601" y="1982"/>
                </a:lnTo>
                <a:lnTo>
                  <a:pt x="1548" y="2028"/>
                </a:lnTo>
                <a:lnTo>
                  <a:pt x="1490" y="2069"/>
                </a:lnTo>
                <a:lnTo>
                  <a:pt x="1432" y="2103"/>
                </a:lnTo>
                <a:lnTo>
                  <a:pt x="1371" y="2131"/>
                </a:lnTo>
                <a:lnTo>
                  <a:pt x="1308" y="2151"/>
                </a:lnTo>
                <a:lnTo>
                  <a:pt x="1214" y="2177"/>
                </a:lnTo>
                <a:lnTo>
                  <a:pt x="601" y="2339"/>
                </a:lnTo>
                <a:lnTo>
                  <a:pt x="599" y="2335"/>
                </a:lnTo>
                <a:lnTo>
                  <a:pt x="599" y="2328"/>
                </a:lnTo>
                <a:lnTo>
                  <a:pt x="599" y="2315"/>
                </a:lnTo>
                <a:lnTo>
                  <a:pt x="601" y="2297"/>
                </a:lnTo>
                <a:lnTo>
                  <a:pt x="602" y="2277"/>
                </a:lnTo>
                <a:lnTo>
                  <a:pt x="606" y="2253"/>
                </a:lnTo>
                <a:lnTo>
                  <a:pt x="611" y="2227"/>
                </a:lnTo>
                <a:lnTo>
                  <a:pt x="619" y="2200"/>
                </a:lnTo>
                <a:lnTo>
                  <a:pt x="630" y="2170"/>
                </a:lnTo>
                <a:lnTo>
                  <a:pt x="644" y="2141"/>
                </a:lnTo>
                <a:lnTo>
                  <a:pt x="662" y="2112"/>
                </a:lnTo>
                <a:lnTo>
                  <a:pt x="683" y="2084"/>
                </a:lnTo>
                <a:lnTo>
                  <a:pt x="710" y="2057"/>
                </a:lnTo>
                <a:lnTo>
                  <a:pt x="741" y="2032"/>
                </a:lnTo>
                <a:lnTo>
                  <a:pt x="778" y="2009"/>
                </a:lnTo>
                <a:lnTo>
                  <a:pt x="811" y="1991"/>
                </a:lnTo>
                <a:lnTo>
                  <a:pt x="846" y="1979"/>
                </a:lnTo>
                <a:lnTo>
                  <a:pt x="1352" y="1845"/>
                </a:lnTo>
                <a:lnTo>
                  <a:pt x="1387" y="1833"/>
                </a:lnTo>
                <a:lnTo>
                  <a:pt x="1422" y="1811"/>
                </a:lnTo>
                <a:lnTo>
                  <a:pt x="1453" y="1783"/>
                </a:lnTo>
                <a:lnTo>
                  <a:pt x="1481" y="1749"/>
                </a:lnTo>
                <a:lnTo>
                  <a:pt x="1499" y="1715"/>
                </a:lnTo>
                <a:lnTo>
                  <a:pt x="1509" y="1679"/>
                </a:lnTo>
                <a:lnTo>
                  <a:pt x="1511" y="1652"/>
                </a:lnTo>
                <a:lnTo>
                  <a:pt x="1507" y="1630"/>
                </a:lnTo>
                <a:lnTo>
                  <a:pt x="1497" y="1611"/>
                </a:lnTo>
                <a:lnTo>
                  <a:pt x="1481" y="1595"/>
                </a:lnTo>
                <a:lnTo>
                  <a:pt x="1462" y="1585"/>
                </a:lnTo>
                <a:lnTo>
                  <a:pt x="1441" y="1579"/>
                </a:lnTo>
                <a:lnTo>
                  <a:pt x="1418" y="1578"/>
                </a:lnTo>
                <a:lnTo>
                  <a:pt x="1392" y="1580"/>
                </a:lnTo>
                <a:lnTo>
                  <a:pt x="1229" y="1622"/>
                </a:lnTo>
                <a:lnTo>
                  <a:pt x="1185" y="1631"/>
                </a:lnTo>
                <a:lnTo>
                  <a:pt x="1143" y="1635"/>
                </a:lnTo>
                <a:lnTo>
                  <a:pt x="1102" y="1635"/>
                </a:lnTo>
                <a:lnTo>
                  <a:pt x="1063" y="1631"/>
                </a:lnTo>
                <a:lnTo>
                  <a:pt x="1026" y="1622"/>
                </a:lnTo>
                <a:lnTo>
                  <a:pt x="990" y="1611"/>
                </a:lnTo>
                <a:lnTo>
                  <a:pt x="960" y="1595"/>
                </a:lnTo>
                <a:lnTo>
                  <a:pt x="930" y="1576"/>
                </a:lnTo>
                <a:lnTo>
                  <a:pt x="905" y="1553"/>
                </a:lnTo>
                <a:lnTo>
                  <a:pt x="883" y="1528"/>
                </a:lnTo>
                <a:lnTo>
                  <a:pt x="865" y="1498"/>
                </a:lnTo>
                <a:lnTo>
                  <a:pt x="850" y="1465"/>
                </a:lnTo>
                <a:lnTo>
                  <a:pt x="839" y="1429"/>
                </a:lnTo>
                <a:lnTo>
                  <a:pt x="834" y="1390"/>
                </a:lnTo>
                <a:lnTo>
                  <a:pt x="832" y="1348"/>
                </a:lnTo>
                <a:lnTo>
                  <a:pt x="836" y="1302"/>
                </a:lnTo>
                <a:lnTo>
                  <a:pt x="849" y="1246"/>
                </a:lnTo>
                <a:lnTo>
                  <a:pt x="868" y="1189"/>
                </a:lnTo>
                <a:lnTo>
                  <a:pt x="895" y="1131"/>
                </a:lnTo>
                <a:lnTo>
                  <a:pt x="929" y="1074"/>
                </a:lnTo>
                <a:lnTo>
                  <a:pt x="969" y="1018"/>
                </a:lnTo>
                <a:lnTo>
                  <a:pt x="1013" y="966"/>
                </a:lnTo>
                <a:lnTo>
                  <a:pt x="1061" y="916"/>
                </a:lnTo>
                <a:lnTo>
                  <a:pt x="1115" y="871"/>
                </a:lnTo>
                <a:lnTo>
                  <a:pt x="1172" y="830"/>
                </a:lnTo>
                <a:lnTo>
                  <a:pt x="1209" y="807"/>
                </a:lnTo>
                <a:lnTo>
                  <a:pt x="1249" y="785"/>
                </a:lnTo>
                <a:lnTo>
                  <a:pt x="1289" y="766"/>
                </a:lnTo>
                <a:lnTo>
                  <a:pt x="1330" y="751"/>
                </a:lnTo>
                <a:lnTo>
                  <a:pt x="1368" y="739"/>
                </a:lnTo>
                <a:lnTo>
                  <a:pt x="1773" y="638"/>
                </a:lnTo>
                <a:lnTo>
                  <a:pt x="1802" y="633"/>
                </a:lnTo>
                <a:lnTo>
                  <a:pt x="2698" y="415"/>
                </a:lnTo>
                <a:lnTo>
                  <a:pt x="2785" y="397"/>
                </a:lnTo>
                <a:lnTo>
                  <a:pt x="2873" y="388"/>
                </a:lnTo>
                <a:lnTo>
                  <a:pt x="2959" y="387"/>
                </a:lnTo>
                <a:lnTo>
                  <a:pt x="3047" y="395"/>
                </a:lnTo>
                <a:lnTo>
                  <a:pt x="3133" y="408"/>
                </a:lnTo>
                <a:lnTo>
                  <a:pt x="3219" y="430"/>
                </a:lnTo>
                <a:lnTo>
                  <a:pt x="3303" y="459"/>
                </a:lnTo>
                <a:lnTo>
                  <a:pt x="3385" y="496"/>
                </a:lnTo>
                <a:lnTo>
                  <a:pt x="3466" y="540"/>
                </a:lnTo>
                <a:lnTo>
                  <a:pt x="3541" y="591"/>
                </a:lnTo>
                <a:lnTo>
                  <a:pt x="3613" y="647"/>
                </a:lnTo>
                <a:lnTo>
                  <a:pt x="3681" y="709"/>
                </a:lnTo>
                <a:lnTo>
                  <a:pt x="3746" y="777"/>
                </a:lnTo>
                <a:lnTo>
                  <a:pt x="3805" y="849"/>
                </a:lnTo>
                <a:lnTo>
                  <a:pt x="3863" y="928"/>
                </a:lnTo>
                <a:lnTo>
                  <a:pt x="3915" y="1010"/>
                </a:lnTo>
                <a:lnTo>
                  <a:pt x="3962" y="1098"/>
                </a:lnTo>
                <a:lnTo>
                  <a:pt x="4005" y="1190"/>
                </a:lnTo>
                <a:lnTo>
                  <a:pt x="4045" y="1287"/>
                </a:lnTo>
                <a:lnTo>
                  <a:pt x="4078" y="1388"/>
                </a:lnTo>
                <a:lnTo>
                  <a:pt x="4107" y="1493"/>
                </a:lnTo>
                <a:lnTo>
                  <a:pt x="4108" y="1496"/>
                </a:lnTo>
                <a:lnTo>
                  <a:pt x="4110" y="1500"/>
                </a:lnTo>
                <a:lnTo>
                  <a:pt x="4111" y="1505"/>
                </a:lnTo>
                <a:lnTo>
                  <a:pt x="4111" y="1509"/>
                </a:lnTo>
                <a:lnTo>
                  <a:pt x="4112" y="1513"/>
                </a:lnTo>
                <a:lnTo>
                  <a:pt x="4113" y="1523"/>
                </a:lnTo>
                <a:lnTo>
                  <a:pt x="4117" y="1538"/>
                </a:lnTo>
                <a:lnTo>
                  <a:pt x="4121" y="1561"/>
                </a:lnTo>
                <a:lnTo>
                  <a:pt x="4124" y="1580"/>
                </a:lnTo>
                <a:lnTo>
                  <a:pt x="4127" y="1604"/>
                </a:lnTo>
                <a:lnTo>
                  <a:pt x="4131" y="1630"/>
                </a:lnTo>
                <a:lnTo>
                  <a:pt x="4136" y="1673"/>
                </a:lnTo>
                <a:lnTo>
                  <a:pt x="4141" y="1721"/>
                </a:lnTo>
                <a:lnTo>
                  <a:pt x="4147" y="1776"/>
                </a:lnTo>
                <a:lnTo>
                  <a:pt x="4149" y="1835"/>
                </a:lnTo>
                <a:lnTo>
                  <a:pt x="4150" y="1900"/>
                </a:lnTo>
                <a:lnTo>
                  <a:pt x="4150" y="1969"/>
                </a:lnTo>
                <a:lnTo>
                  <a:pt x="4147" y="2042"/>
                </a:lnTo>
                <a:lnTo>
                  <a:pt x="4140" y="2121"/>
                </a:lnTo>
                <a:lnTo>
                  <a:pt x="4130" y="2202"/>
                </a:lnTo>
                <a:lnTo>
                  <a:pt x="4116" y="2287"/>
                </a:lnTo>
                <a:lnTo>
                  <a:pt x="4097" y="2375"/>
                </a:lnTo>
                <a:lnTo>
                  <a:pt x="4074" y="2465"/>
                </a:lnTo>
                <a:lnTo>
                  <a:pt x="4046" y="2556"/>
                </a:lnTo>
                <a:lnTo>
                  <a:pt x="4012" y="2649"/>
                </a:lnTo>
                <a:lnTo>
                  <a:pt x="3972" y="2743"/>
                </a:lnTo>
                <a:lnTo>
                  <a:pt x="3928" y="2837"/>
                </a:lnTo>
                <a:lnTo>
                  <a:pt x="3877" y="2929"/>
                </a:lnTo>
                <a:lnTo>
                  <a:pt x="3821" y="3021"/>
                </a:lnTo>
                <a:lnTo>
                  <a:pt x="3757" y="3111"/>
                </a:lnTo>
                <a:lnTo>
                  <a:pt x="3690" y="3197"/>
                </a:lnTo>
                <a:lnTo>
                  <a:pt x="3616" y="3282"/>
                </a:lnTo>
                <a:lnTo>
                  <a:pt x="3537" y="3362"/>
                </a:lnTo>
                <a:lnTo>
                  <a:pt x="3515" y="3383"/>
                </a:lnTo>
                <a:lnTo>
                  <a:pt x="3495" y="3402"/>
                </a:lnTo>
                <a:lnTo>
                  <a:pt x="3475" y="3421"/>
                </a:lnTo>
                <a:lnTo>
                  <a:pt x="3453" y="3440"/>
                </a:lnTo>
                <a:lnTo>
                  <a:pt x="3408" y="3477"/>
                </a:lnTo>
                <a:lnTo>
                  <a:pt x="3363" y="3511"/>
                </a:lnTo>
                <a:lnTo>
                  <a:pt x="3301" y="3556"/>
                </a:lnTo>
                <a:lnTo>
                  <a:pt x="3238" y="3598"/>
                </a:lnTo>
                <a:lnTo>
                  <a:pt x="3172" y="3638"/>
                </a:lnTo>
                <a:lnTo>
                  <a:pt x="3071" y="3692"/>
                </a:lnTo>
                <a:lnTo>
                  <a:pt x="2968" y="3742"/>
                </a:lnTo>
                <a:lnTo>
                  <a:pt x="2864" y="3784"/>
                </a:lnTo>
                <a:lnTo>
                  <a:pt x="2757" y="3821"/>
                </a:lnTo>
                <a:lnTo>
                  <a:pt x="2650" y="3851"/>
                </a:lnTo>
                <a:lnTo>
                  <a:pt x="2543" y="3875"/>
                </a:lnTo>
                <a:lnTo>
                  <a:pt x="2437" y="3894"/>
                </a:lnTo>
                <a:lnTo>
                  <a:pt x="2330" y="3908"/>
                </a:lnTo>
                <a:lnTo>
                  <a:pt x="2225" y="3917"/>
                </a:lnTo>
                <a:lnTo>
                  <a:pt x="2212" y="3912"/>
                </a:lnTo>
                <a:lnTo>
                  <a:pt x="2201" y="3904"/>
                </a:lnTo>
                <a:lnTo>
                  <a:pt x="2193" y="3893"/>
                </a:lnTo>
                <a:lnTo>
                  <a:pt x="2189" y="3879"/>
                </a:lnTo>
                <a:lnTo>
                  <a:pt x="2190" y="3864"/>
                </a:lnTo>
                <a:lnTo>
                  <a:pt x="2195" y="3851"/>
                </a:lnTo>
                <a:lnTo>
                  <a:pt x="2206" y="3841"/>
                </a:lnTo>
                <a:lnTo>
                  <a:pt x="2218" y="3833"/>
                </a:lnTo>
                <a:lnTo>
                  <a:pt x="2319" y="3819"/>
                </a:lnTo>
                <a:lnTo>
                  <a:pt x="2419" y="3800"/>
                </a:lnTo>
                <a:lnTo>
                  <a:pt x="2520" y="3776"/>
                </a:lnTo>
                <a:lnTo>
                  <a:pt x="2619" y="3746"/>
                </a:lnTo>
                <a:lnTo>
                  <a:pt x="2719" y="3711"/>
                </a:lnTo>
                <a:lnTo>
                  <a:pt x="2817" y="3671"/>
                </a:lnTo>
                <a:lnTo>
                  <a:pt x="2913" y="3625"/>
                </a:lnTo>
                <a:lnTo>
                  <a:pt x="3006" y="3574"/>
                </a:lnTo>
                <a:lnTo>
                  <a:pt x="3097" y="3517"/>
                </a:lnTo>
                <a:lnTo>
                  <a:pt x="3183" y="3456"/>
                </a:lnTo>
                <a:lnTo>
                  <a:pt x="3265" y="3390"/>
                </a:lnTo>
                <a:lnTo>
                  <a:pt x="3304" y="3355"/>
                </a:lnTo>
                <a:lnTo>
                  <a:pt x="3342" y="3319"/>
                </a:lnTo>
                <a:lnTo>
                  <a:pt x="3360" y="3301"/>
                </a:lnTo>
                <a:lnTo>
                  <a:pt x="3379" y="3282"/>
                </a:lnTo>
                <a:lnTo>
                  <a:pt x="3398" y="3263"/>
                </a:lnTo>
                <a:lnTo>
                  <a:pt x="3415" y="3244"/>
                </a:lnTo>
                <a:lnTo>
                  <a:pt x="3482" y="3167"/>
                </a:lnTo>
                <a:lnTo>
                  <a:pt x="3545" y="3086"/>
                </a:lnTo>
                <a:lnTo>
                  <a:pt x="3602" y="3003"/>
                </a:lnTo>
                <a:lnTo>
                  <a:pt x="3654" y="2918"/>
                </a:lnTo>
                <a:lnTo>
                  <a:pt x="3700" y="2833"/>
                </a:lnTo>
                <a:lnTo>
                  <a:pt x="3741" y="2747"/>
                </a:lnTo>
                <a:lnTo>
                  <a:pt x="3775" y="2662"/>
                </a:lnTo>
                <a:lnTo>
                  <a:pt x="3804" y="2575"/>
                </a:lnTo>
                <a:lnTo>
                  <a:pt x="3830" y="2491"/>
                </a:lnTo>
                <a:lnTo>
                  <a:pt x="3850" y="2409"/>
                </a:lnTo>
                <a:lnTo>
                  <a:pt x="3865" y="2328"/>
                </a:lnTo>
                <a:lnTo>
                  <a:pt x="3877" y="2249"/>
                </a:lnTo>
                <a:lnTo>
                  <a:pt x="3884" y="2174"/>
                </a:lnTo>
                <a:lnTo>
                  <a:pt x="3889" y="2102"/>
                </a:lnTo>
                <a:lnTo>
                  <a:pt x="3891" y="2033"/>
                </a:lnTo>
                <a:lnTo>
                  <a:pt x="3889" y="1969"/>
                </a:lnTo>
                <a:lnTo>
                  <a:pt x="3887" y="1909"/>
                </a:lnTo>
                <a:lnTo>
                  <a:pt x="3882" y="1852"/>
                </a:lnTo>
                <a:lnTo>
                  <a:pt x="3877" y="1801"/>
                </a:lnTo>
                <a:lnTo>
                  <a:pt x="3870" y="1754"/>
                </a:lnTo>
                <a:lnTo>
                  <a:pt x="3863" y="1712"/>
                </a:lnTo>
                <a:lnTo>
                  <a:pt x="3856" y="1675"/>
                </a:lnTo>
                <a:lnTo>
                  <a:pt x="3850" y="1645"/>
                </a:lnTo>
                <a:lnTo>
                  <a:pt x="3844" y="1619"/>
                </a:lnTo>
                <a:lnTo>
                  <a:pt x="3839" y="1599"/>
                </a:lnTo>
                <a:lnTo>
                  <a:pt x="3835" y="1583"/>
                </a:lnTo>
                <a:lnTo>
                  <a:pt x="3832" y="1572"/>
                </a:lnTo>
                <a:lnTo>
                  <a:pt x="3832" y="1572"/>
                </a:lnTo>
                <a:lnTo>
                  <a:pt x="3832" y="1572"/>
                </a:lnTo>
                <a:lnTo>
                  <a:pt x="3807" y="1476"/>
                </a:lnTo>
                <a:lnTo>
                  <a:pt x="3776" y="1385"/>
                </a:lnTo>
                <a:lnTo>
                  <a:pt x="3741" y="1298"/>
                </a:lnTo>
                <a:lnTo>
                  <a:pt x="3701" y="1216"/>
                </a:lnTo>
                <a:lnTo>
                  <a:pt x="3658" y="1137"/>
                </a:lnTo>
                <a:lnTo>
                  <a:pt x="3609" y="1065"/>
                </a:lnTo>
                <a:lnTo>
                  <a:pt x="3559" y="997"/>
                </a:lnTo>
                <a:lnTo>
                  <a:pt x="3503" y="935"/>
                </a:lnTo>
                <a:lnTo>
                  <a:pt x="3444" y="879"/>
                </a:lnTo>
                <a:lnTo>
                  <a:pt x="3382" y="829"/>
                </a:lnTo>
                <a:lnTo>
                  <a:pt x="3315" y="784"/>
                </a:lnTo>
                <a:lnTo>
                  <a:pt x="3251" y="749"/>
                </a:lnTo>
                <a:lnTo>
                  <a:pt x="3183" y="719"/>
                </a:lnTo>
                <a:lnTo>
                  <a:pt x="3114" y="697"/>
                </a:lnTo>
                <a:lnTo>
                  <a:pt x="3046" y="681"/>
                </a:lnTo>
                <a:lnTo>
                  <a:pt x="2976" y="674"/>
                </a:lnTo>
                <a:lnTo>
                  <a:pt x="2906" y="672"/>
                </a:lnTo>
                <a:lnTo>
                  <a:pt x="2836" y="679"/>
                </a:lnTo>
                <a:lnTo>
                  <a:pt x="2766" y="692"/>
                </a:lnTo>
                <a:lnTo>
                  <a:pt x="1634" y="968"/>
                </a:lnTo>
                <a:lnTo>
                  <a:pt x="1310" y="1052"/>
                </a:lnTo>
                <a:lnTo>
                  <a:pt x="1283" y="1062"/>
                </a:lnTo>
                <a:lnTo>
                  <a:pt x="1256" y="1075"/>
                </a:lnTo>
                <a:lnTo>
                  <a:pt x="1232" y="1094"/>
                </a:lnTo>
                <a:lnTo>
                  <a:pt x="1209" y="1117"/>
                </a:lnTo>
                <a:lnTo>
                  <a:pt x="1184" y="1151"/>
                </a:lnTo>
                <a:lnTo>
                  <a:pt x="1165" y="1187"/>
                </a:lnTo>
                <a:lnTo>
                  <a:pt x="1154" y="1226"/>
                </a:lnTo>
                <a:lnTo>
                  <a:pt x="1154" y="1250"/>
                </a:lnTo>
                <a:lnTo>
                  <a:pt x="1158" y="1270"/>
                </a:lnTo>
                <a:lnTo>
                  <a:pt x="1168" y="1289"/>
                </a:lnTo>
                <a:lnTo>
                  <a:pt x="1182" y="1305"/>
                </a:lnTo>
                <a:lnTo>
                  <a:pt x="1200" y="1315"/>
                </a:lnTo>
                <a:lnTo>
                  <a:pt x="1222" y="1321"/>
                </a:lnTo>
                <a:lnTo>
                  <a:pt x="1246" y="1321"/>
                </a:lnTo>
                <a:lnTo>
                  <a:pt x="1273" y="1317"/>
                </a:lnTo>
                <a:lnTo>
                  <a:pt x="1433" y="1275"/>
                </a:lnTo>
                <a:lnTo>
                  <a:pt x="1475" y="1267"/>
                </a:lnTo>
                <a:lnTo>
                  <a:pt x="1517" y="1263"/>
                </a:lnTo>
                <a:lnTo>
                  <a:pt x="1558" y="1261"/>
                </a:lnTo>
                <a:lnTo>
                  <a:pt x="1596" y="1267"/>
                </a:lnTo>
                <a:lnTo>
                  <a:pt x="1633" y="1274"/>
                </a:lnTo>
                <a:lnTo>
                  <a:pt x="1667" y="1287"/>
                </a:lnTo>
                <a:lnTo>
                  <a:pt x="1699" y="1303"/>
                </a:lnTo>
                <a:lnTo>
                  <a:pt x="1728" y="1322"/>
                </a:lnTo>
                <a:lnTo>
                  <a:pt x="1754" y="1347"/>
                </a:lnTo>
                <a:lnTo>
                  <a:pt x="1775" y="1373"/>
                </a:lnTo>
                <a:lnTo>
                  <a:pt x="1795" y="1404"/>
                </a:lnTo>
                <a:lnTo>
                  <a:pt x="1810" y="1437"/>
                </a:lnTo>
                <a:lnTo>
                  <a:pt x="1810" y="1438"/>
                </a:lnTo>
                <a:lnTo>
                  <a:pt x="1831" y="1430"/>
                </a:lnTo>
                <a:lnTo>
                  <a:pt x="2244" y="1325"/>
                </a:lnTo>
                <a:lnTo>
                  <a:pt x="2301" y="1312"/>
                </a:lnTo>
                <a:lnTo>
                  <a:pt x="2357" y="1306"/>
                </a:lnTo>
                <a:lnTo>
                  <a:pt x="2409" y="1305"/>
                </a:lnTo>
                <a:lnTo>
                  <a:pt x="2460" y="1310"/>
                </a:lnTo>
                <a:lnTo>
                  <a:pt x="2507" y="1321"/>
                </a:lnTo>
                <a:lnTo>
                  <a:pt x="2551" y="1336"/>
                </a:lnTo>
                <a:lnTo>
                  <a:pt x="2590" y="1355"/>
                </a:lnTo>
                <a:lnTo>
                  <a:pt x="2626" y="1381"/>
                </a:lnTo>
                <a:lnTo>
                  <a:pt x="2657" y="1410"/>
                </a:lnTo>
                <a:lnTo>
                  <a:pt x="2684" y="1444"/>
                </a:lnTo>
                <a:lnTo>
                  <a:pt x="2706" y="1482"/>
                </a:lnTo>
                <a:lnTo>
                  <a:pt x="2724" y="1524"/>
                </a:lnTo>
                <a:lnTo>
                  <a:pt x="2736" y="1571"/>
                </a:lnTo>
                <a:lnTo>
                  <a:pt x="2743" y="1619"/>
                </a:lnTo>
                <a:lnTo>
                  <a:pt x="2744" y="1671"/>
                </a:lnTo>
                <a:lnTo>
                  <a:pt x="2738" y="1727"/>
                </a:lnTo>
                <a:lnTo>
                  <a:pt x="2729" y="1776"/>
                </a:lnTo>
                <a:lnTo>
                  <a:pt x="2716" y="1824"/>
                </a:lnTo>
                <a:lnTo>
                  <a:pt x="2761" y="1801"/>
                </a:lnTo>
                <a:lnTo>
                  <a:pt x="2806" y="1783"/>
                </a:lnTo>
                <a:lnTo>
                  <a:pt x="2853" y="1769"/>
                </a:lnTo>
                <a:lnTo>
                  <a:pt x="3408" y="1627"/>
                </a:lnTo>
                <a:lnTo>
                  <a:pt x="3429" y="1623"/>
                </a:lnTo>
                <a:lnTo>
                  <a:pt x="3612" y="1576"/>
                </a:lnTo>
                <a:lnTo>
                  <a:pt x="3612" y="1580"/>
                </a:lnTo>
                <a:lnTo>
                  <a:pt x="3612" y="1588"/>
                </a:lnTo>
                <a:lnTo>
                  <a:pt x="3612" y="1600"/>
                </a:lnTo>
                <a:lnTo>
                  <a:pt x="3611" y="1618"/>
                </a:lnTo>
                <a:lnTo>
                  <a:pt x="3609" y="1638"/>
                </a:lnTo>
                <a:lnTo>
                  <a:pt x="3606" y="1663"/>
                </a:lnTo>
                <a:lnTo>
                  <a:pt x="3599" y="1688"/>
                </a:lnTo>
                <a:lnTo>
                  <a:pt x="3592" y="1716"/>
                </a:lnTo>
                <a:lnTo>
                  <a:pt x="3580" y="1745"/>
                </a:lnTo>
                <a:lnTo>
                  <a:pt x="3566" y="1774"/>
                </a:lnTo>
                <a:lnTo>
                  <a:pt x="3548" y="1804"/>
                </a:lnTo>
                <a:lnTo>
                  <a:pt x="3525" y="1831"/>
                </a:lnTo>
                <a:lnTo>
                  <a:pt x="3499" y="1858"/>
                </a:lnTo>
                <a:lnTo>
                  <a:pt x="3467" y="1883"/>
                </a:lnTo>
                <a:lnTo>
                  <a:pt x="3429" y="1906"/>
                </a:lnTo>
                <a:lnTo>
                  <a:pt x="3398" y="1922"/>
                </a:lnTo>
                <a:lnTo>
                  <a:pt x="3365" y="1933"/>
                </a:lnTo>
                <a:lnTo>
                  <a:pt x="2810" y="2074"/>
                </a:lnTo>
                <a:lnTo>
                  <a:pt x="2782" y="2084"/>
                </a:lnTo>
                <a:lnTo>
                  <a:pt x="2757" y="2098"/>
                </a:lnTo>
                <a:lnTo>
                  <a:pt x="2733" y="2116"/>
                </a:lnTo>
                <a:lnTo>
                  <a:pt x="2710" y="2139"/>
                </a:lnTo>
                <a:lnTo>
                  <a:pt x="2683" y="2173"/>
                </a:lnTo>
                <a:lnTo>
                  <a:pt x="2665" y="2208"/>
                </a:lnTo>
                <a:lnTo>
                  <a:pt x="2654" y="2248"/>
                </a:lnTo>
                <a:lnTo>
                  <a:pt x="2654" y="2272"/>
                </a:lnTo>
                <a:lnTo>
                  <a:pt x="2659" y="2293"/>
                </a:lnTo>
                <a:lnTo>
                  <a:pt x="2668" y="2311"/>
                </a:lnTo>
                <a:lnTo>
                  <a:pt x="2683" y="2326"/>
                </a:lnTo>
                <a:lnTo>
                  <a:pt x="2701" y="2338"/>
                </a:lnTo>
                <a:lnTo>
                  <a:pt x="2721" y="2343"/>
                </a:lnTo>
                <a:lnTo>
                  <a:pt x="2745" y="2344"/>
                </a:lnTo>
                <a:lnTo>
                  <a:pt x="2772" y="2339"/>
                </a:lnTo>
                <a:lnTo>
                  <a:pt x="2932" y="2297"/>
                </a:lnTo>
                <a:lnTo>
                  <a:pt x="2976" y="2288"/>
                </a:lnTo>
                <a:lnTo>
                  <a:pt x="3018" y="2285"/>
                </a:lnTo>
                <a:lnTo>
                  <a:pt x="3057" y="2285"/>
                </a:lnTo>
                <a:lnTo>
                  <a:pt x="3097" y="2288"/>
                </a:lnTo>
                <a:lnTo>
                  <a:pt x="3133" y="2297"/>
                </a:lnTo>
                <a:lnTo>
                  <a:pt x="3168" y="2309"/>
                </a:lnTo>
                <a:lnTo>
                  <a:pt x="3198" y="2325"/>
                </a:lnTo>
                <a:lnTo>
                  <a:pt x="3228" y="2346"/>
                </a:lnTo>
                <a:lnTo>
                  <a:pt x="3253" y="2368"/>
                </a:lnTo>
                <a:lnTo>
                  <a:pt x="3276" y="2395"/>
                </a:lnTo>
                <a:lnTo>
                  <a:pt x="3294" y="2425"/>
                </a:lnTo>
                <a:lnTo>
                  <a:pt x="3309" y="2460"/>
                </a:lnTo>
                <a:lnTo>
                  <a:pt x="3319" y="2497"/>
                </a:lnTo>
                <a:lnTo>
                  <a:pt x="3326" y="2535"/>
                </a:lnTo>
                <a:lnTo>
                  <a:pt x="3327" y="2577"/>
                </a:lnTo>
                <a:lnTo>
                  <a:pt x="3323" y="2621"/>
                </a:lnTo>
                <a:lnTo>
                  <a:pt x="3310" y="2679"/>
                </a:lnTo>
                <a:lnTo>
                  <a:pt x="3291" y="2738"/>
                </a:lnTo>
                <a:lnTo>
                  <a:pt x="3263" y="2797"/>
                </a:lnTo>
                <a:lnTo>
                  <a:pt x="3230" y="2855"/>
                </a:lnTo>
                <a:lnTo>
                  <a:pt x="3191" y="2909"/>
                </a:lnTo>
                <a:lnTo>
                  <a:pt x="3147" y="2960"/>
                </a:lnTo>
                <a:lnTo>
                  <a:pt x="3099" y="3008"/>
                </a:lnTo>
                <a:lnTo>
                  <a:pt x="3047" y="3051"/>
                </a:lnTo>
                <a:lnTo>
                  <a:pt x="2991" y="3091"/>
                </a:lnTo>
                <a:lnTo>
                  <a:pt x="2931" y="3125"/>
                </a:lnTo>
                <a:lnTo>
                  <a:pt x="2870" y="3153"/>
                </a:lnTo>
                <a:lnTo>
                  <a:pt x="2809" y="3174"/>
                </a:lnTo>
                <a:lnTo>
                  <a:pt x="2568" y="3233"/>
                </a:lnTo>
                <a:lnTo>
                  <a:pt x="2561" y="3235"/>
                </a:lnTo>
                <a:lnTo>
                  <a:pt x="2469" y="3257"/>
                </a:lnTo>
                <a:lnTo>
                  <a:pt x="2216" y="3319"/>
                </a:lnTo>
                <a:lnTo>
                  <a:pt x="2193" y="3324"/>
                </a:lnTo>
                <a:lnTo>
                  <a:pt x="1452" y="3503"/>
                </a:lnTo>
                <a:lnTo>
                  <a:pt x="1376" y="3518"/>
                </a:lnTo>
                <a:lnTo>
                  <a:pt x="1299" y="3529"/>
                </a:lnTo>
                <a:lnTo>
                  <a:pt x="1222" y="3531"/>
                </a:lnTo>
                <a:lnTo>
                  <a:pt x="1143" y="3529"/>
                </a:lnTo>
                <a:lnTo>
                  <a:pt x="1064" y="3518"/>
                </a:lnTo>
                <a:lnTo>
                  <a:pt x="985" y="3503"/>
                </a:lnTo>
                <a:lnTo>
                  <a:pt x="909" y="3480"/>
                </a:lnTo>
                <a:lnTo>
                  <a:pt x="832" y="3452"/>
                </a:lnTo>
                <a:lnTo>
                  <a:pt x="757" y="3418"/>
                </a:lnTo>
                <a:lnTo>
                  <a:pt x="685" y="3378"/>
                </a:lnTo>
                <a:lnTo>
                  <a:pt x="610" y="3327"/>
                </a:lnTo>
                <a:lnTo>
                  <a:pt x="538" y="3271"/>
                </a:lnTo>
                <a:lnTo>
                  <a:pt x="470" y="3209"/>
                </a:lnTo>
                <a:lnTo>
                  <a:pt x="405" y="3141"/>
                </a:lnTo>
                <a:lnTo>
                  <a:pt x="345" y="3069"/>
                </a:lnTo>
                <a:lnTo>
                  <a:pt x="288" y="2990"/>
                </a:lnTo>
                <a:lnTo>
                  <a:pt x="235" y="2908"/>
                </a:lnTo>
                <a:lnTo>
                  <a:pt x="188" y="2820"/>
                </a:lnTo>
                <a:lnTo>
                  <a:pt x="145" y="2728"/>
                </a:lnTo>
                <a:lnTo>
                  <a:pt x="106" y="2631"/>
                </a:lnTo>
                <a:lnTo>
                  <a:pt x="73" y="2530"/>
                </a:lnTo>
                <a:lnTo>
                  <a:pt x="43" y="2425"/>
                </a:lnTo>
                <a:lnTo>
                  <a:pt x="41" y="2418"/>
                </a:lnTo>
                <a:lnTo>
                  <a:pt x="39" y="2409"/>
                </a:lnTo>
                <a:lnTo>
                  <a:pt x="38" y="2405"/>
                </a:lnTo>
                <a:lnTo>
                  <a:pt x="37" y="2396"/>
                </a:lnTo>
                <a:lnTo>
                  <a:pt x="34" y="2380"/>
                </a:lnTo>
                <a:lnTo>
                  <a:pt x="29" y="2357"/>
                </a:lnTo>
                <a:lnTo>
                  <a:pt x="27" y="2338"/>
                </a:lnTo>
                <a:lnTo>
                  <a:pt x="23" y="2315"/>
                </a:lnTo>
                <a:lnTo>
                  <a:pt x="19" y="2288"/>
                </a:lnTo>
                <a:lnTo>
                  <a:pt x="14" y="2245"/>
                </a:lnTo>
                <a:lnTo>
                  <a:pt x="9" y="2197"/>
                </a:lnTo>
                <a:lnTo>
                  <a:pt x="4" y="2144"/>
                </a:lnTo>
                <a:lnTo>
                  <a:pt x="1" y="2084"/>
                </a:lnTo>
                <a:lnTo>
                  <a:pt x="0" y="2019"/>
                </a:lnTo>
                <a:lnTo>
                  <a:pt x="1" y="1951"/>
                </a:lnTo>
                <a:lnTo>
                  <a:pt x="4" y="1877"/>
                </a:lnTo>
                <a:lnTo>
                  <a:pt x="10" y="1800"/>
                </a:lnTo>
                <a:lnTo>
                  <a:pt x="20" y="1718"/>
                </a:lnTo>
                <a:lnTo>
                  <a:pt x="34" y="1633"/>
                </a:lnTo>
                <a:lnTo>
                  <a:pt x="53" y="1546"/>
                </a:lnTo>
                <a:lnTo>
                  <a:pt x="76" y="1456"/>
                </a:lnTo>
                <a:lnTo>
                  <a:pt x="104" y="1364"/>
                </a:lnTo>
                <a:lnTo>
                  <a:pt x="137" y="1272"/>
                </a:lnTo>
                <a:lnTo>
                  <a:pt x="177" y="1179"/>
                </a:lnTo>
                <a:lnTo>
                  <a:pt x="221" y="1085"/>
                </a:lnTo>
                <a:lnTo>
                  <a:pt x="272" y="992"/>
                </a:lnTo>
                <a:lnTo>
                  <a:pt x="328" y="901"/>
                </a:lnTo>
                <a:lnTo>
                  <a:pt x="391" y="811"/>
                </a:lnTo>
                <a:lnTo>
                  <a:pt x="458" y="725"/>
                </a:lnTo>
                <a:lnTo>
                  <a:pt x="532" y="639"/>
                </a:lnTo>
                <a:lnTo>
                  <a:pt x="611" y="560"/>
                </a:lnTo>
                <a:lnTo>
                  <a:pt x="631" y="539"/>
                </a:lnTo>
                <a:lnTo>
                  <a:pt x="638" y="534"/>
                </a:lnTo>
                <a:lnTo>
                  <a:pt x="643" y="529"/>
                </a:lnTo>
                <a:lnTo>
                  <a:pt x="653" y="520"/>
                </a:lnTo>
                <a:lnTo>
                  <a:pt x="694" y="483"/>
                </a:lnTo>
                <a:lnTo>
                  <a:pt x="714" y="466"/>
                </a:lnTo>
                <a:lnTo>
                  <a:pt x="737" y="447"/>
                </a:lnTo>
                <a:lnTo>
                  <a:pt x="781" y="411"/>
                </a:lnTo>
                <a:lnTo>
                  <a:pt x="827" y="377"/>
                </a:lnTo>
                <a:lnTo>
                  <a:pt x="873" y="342"/>
                </a:lnTo>
                <a:lnTo>
                  <a:pt x="921" y="311"/>
                </a:lnTo>
                <a:lnTo>
                  <a:pt x="970" y="280"/>
                </a:lnTo>
                <a:lnTo>
                  <a:pt x="1069" y="224"/>
                </a:lnTo>
                <a:lnTo>
                  <a:pt x="1171" y="174"/>
                </a:lnTo>
                <a:lnTo>
                  <a:pt x="1275" y="129"/>
                </a:lnTo>
                <a:lnTo>
                  <a:pt x="1381" y="92"/>
                </a:lnTo>
                <a:lnTo>
                  <a:pt x="1488" y="61"/>
                </a:lnTo>
                <a:lnTo>
                  <a:pt x="1595" y="37"/>
                </a:lnTo>
                <a:lnTo>
                  <a:pt x="1702" y="19"/>
                </a:lnTo>
                <a:lnTo>
                  <a:pt x="1807" y="6"/>
                </a:lnTo>
                <a:lnTo>
                  <a:pt x="1859" y="1"/>
                </a:lnTo>
                <a:lnTo>
                  <a:pt x="1894" y="0"/>
                </a:lnTo>
                <a:close/>
              </a:path>
            </a:pathLst>
          </a:custGeom>
          <a:solidFill>
            <a:srgbClr val="FFFFFF">
              <a:alpha val="10196"/>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 name="Subtitle 2"/>
          <p:cNvSpPr>
            <a:spLocks noGrp="1"/>
          </p:cNvSpPr>
          <p:nvPr>
            <p:ph type="subTitle" idx="1" hasCustomPrompt="1"/>
          </p:nvPr>
        </p:nvSpPr>
        <p:spPr>
          <a:xfrm>
            <a:off x="616373" y="5129983"/>
            <a:ext cx="9566912" cy="776367"/>
          </a:xfrm>
        </p:spPr>
        <p:txBody>
          <a:bodyPr>
            <a:normAutofit/>
          </a:bodyPr>
          <a:lstStyle>
            <a:lvl1pPr marL="0" indent="0" algn="l">
              <a:buNone/>
              <a:defRPr sz="24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a:t>
            </a:r>
          </a:p>
        </p:txBody>
      </p:sp>
      <p:sp>
        <p:nvSpPr>
          <p:cNvPr id="4" name="Date Placeholder 3"/>
          <p:cNvSpPr>
            <a:spLocks noGrp="1"/>
          </p:cNvSpPr>
          <p:nvPr>
            <p:ph type="dt" sz="half" idx="10"/>
          </p:nvPr>
        </p:nvSpPr>
        <p:spPr/>
        <p:txBody>
          <a:bodyPr/>
          <a:lstStyle/>
          <a:p>
            <a:fld id="{3472EFD3-9F9E-48F7-96C1-E5FDCD727763}"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grpSp>
        <p:nvGrpSpPr>
          <p:cNvPr id="9" name="Group 8"/>
          <p:cNvGrpSpPr/>
          <p:nvPr userDrawn="1"/>
        </p:nvGrpSpPr>
        <p:grpSpPr>
          <a:xfrm>
            <a:off x="694896" y="750668"/>
            <a:ext cx="2068624" cy="570655"/>
            <a:chOff x="3608388" y="-152400"/>
            <a:chExt cx="3314701" cy="914400"/>
          </a:xfrm>
          <a:solidFill>
            <a:schemeClr val="tx1"/>
          </a:solidFill>
        </p:grpSpPr>
        <p:sp>
          <p:nvSpPr>
            <p:cNvPr id="10" name="Freeform 6"/>
            <p:cNvSpPr>
              <a:spLocks/>
            </p:cNvSpPr>
            <p:nvPr userDrawn="1"/>
          </p:nvSpPr>
          <p:spPr bwMode="auto">
            <a:xfrm>
              <a:off x="4794251" y="207963"/>
              <a:ext cx="155575" cy="193675"/>
            </a:xfrm>
            <a:custGeom>
              <a:avLst/>
              <a:gdLst>
                <a:gd name="T0" fmla="*/ 120 w 195"/>
                <a:gd name="T1" fmla="*/ 1 h 244"/>
                <a:gd name="T2" fmla="*/ 157 w 195"/>
                <a:gd name="T3" fmla="*/ 11 h 244"/>
                <a:gd name="T4" fmla="*/ 188 w 195"/>
                <a:gd name="T5" fmla="*/ 42 h 244"/>
                <a:gd name="T6" fmla="*/ 153 w 195"/>
                <a:gd name="T7" fmla="*/ 43 h 244"/>
                <a:gd name="T8" fmla="*/ 119 w 195"/>
                <a:gd name="T9" fmla="*/ 28 h 244"/>
                <a:gd name="T10" fmla="*/ 85 w 195"/>
                <a:gd name="T11" fmla="*/ 27 h 244"/>
                <a:gd name="T12" fmla="*/ 58 w 195"/>
                <a:gd name="T13" fmla="*/ 36 h 244"/>
                <a:gd name="T14" fmla="*/ 40 w 195"/>
                <a:gd name="T15" fmla="*/ 53 h 244"/>
                <a:gd name="T16" fmla="*/ 40 w 195"/>
                <a:gd name="T17" fmla="*/ 77 h 244"/>
                <a:gd name="T18" fmla="*/ 57 w 195"/>
                <a:gd name="T19" fmla="*/ 93 h 244"/>
                <a:gd name="T20" fmla="*/ 85 w 195"/>
                <a:gd name="T21" fmla="*/ 102 h 244"/>
                <a:gd name="T22" fmla="*/ 119 w 195"/>
                <a:gd name="T23" fmla="*/ 108 h 244"/>
                <a:gd name="T24" fmla="*/ 152 w 195"/>
                <a:gd name="T25" fmla="*/ 116 h 244"/>
                <a:gd name="T26" fmla="*/ 177 w 195"/>
                <a:gd name="T27" fmla="*/ 131 h 244"/>
                <a:gd name="T28" fmla="*/ 193 w 195"/>
                <a:gd name="T29" fmla="*/ 156 h 244"/>
                <a:gd name="T30" fmla="*/ 193 w 195"/>
                <a:gd name="T31" fmla="*/ 193 h 244"/>
                <a:gd name="T32" fmla="*/ 176 w 195"/>
                <a:gd name="T33" fmla="*/ 220 h 244"/>
                <a:gd name="T34" fmla="*/ 149 w 195"/>
                <a:gd name="T35" fmla="*/ 236 h 244"/>
                <a:gd name="T36" fmla="*/ 116 w 195"/>
                <a:gd name="T37" fmla="*/ 244 h 244"/>
                <a:gd name="T38" fmla="*/ 78 w 195"/>
                <a:gd name="T39" fmla="*/ 243 h 244"/>
                <a:gd name="T40" fmla="*/ 42 w 195"/>
                <a:gd name="T41" fmla="*/ 231 h 244"/>
                <a:gd name="T42" fmla="*/ 11 w 195"/>
                <a:gd name="T43" fmla="*/ 207 h 244"/>
                <a:gd name="T44" fmla="*/ 24 w 195"/>
                <a:gd name="T45" fmla="*/ 175 h 244"/>
                <a:gd name="T46" fmla="*/ 49 w 195"/>
                <a:gd name="T47" fmla="*/ 202 h 244"/>
                <a:gd name="T48" fmla="*/ 82 w 195"/>
                <a:gd name="T49" fmla="*/ 216 h 244"/>
                <a:gd name="T50" fmla="*/ 113 w 195"/>
                <a:gd name="T51" fmla="*/ 216 h 244"/>
                <a:gd name="T52" fmla="*/ 138 w 195"/>
                <a:gd name="T53" fmla="*/ 211 h 244"/>
                <a:gd name="T54" fmla="*/ 158 w 195"/>
                <a:gd name="T55" fmla="*/ 197 h 244"/>
                <a:gd name="T56" fmla="*/ 166 w 195"/>
                <a:gd name="T57" fmla="*/ 174 h 244"/>
                <a:gd name="T58" fmla="*/ 157 w 195"/>
                <a:gd name="T59" fmla="*/ 150 h 244"/>
                <a:gd name="T60" fmla="*/ 132 w 195"/>
                <a:gd name="T61" fmla="*/ 137 h 244"/>
                <a:gd name="T62" fmla="*/ 99 w 195"/>
                <a:gd name="T63" fmla="*/ 131 h 244"/>
                <a:gd name="T64" fmla="*/ 61 w 195"/>
                <a:gd name="T65" fmla="*/ 123 h 244"/>
                <a:gd name="T66" fmla="*/ 30 w 195"/>
                <a:gd name="T67" fmla="*/ 109 h 244"/>
                <a:gd name="T68" fmla="*/ 12 w 195"/>
                <a:gd name="T69" fmla="*/ 84 h 244"/>
                <a:gd name="T70" fmla="*/ 12 w 195"/>
                <a:gd name="T71" fmla="*/ 47 h 244"/>
                <a:gd name="T72" fmla="*/ 31 w 195"/>
                <a:gd name="T73" fmla="*/ 19 h 244"/>
                <a:gd name="T74" fmla="*/ 63 w 195"/>
                <a:gd name="T75" fmla="*/ 4 h 244"/>
                <a:gd name="T76" fmla="*/ 99 w 195"/>
                <a:gd name="T7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5" h="244">
                  <a:moveTo>
                    <a:pt x="99" y="0"/>
                  </a:moveTo>
                  <a:lnTo>
                    <a:pt x="120" y="1"/>
                  </a:lnTo>
                  <a:lnTo>
                    <a:pt x="139" y="5"/>
                  </a:lnTo>
                  <a:lnTo>
                    <a:pt x="157" y="11"/>
                  </a:lnTo>
                  <a:lnTo>
                    <a:pt x="174" y="24"/>
                  </a:lnTo>
                  <a:lnTo>
                    <a:pt x="188" y="42"/>
                  </a:lnTo>
                  <a:lnTo>
                    <a:pt x="166" y="56"/>
                  </a:lnTo>
                  <a:lnTo>
                    <a:pt x="153" y="43"/>
                  </a:lnTo>
                  <a:lnTo>
                    <a:pt x="138" y="33"/>
                  </a:lnTo>
                  <a:lnTo>
                    <a:pt x="119" y="28"/>
                  </a:lnTo>
                  <a:lnTo>
                    <a:pt x="100" y="25"/>
                  </a:lnTo>
                  <a:lnTo>
                    <a:pt x="85" y="27"/>
                  </a:lnTo>
                  <a:lnTo>
                    <a:pt x="71" y="30"/>
                  </a:lnTo>
                  <a:lnTo>
                    <a:pt x="58" y="36"/>
                  </a:lnTo>
                  <a:lnTo>
                    <a:pt x="48" y="43"/>
                  </a:lnTo>
                  <a:lnTo>
                    <a:pt x="40" y="53"/>
                  </a:lnTo>
                  <a:lnTo>
                    <a:pt x="38" y="66"/>
                  </a:lnTo>
                  <a:lnTo>
                    <a:pt x="40" y="77"/>
                  </a:lnTo>
                  <a:lnTo>
                    <a:pt x="47" y="86"/>
                  </a:lnTo>
                  <a:lnTo>
                    <a:pt x="57" y="93"/>
                  </a:lnTo>
                  <a:lnTo>
                    <a:pt x="70" y="98"/>
                  </a:lnTo>
                  <a:lnTo>
                    <a:pt x="85" y="102"/>
                  </a:lnTo>
                  <a:lnTo>
                    <a:pt x="101" y="104"/>
                  </a:lnTo>
                  <a:lnTo>
                    <a:pt x="119" y="108"/>
                  </a:lnTo>
                  <a:lnTo>
                    <a:pt x="136" y="112"/>
                  </a:lnTo>
                  <a:lnTo>
                    <a:pt x="152" y="116"/>
                  </a:lnTo>
                  <a:lnTo>
                    <a:pt x="166" y="122"/>
                  </a:lnTo>
                  <a:lnTo>
                    <a:pt x="177" y="131"/>
                  </a:lnTo>
                  <a:lnTo>
                    <a:pt x="188" y="142"/>
                  </a:lnTo>
                  <a:lnTo>
                    <a:pt x="193" y="156"/>
                  </a:lnTo>
                  <a:lnTo>
                    <a:pt x="195" y="174"/>
                  </a:lnTo>
                  <a:lnTo>
                    <a:pt x="193" y="193"/>
                  </a:lnTo>
                  <a:lnTo>
                    <a:pt x="186" y="207"/>
                  </a:lnTo>
                  <a:lnTo>
                    <a:pt x="176" y="220"/>
                  </a:lnTo>
                  <a:lnTo>
                    <a:pt x="163" y="229"/>
                  </a:lnTo>
                  <a:lnTo>
                    <a:pt x="149" y="236"/>
                  </a:lnTo>
                  <a:lnTo>
                    <a:pt x="133" y="240"/>
                  </a:lnTo>
                  <a:lnTo>
                    <a:pt x="116" y="244"/>
                  </a:lnTo>
                  <a:lnTo>
                    <a:pt x="100" y="244"/>
                  </a:lnTo>
                  <a:lnTo>
                    <a:pt x="78" y="243"/>
                  </a:lnTo>
                  <a:lnTo>
                    <a:pt x="59" y="239"/>
                  </a:lnTo>
                  <a:lnTo>
                    <a:pt x="42" y="231"/>
                  </a:lnTo>
                  <a:lnTo>
                    <a:pt x="25" y="221"/>
                  </a:lnTo>
                  <a:lnTo>
                    <a:pt x="11" y="207"/>
                  </a:lnTo>
                  <a:lnTo>
                    <a:pt x="0" y="189"/>
                  </a:lnTo>
                  <a:lnTo>
                    <a:pt x="24" y="175"/>
                  </a:lnTo>
                  <a:lnTo>
                    <a:pt x="35" y="191"/>
                  </a:lnTo>
                  <a:lnTo>
                    <a:pt x="49" y="202"/>
                  </a:lnTo>
                  <a:lnTo>
                    <a:pt x="66" y="211"/>
                  </a:lnTo>
                  <a:lnTo>
                    <a:pt x="82" y="216"/>
                  </a:lnTo>
                  <a:lnTo>
                    <a:pt x="100" y="217"/>
                  </a:lnTo>
                  <a:lnTo>
                    <a:pt x="113" y="216"/>
                  </a:lnTo>
                  <a:lnTo>
                    <a:pt x="125" y="215"/>
                  </a:lnTo>
                  <a:lnTo>
                    <a:pt x="138" y="211"/>
                  </a:lnTo>
                  <a:lnTo>
                    <a:pt x="149" y="205"/>
                  </a:lnTo>
                  <a:lnTo>
                    <a:pt x="158" y="197"/>
                  </a:lnTo>
                  <a:lnTo>
                    <a:pt x="163" y="187"/>
                  </a:lnTo>
                  <a:lnTo>
                    <a:pt x="166" y="174"/>
                  </a:lnTo>
                  <a:lnTo>
                    <a:pt x="163" y="160"/>
                  </a:lnTo>
                  <a:lnTo>
                    <a:pt x="157" y="150"/>
                  </a:lnTo>
                  <a:lnTo>
                    <a:pt x="146" y="144"/>
                  </a:lnTo>
                  <a:lnTo>
                    <a:pt x="132" y="137"/>
                  </a:lnTo>
                  <a:lnTo>
                    <a:pt x="115" y="133"/>
                  </a:lnTo>
                  <a:lnTo>
                    <a:pt x="99" y="131"/>
                  </a:lnTo>
                  <a:lnTo>
                    <a:pt x="80" y="127"/>
                  </a:lnTo>
                  <a:lnTo>
                    <a:pt x="61" y="123"/>
                  </a:lnTo>
                  <a:lnTo>
                    <a:pt x="44" y="117"/>
                  </a:lnTo>
                  <a:lnTo>
                    <a:pt x="30" y="109"/>
                  </a:lnTo>
                  <a:lnTo>
                    <a:pt x="19" y="98"/>
                  </a:lnTo>
                  <a:lnTo>
                    <a:pt x="12" y="84"/>
                  </a:lnTo>
                  <a:lnTo>
                    <a:pt x="10" y="66"/>
                  </a:lnTo>
                  <a:lnTo>
                    <a:pt x="12" y="47"/>
                  </a:lnTo>
                  <a:lnTo>
                    <a:pt x="20" y="30"/>
                  </a:lnTo>
                  <a:lnTo>
                    <a:pt x="31" y="19"/>
                  </a:lnTo>
                  <a:lnTo>
                    <a:pt x="47" y="10"/>
                  </a:lnTo>
                  <a:lnTo>
                    <a:pt x="63" y="4"/>
                  </a:lnTo>
                  <a:lnTo>
                    <a:pt x="81" y="1"/>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 name="Freeform 7"/>
            <p:cNvSpPr>
              <a:spLocks noEditPoints="1"/>
            </p:cNvSpPr>
            <p:nvPr userDrawn="1"/>
          </p:nvSpPr>
          <p:spPr bwMode="auto">
            <a:xfrm>
              <a:off x="4983163" y="212725"/>
              <a:ext cx="147638" cy="185738"/>
            </a:xfrm>
            <a:custGeom>
              <a:avLst/>
              <a:gdLst>
                <a:gd name="T0" fmla="*/ 28 w 187"/>
                <a:gd name="T1" fmla="*/ 27 h 235"/>
                <a:gd name="T2" fmla="*/ 28 w 187"/>
                <a:gd name="T3" fmla="*/ 131 h 235"/>
                <a:gd name="T4" fmla="*/ 107 w 187"/>
                <a:gd name="T5" fmla="*/ 131 h 235"/>
                <a:gd name="T6" fmla="*/ 123 w 187"/>
                <a:gd name="T7" fmla="*/ 130 h 235"/>
                <a:gd name="T8" fmla="*/ 137 w 187"/>
                <a:gd name="T9" fmla="*/ 122 h 235"/>
                <a:gd name="T10" fmla="*/ 147 w 187"/>
                <a:gd name="T11" fmla="*/ 112 h 235"/>
                <a:gd name="T12" fmla="*/ 154 w 187"/>
                <a:gd name="T13" fmla="*/ 100 h 235"/>
                <a:gd name="T14" fmla="*/ 157 w 187"/>
                <a:gd name="T15" fmla="*/ 86 h 235"/>
                <a:gd name="T16" fmla="*/ 157 w 187"/>
                <a:gd name="T17" fmla="*/ 72 h 235"/>
                <a:gd name="T18" fmla="*/ 154 w 187"/>
                <a:gd name="T19" fmla="*/ 59 h 235"/>
                <a:gd name="T20" fmla="*/ 147 w 187"/>
                <a:gd name="T21" fmla="*/ 46 h 235"/>
                <a:gd name="T22" fmla="*/ 137 w 187"/>
                <a:gd name="T23" fmla="*/ 36 h 235"/>
                <a:gd name="T24" fmla="*/ 123 w 187"/>
                <a:gd name="T25" fmla="*/ 29 h 235"/>
                <a:gd name="T26" fmla="*/ 107 w 187"/>
                <a:gd name="T27" fmla="*/ 27 h 235"/>
                <a:gd name="T28" fmla="*/ 28 w 187"/>
                <a:gd name="T29" fmla="*/ 27 h 235"/>
                <a:gd name="T30" fmla="*/ 0 w 187"/>
                <a:gd name="T31" fmla="*/ 0 h 235"/>
                <a:gd name="T32" fmla="*/ 107 w 187"/>
                <a:gd name="T33" fmla="*/ 0 h 235"/>
                <a:gd name="T34" fmla="*/ 129 w 187"/>
                <a:gd name="T35" fmla="*/ 3 h 235"/>
                <a:gd name="T36" fmla="*/ 149 w 187"/>
                <a:gd name="T37" fmla="*/ 10 h 235"/>
                <a:gd name="T38" fmla="*/ 164 w 187"/>
                <a:gd name="T39" fmla="*/ 22 h 235"/>
                <a:gd name="T40" fmla="*/ 175 w 187"/>
                <a:gd name="T41" fmla="*/ 36 h 235"/>
                <a:gd name="T42" fmla="*/ 183 w 187"/>
                <a:gd name="T43" fmla="*/ 52 h 235"/>
                <a:gd name="T44" fmla="*/ 187 w 187"/>
                <a:gd name="T45" fmla="*/ 70 h 235"/>
                <a:gd name="T46" fmla="*/ 187 w 187"/>
                <a:gd name="T47" fmla="*/ 88 h 235"/>
                <a:gd name="T48" fmla="*/ 183 w 187"/>
                <a:gd name="T49" fmla="*/ 106 h 235"/>
                <a:gd name="T50" fmla="*/ 175 w 187"/>
                <a:gd name="T51" fmla="*/ 122 h 235"/>
                <a:gd name="T52" fmla="*/ 164 w 187"/>
                <a:gd name="T53" fmla="*/ 137 h 235"/>
                <a:gd name="T54" fmla="*/ 149 w 187"/>
                <a:gd name="T55" fmla="*/ 149 h 235"/>
                <a:gd name="T56" fmla="*/ 129 w 187"/>
                <a:gd name="T57" fmla="*/ 156 h 235"/>
                <a:gd name="T58" fmla="*/ 107 w 187"/>
                <a:gd name="T59" fmla="*/ 159 h 235"/>
                <a:gd name="T60" fmla="*/ 28 w 187"/>
                <a:gd name="T61" fmla="*/ 159 h 235"/>
                <a:gd name="T62" fmla="*/ 28 w 187"/>
                <a:gd name="T63" fmla="*/ 235 h 235"/>
                <a:gd name="T64" fmla="*/ 0 w 187"/>
                <a:gd name="T65" fmla="*/ 235 h 235"/>
                <a:gd name="T66" fmla="*/ 0 w 187"/>
                <a:gd name="T67"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235">
                  <a:moveTo>
                    <a:pt x="28" y="27"/>
                  </a:moveTo>
                  <a:lnTo>
                    <a:pt x="28" y="131"/>
                  </a:lnTo>
                  <a:lnTo>
                    <a:pt x="107" y="131"/>
                  </a:lnTo>
                  <a:lnTo>
                    <a:pt x="123" y="130"/>
                  </a:lnTo>
                  <a:lnTo>
                    <a:pt x="137" y="122"/>
                  </a:lnTo>
                  <a:lnTo>
                    <a:pt x="147" y="112"/>
                  </a:lnTo>
                  <a:lnTo>
                    <a:pt x="154" y="100"/>
                  </a:lnTo>
                  <a:lnTo>
                    <a:pt x="157" y="86"/>
                  </a:lnTo>
                  <a:lnTo>
                    <a:pt x="157" y="72"/>
                  </a:lnTo>
                  <a:lnTo>
                    <a:pt x="154" y="59"/>
                  </a:lnTo>
                  <a:lnTo>
                    <a:pt x="147" y="46"/>
                  </a:lnTo>
                  <a:lnTo>
                    <a:pt x="137" y="36"/>
                  </a:lnTo>
                  <a:lnTo>
                    <a:pt x="123" y="29"/>
                  </a:lnTo>
                  <a:lnTo>
                    <a:pt x="107" y="27"/>
                  </a:lnTo>
                  <a:lnTo>
                    <a:pt x="28" y="27"/>
                  </a:lnTo>
                  <a:close/>
                  <a:moveTo>
                    <a:pt x="0" y="0"/>
                  </a:moveTo>
                  <a:lnTo>
                    <a:pt x="107" y="0"/>
                  </a:lnTo>
                  <a:lnTo>
                    <a:pt x="129" y="3"/>
                  </a:lnTo>
                  <a:lnTo>
                    <a:pt x="149" y="10"/>
                  </a:lnTo>
                  <a:lnTo>
                    <a:pt x="164" y="22"/>
                  </a:lnTo>
                  <a:lnTo>
                    <a:pt x="175" y="36"/>
                  </a:lnTo>
                  <a:lnTo>
                    <a:pt x="183" y="52"/>
                  </a:lnTo>
                  <a:lnTo>
                    <a:pt x="187" y="70"/>
                  </a:lnTo>
                  <a:lnTo>
                    <a:pt x="187" y="88"/>
                  </a:lnTo>
                  <a:lnTo>
                    <a:pt x="183" y="106"/>
                  </a:lnTo>
                  <a:lnTo>
                    <a:pt x="175" y="122"/>
                  </a:lnTo>
                  <a:lnTo>
                    <a:pt x="164" y="137"/>
                  </a:lnTo>
                  <a:lnTo>
                    <a:pt x="149" y="149"/>
                  </a:lnTo>
                  <a:lnTo>
                    <a:pt x="129" y="156"/>
                  </a:lnTo>
                  <a:lnTo>
                    <a:pt x="107" y="159"/>
                  </a:lnTo>
                  <a:lnTo>
                    <a:pt x="28" y="159"/>
                  </a:lnTo>
                  <a:lnTo>
                    <a:pt x="28"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8"/>
            <p:cNvSpPr>
              <a:spLocks/>
            </p:cNvSpPr>
            <p:nvPr userDrawn="1"/>
          </p:nvSpPr>
          <p:spPr bwMode="auto">
            <a:xfrm>
              <a:off x="5145088" y="207963"/>
              <a:ext cx="155575" cy="193675"/>
            </a:xfrm>
            <a:custGeom>
              <a:avLst/>
              <a:gdLst>
                <a:gd name="T0" fmla="*/ 119 w 195"/>
                <a:gd name="T1" fmla="*/ 1 h 244"/>
                <a:gd name="T2" fmla="*/ 157 w 195"/>
                <a:gd name="T3" fmla="*/ 11 h 244"/>
                <a:gd name="T4" fmla="*/ 187 w 195"/>
                <a:gd name="T5" fmla="*/ 42 h 244"/>
                <a:gd name="T6" fmla="*/ 153 w 195"/>
                <a:gd name="T7" fmla="*/ 43 h 244"/>
                <a:gd name="T8" fmla="*/ 119 w 195"/>
                <a:gd name="T9" fmla="*/ 28 h 244"/>
                <a:gd name="T10" fmla="*/ 85 w 195"/>
                <a:gd name="T11" fmla="*/ 27 h 244"/>
                <a:gd name="T12" fmla="*/ 58 w 195"/>
                <a:gd name="T13" fmla="*/ 36 h 244"/>
                <a:gd name="T14" fmla="*/ 40 w 195"/>
                <a:gd name="T15" fmla="*/ 53 h 244"/>
                <a:gd name="T16" fmla="*/ 40 w 195"/>
                <a:gd name="T17" fmla="*/ 77 h 244"/>
                <a:gd name="T18" fmla="*/ 57 w 195"/>
                <a:gd name="T19" fmla="*/ 93 h 244"/>
                <a:gd name="T20" fmla="*/ 85 w 195"/>
                <a:gd name="T21" fmla="*/ 102 h 244"/>
                <a:gd name="T22" fmla="*/ 119 w 195"/>
                <a:gd name="T23" fmla="*/ 108 h 244"/>
                <a:gd name="T24" fmla="*/ 152 w 195"/>
                <a:gd name="T25" fmla="*/ 116 h 244"/>
                <a:gd name="T26" fmla="*/ 177 w 195"/>
                <a:gd name="T27" fmla="*/ 131 h 244"/>
                <a:gd name="T28" fmla="*/ 193 w 195"/>
                <a:gd name="T29" fmla="*/ 156 h 244"/>
                <a:gd name="T30" fmla="*/ 193 w 195"/>
                <a:gd name="T31" fmla="*/ 193 h 244"/>
                <a:gd name="T32" fmla="*/ 176 w 195"/>
                <a:gd name="T33" fmla="*/ 220 h 244"/>
                <a:gd name="T34" fmla="*/ 149 w 195"/>
                <a:gd name="T35" fmla="*/ 236 h 244"/>
                <a:gd name="T36" fmla="*/ 116 w 195"/>
                <a:gd name="T37" fmla="*/ 244 h 244"/>
                <a:gd name="T38" fmla="*/ 78 w 195"/>
                <a:gd name="T39" fmla="*/ 243 h 244"/>
                <a:gd name="T40" fmla="*/ 40 w 195"/>
                <a:gd name="T41" fmla="*/ 231 h 244"/>
                <a:gd name="T42" fmla="*/ 11 w 195"/>
                <a:gd name="T43" fmla="*/ 207 h 244"/>
                <a:gd name="T44" fmla="*/ 24 w 195"/>
                <a:gd name="T45" fmla="*/ 175 h 244"/>
                <a:gd name="T46" fmla="*/ 49 w 195"/>
                <a:gd name="T47" fmla="*/ 202 h 244"/>
                <a:gd name="T48" fmla="*/ 82 w 195"/>
                <a:gd name="T49" fmla="*/ 216 h 244"/>
                <a:gd name="T50" fmla="*/ 113 w 195"/>
                <a:gd name="T51" fmla="*/ 216 h 244"/>
                <a:gd name="T52" fmla="*/ 138 w 195"/>
                <a:gd name="T53" fmla="*/ 211 h 244"/>
                <a:gd name="T54" fmla="*/ 158 w 195"/>
                <a:gd name="T55" fmla="*/ 197 h 244"/>
                <a:gd name="T56" fmla="*/ 166 w 195"/>
                <a:gd name="T57" fmla="*/ 174 h 244"/>
                <a:gd name="T58" fmla="*/ 156 w 195"/>
                <a:gd name="T59" fmla="*/ 150 h 244"/>
                <a:gd name="T60" fmla="*/ 132 w 195"/>
                <a:gd name="T61" fmla="*/ 137 h 244"/>
                <a:gd name="T62" fmla="*/ 99 w 195"/>
                <a:gd name="T63" fmla="*/ 131 h 244"/>
                <a:gd name="T64" fmla="*/ 61 w 195"/>
                <a:gd name="T65" fmla="*/ 123 h 244"/>
                <a:gd name="T66" fmla="*/ 30 w 195"/>
                <a:gd name="T67" fmla="*/ 109 h 244"/>
                <a:gd name="T68" fmla="*/ 11 w 195"/>
                <a:gd name="T69" fmla="*/ 84 h 244"/>
                <a:gd name="T70" fmla="*/ 11 w 195"/>
                <a:gd name="T71" fmla="*/ 47 h 244"/>
                <a:gd name="T72" fmla="*/ 31 w 195"/>
                <a:gd name="T73" fmla="*/ 19 h 244"/>
                <a:gd name="T74" fmla="*/ 63 w 195"/>
                <a:gd name="T75" fmla="*/ 4 h 244"/>
                <a:gd name="T76" fmla="*/ 99 w 195"/>
                <a:gd name="T7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5" h="244">
                  <a:moveTo>
                    <a:pt x="99" y="0"/>
                  </a:moveTo>
                  <a:lnTo>
                    <a:pt x="119" y="1"/>
                  </a:lnTo>
                  <a:lnTo>
                    <a:pt x="139" y="5"/>
                  </a:lnTo>
                  <a:lnTo>
                    <a:pt x="157" y="11"/>
                  </a:lnTo>
                  <a:lnTo>
                    <a:pt x="173" y="24"/>
                  </a:lnTo>
                  <a:lnTo>
                    <a:pt x="187" y="42"/>
                  </a:lnTo>
                  <a:lnTo>
                    <a:pt x="166" y="56"/>
                  </a:lnTo>
                  <a:lnTo>
                    <a:pt x="153" y="43"/>
                  </a:lnTo>
                  <a:lnTo>
                    <a:pt x="138" y="33"/>
                  </a:lnTo>
                  <a:lnTo>
                    <a:pt x="119" y="28"/>
                  </a:lnTo>
                  <a:lnTo>
                    <a:pt x="100" y="25"/>
                  </a:lnTo>
                  <a:lnTo>
                    <a:pt x="85" y="27"/>
                  </a:lnTo>
                  <a:lnTo>
                    <a:pt x="71" y="30"/>
                  </a:lnTo>
                  <a:lnTo>
                    <a:pt x="58" y="36"/>
                  </a:lnTo>
                  <a:lnTo>
                    <a:pt x="47" y="43"/>
                  </a:lnTo>
                  <a:lnTo>
                    <a:pt x="40" y="53"/>
                  </a:lnTo>
                  <a:lnTo>
                    <a:pt x="38" y="66"/>
                  </a:lnTo>
                  <a:lnTo>
                    <a:pt x="40" y="77"/>
                  </a:lnTo>
                  <a:lnTo>
                    <a:pt x="47" y="86"/>
                  </a:lnTo>
                  <a:lnTo>
                    <a:pt x="57" y="93"/>
                  </a:lnTo>
                  <a:lnTo>
                    <a:pt x="69" y="98"/>
                  </a:lnTo>
                  <a:lnTo>
                    <a:pt x="85" y="102"/>
                  </a:lnTo>
                  <a:lnTo>
                    <a:pt x="101" y="104"/>
                  </a:lnTo>
                  <a:lnTo>
                    <a:pt x="119" y="108"/>
                  </a:lnTo>
                  <a:lnTo>
                    <a:pt x="135" y="112"/>
                  </a:lnTo>
                  <a:lnTo>
                    <a:pt x="152" y="116"/>
                  </a:lnTo>
                  <a:lnTo>
                    <a:pt x="166" y="122"/>
                  </a:lnTo>
                  <a:lnTo>
                    <a:pt x="177" y="131"/>
                  </a:lnTo>
                  <a:lnTo>
                    <a:pt x="186" y="142"/>
                  </a:lnTo>
                  <a:lnTo>
                    <a:pt x="193" y="156"/>
                  </a:lnTo>
                  <a:lnTo>
                    <a:pt x="195" y="174"/>
                  </a:lnTo>
                  <a:lnTo>
                    <a:pt x="193" y="193"/>
                  </a:lnTo>
                  <a:lnTo>
                    <a:pt x="186" y="207"/>
                  </a:lnTo>
                  <a:lnTo>
                    <a:pt x="176" y="220"/>
                  </a:lnTo>
                  <a:lnTo>
                    <a:pt x="163" y="229"/>
                  </a:lnTo>
                  <a:lnTo>
                    <a:pt x="149" y="236"/>
                  </a:lnTo>
                  <a:lnTo>
                    <a:pt x="133" y="240"/>
                  </a:lnTo>
                  <a:lnTo>
                    <a:pt x="116" y="244"/>
                  </a:lnTo>
                  <a:lnTo>
                    <a:pt x="99" y="244"/>
                  </a:lnTo>
                  <a:lnTo>
                    <a:pt x="78" y="243"/>
                  </a:lnTo>
                  <a:lnTo>
                    <a:pt x="59" y="239"/>
                  </a:lnTo>
                  <a:lnTo>
                    <a:pt x="40" y="231"/>
                  </a:lnTo>
                  <a:lnTo>
                    <a:pt x="25" y="221"/>
                  </a:lnTo>
                  <a:lnTo>
                    <a:pt x="11" y="207"/>
                  </a:lnTo>
                  <a:lnTo>
                    <a:pt x="0" y="189"/>
                  </a:lnTo>
                  <a:lnTo>
                    <a:pt x="24" y="175"/>
                  </a:lnTo>
                  <a:lnTo>
                    <a:pt x="35" y="191"/>
                  </a:lnTo>
                  <a:lnTo>
                    <a:pt x="49" y="202"/>
                  </a:lnTo>
                  <a:lnTo>
                    <a:pt x="64" y="211"/>
                  </a:lnTo>
                  <a:lnTo>
                    <a:pt x="82" y="216"/>
                  </a:lnTo>
                  <a:lnTo>
                    <a:pt x="100" y="217"/>
                  </a:lnTo>
                  <a:lnTo>
                    <a:pt x="113" y="216"/>
                  </a:lnTo>
                  <a:lnTo>
                    <a:pt x="125" y="215"/>
                  </a:lnTo>
                  <a:lnTo>
                    <a:pt x="138" y="211"/>
                  </a:lnTo>
                  <a:lnTo>
                    <a:pt x="148" y="205"/>
                  </a:lnTo>
                  <a:lnTo>
                    <a:pt x="158" y="197"/>
                  </a:lnTo>
                  <a:lnTo>
                    <a:pt x="163" y="187"/>
                  </a:lnTo>
                  <a:lnTo>
                    <a:pt x="166" y="174"/>
                  </a:lnTo>
                  <a:lnTo>
                    <a:pt x="163" y="160"/>
                  </a:lnTo>
                  <a:lnTo>
                    <a:pt x="156" y="150"/>
                  </a:lnTo>
                  <a:lnTo>
                    <a:pt x="146" y="144"/>
                  </a:lnTo>
                  <a:lnTo>
                    <a:pt x="132" y="137"/>
                  </a:lnTo>
                  <a:lnTo>
                    <a:pt x="115" y="133"/>
                  </a:lnTo>
                  <a:lnTo>
                    <a:pt x="99" y="131"/>
                  </a:lnTo>
                  <a:lnTo>
                    <a:pt x="80" y="127"/>
                  </a:lnTo>
                  <a:lnTo>
                    <a:pt x="61" y="123"/>
                  </a:lnTo>
                  <a:lnTo>
                    <a:pt x="44" y="117"/>
                  </a:lnTo>
                  <a:lnTo>
                    <a:pt x="30" y="109"/>
                  </a:lnTo>
                  <a:lnTo>
                    <a:pt x="19" y="98"/>
                  </a:lnTo>
                  <a:lnTo>
                    <a:pt x="11" y="84"/>
                  </a:lnTo>
                  <a:lnTo>
                    <a:pt x="9" y="66"/>
                  </a:lnTo>
                  <a:lnTo>
                    <a:pt x="11" y="47"/>
                  </a:lnTo>
                  <a:lnTo>
                    <a:pt x="20" y="30"/>
                  </a:lnTo>
                  <a:lnTo>
                    <a:pt x="31" y="19"/>
                  </a:lnTo>
                  <a:lnTo>
                    <a:pt x="47" y="10"/>
                  </a:lnTo>
                  <a:lnTo>
                    <a:pt x="63" y="4"/>
                  </a:lnTo>
                  <a:lnTo>
                    <a:pt x="81" y="1"/>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Freeform 9"/>
            <p:cNvSpPr>
              <a:spLocks/>
            </p:cNvSpPr>
            <p:nvPr userDrawn="1"/>
          </p:nvSpPr>
          <p:spPr bwMode="auto">
            <a:xfrm>
              <a:off x="5392738" y="209550"/>
              <a:ext cx="166688" cy="190500"/>
            </a:xfrm>
            <a:custGeom>
              <a:avLst/>
              <a:gdLst>
                <a:gd name="T0" fmla="*/ 123 w 209"/>
                <a:gd name="T1" fmla="*/ 0 h 242"/>
                <a:gd name="T2" fmla="*/ 146 w 209"/>
                <a:gd name="T3" fmla="*/ 3 h 242"/>
                <a:gd name="T4" fmla="*/ 169 w 209"/>
                <a:gd name="T5" fmla="*/ 9 h 242"/>
                <a:gd name="T6" fmla="*/ 189 w 209"/>
                <a:gd name="T7" fmla="*/ 19 h 242"/>
                <a:gd name="T8" fmla="*/ 208 w 209"/>
                <a:gd name="T9" fmla="*/ 36 h 242"/>
                <a:gd name="T10" fmla="*/ 188 w 209"/>
                <a:gd name="T11" fmla="*/ 54 h 242"/>
                <a:gd name="T12" fmla="*/ 169 w 209"/>
                <a:gd name="T13" fmla="*/ 40 h 242"/>
                <a:gd name="T14" fmla="*/ 146 w 209"/>
                <a:gd name="T15" fmla="*/ 31 h 242"/>
                <a:gd name="T16" fmla="*/ 123 w 209"/>
                <a:gd name="T17" fmla="*/ 28 h 242"/>
                <a:gd name="T18" fmla="*/ 98 w 209"/>
                <a:gd name="T19" fmla="*/ 31 h 242"/>
                <a:gd name="T20" fmla="*/ 76 w 209"/>
                <a:gd name="T21" fmla="*/ 38 h 242"/>
                <a:gd name="T22" fmla="*/ 59 w 209"/>
                <a:gd name="T23" fmla="*/ 50 h 242"/>
                <a:gd name="T24" fmla="*/ 46 w 209"/>
                <a:gd name="T25" fmla="*/ 65 h 242"/>
                <a:gd name="T26" fmla="*/ 37 w 209"/>
                <a:gd name="T27" fmla="*/ 82 h 242"/>
                <a:gd name="T28" fmla="*/ 32 w 209"/>
                <a:gd name="T29" fmla="*/ 102 h 242"/>
                <a:gd name="T30" fmla="*/ 29 w 209"/>
                <a:gd name="T31" fmla="*/ 122 h 242"/>
                <a:gd name="T32" fmla="*/ 32 w 209"/>
                <a:gd name="T33" fmla="*/ 143 h 242"/>
                <a:gd name="T34" fmla="*/ 37 w 209"/>
                <a:gd name="T35" fmla="*/ 162 h 242"/>
                <a:gd name="T36" fmla="*/ 47 w 209"/>
                <a:gd name="T37" fmla="*/ 178 h 242"/>
                <a:gd name="T38" fmla="*/ 59 w 209"/>
                <a:gd name="T39" fmla="*/ 193 h 242"/>
                <a:gd name="T40" fmla="*/ 76 w 209"/>
                <a:gd name="T41" fmla="*/ 205 h 242"/>
                <a:gd name="T42" fmla="*/ 98 w 209"/>
                <a:gd name="T43" fmla="*/ 211 h 242"/>
                <a:gd name="T44" fmla="*/ 123 w 209"/>
                <a:gd name="T45" fmla="*/ 215 h 242"/>
                <a:gd name="T46" fmla="*/ 141 w 209"/>
                <a:gd name="T47" fmla="*/ 213 h 242"/>
                <a:gd name="T48" fmla="*/ 158 w 209"/>
                <a:gd name="T49" fmla="*/ 207 h 242"/>
                <a:gd name="T50" fmla="*/ 175 w 209"/>
                <a:gd name="T51" fmla="*/ 199 h 242"/>
                <a:gd name="T52" fmla="*/ 189 w 209"/>
                <a:gd name="T53" fmla="*/ 187 h 242"/>
                <a:gd name="T54" fmla="*/ 209 w 209"/>
                <a:gd name="T55" fmla="*/ 207 h 242"/>
                <a:gd name="T56" fmla="*/ 190 w 209"/>
                <a:gd name="T57" fmla="*/ 223 h 242"/>
                <a:gd name="T58" fmla="*/ 169 w 209"/>
                <a:gd name="T59" fmla="*/ 234 h 242"/>
                <a:gd name="T60" fmla="*/ 146 w 209"/>
                <a:gd name="T61" fmla="*/ 241 h 242"/>
                <a:gd name="T62" fmla="*/ 123 w 209"/>
                <a:gd name="T63" fmla="*/ 242 h 242"/>
                <a:gd name="T64" fmla="*/ 94 w 209"/>
                <a:gd name="T65" fmla="*/ 239 h 242"/>
                <a:gd name="T66" fmla="*/ 68 w 209"/>
                <a:gd name="T67" fmla="*/ 233 h 242"/>
                <a:gd name="T68" fmla="*/ 48 w 209"/>
                <a:gd name="T69" fmla="*/ 221 h 242"/>
                <a:gd name="T70" fmla="*/ 30 w 209"/>
                <a:gd name="T71" fmla="*/ 206 h 242"/>
                <a:gd name="T72" fmla="*/ 18 w 209"/>
                <a:gd name="T73" fmla="*/ 188 h 242"/>
                <a:gd name="T74" fmla="*/ 7 w 209"/>
                <a:gd name="T75" fmla="*/ 168 h 242"/>
                <a:gd name="T76" fmla="*/ 2 w 209"/>
                <a:gd name="T77" fmla="*/ 145 h 242"/>
                <a:gd name="T78" fmla="*/ 0 w 209"/>
                <a:gd name="T79" fmla="*/ 122 h 242"/>
                <a:gd name="T80" fmla="*/ 2 w 209"/>
                <a:gd name="T81" fmla="*/ 99 h 242"/>
                <a:gd name="T82" fmla="*/ 7 w 209"/>
                <a:gd name="T83" fmla="*/ 78 h 242"/>
                <a:gd name="T84" fmla="*/ 16 w 209"/>
                <a:gd name="T85" fmla="*/ 56 h 242"/>
                <a:gd name="T86" fmla="*/ 30 w 209"/>
                <a:gd name="T87" fmla="*/ 38 h 242"/>
                <a:gd name="T88" fmla="*/ 47 w 209"/>
                <a:gd name="T89" fmla="*/ 22 h 242"/>
                <a:gd name="T90" fmla="*/ 68 w 209"/>
                <a:gd name="T91" fmla="*/ 10 h 242"/>
                <a:gd name="T92" fmla="*/ 94 w 209"/>
                <a:gd name="T93" fmla="*/ 3 h 242"/>
                <a:gd name="T94" fmla="*/ 123 w 209"/>
                <a:gd name="T95"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9" h="242">
                  <a:moveTo>
                    <a:pt x="123" y="0"/>
                  </a:moveTo>
                  <a:lnTo>
                    <a:pt x="146" y="3"/>
                  </a:lnTo>
                  <a:lnTo>
                    <a:pt x="169" y="9"/>
                  </a:lnTo>
                  <a:lnTo>
                    <a:pt x="189" y="19"/>
                  </a:lnTo>
                  <a:lnTo>
                    <a:pt x="208" y="36"/>
                  </a:lnTo>
                  <a:lnTo>
                    <a:pt x="188" y="54"/>
                  </a:lnTo>
                  <a:lnTo>
                    <a:pt x="169" y="40"/>
                  </a:lnTo>
                  <a:lnTo>
                    <a:pt x="146" y="31"/>
                  </a:lnTo>
                  <a:lnTo>
                    <a:pt x="123" y="28"/>
                  </a:lnTo>
                  <a:lnTo>
                    <a:pt x="98" y="31"/>
                  </a:lnTo>
                  <a:lnTo>
                    <a:pt x="76" y="38"/>
                  </a:lnTo>
                  <a:lnTo>
                    <a:pt x="59" y="50"/>
                  </a:lnTo>
                  <a:lnTo>
                    <a:pt x="46" y="65"/>
                  </a:lnTo>
                  <a:lnTo>
                    <a:pt x="37" y="82"/>
                  </a:lnTo>
                  <a:lnTo>
                    <a:pt x="32" y="102"/>
                  </a:lnTo>
                  <a:lnTo>
                    <a:pt x="29" y="122"/>
                  </a:lnTo>
                  <a:lnTo>
                    <a:pt x="32" y="143"/>
                  </a:lnTo>
                  <a:lnTo>
                    <a:pt x="37" y="162"/>
                  </a:lnTo>
                  <a:lnTo>
                    <a:pt x="47" y="178"/>
                  </a:lnTo>
                  <a:lnTo>
                    <a:pt x="59" y="193"/>
                  </a:lnTo>
                  <a:lnTo>
                    <a:pt x="76" y="205"/>
                  </a:lnTo>
                  <a:lnTo>
                    <a:pt x="98" y="211"/>
                  </a:lnTo>
                  <a:lnTo>
                    <a:pt x="123" y="215"/>
                  </a:lnTo>
                  <a:lnTo>
                    <a:pt x="141" y="213"/>
                  </a:lnTo>
                  <a:lnTo>
                    <a:pt x="158" y="207"/>
                  </a:lnTo>
                  <a:lnTo>
                    <a:pt x="175" y="199"/>
                  </a:lnTo>
                  <a:lnTo>
                    <a:pt x="189" y="187"/>
                  </a:lnTo>
                  <a:lnTo>
                    <a:pt x="209" y="207"/>
                  </a:lnTo>
                  <a:lnTo>
                    <a:pt x="190" y="223"/>
                  </a:lnTo>
                  <a:lnTo>
                    <a:pt x="169" y="234"/>
                  </a:lnTo>
                  <a:lnTo>
                    <a:pt x="146" y="241"/>
                  </a:lnTo>
                  <a:lnTo>
                    <a:pt x="123" y="242"/>
                  </a:lnTo>
                  <a:lnTo>
                    <a:pt x="94" y="239"/>
                  </a:lnTo>
                  <a:lnTo>
                    <a:pt x="68" y="233"/>
                  </a:lnTo>
                  <a:lnTo>
                    <a:pt x="48" y="221"/>
                  </a:lnTo>
                  <a:lnTo>
                    <a:pt x="30" y="206"/>
                  </a:lnTo>
                  <a:lnTo>
                    <a:pt x="18" y="188"/>
                  </a:lnTo>
                  <a:lnTo>
                    <a:pt x="7" y="168"/>
                  </a:lnTo>
                  <a:lnTo>
                    <a:pt x="2" y="145"/>
                  </a:lnTo>
                  <a:lnTo>
                    <a:pt x="0" y="122"/>
                  </a:lnTo>
                  <a:lnTo>
                    <a:pt x="2" y="99"/>
                  </a:lnTo>
                  <a:lnTo>
                    <a:pt x="7" y="78"/>
                  </a:lnTo>
                  <a:lnTo>
                    <a:pt x="16" y="56"/>
                  </a:lnTo>
                  <a:lnTo>
                    <a:pt x="30" y="38"/>
                  </a:lnTo>
                  <a:lnTo>
                    <a:pt x="47" y="22"/>
                  </a:lnTo>
                  <a:lnTo>
                    <a:pt x="68" y="10"/>
                  </a:lnTo>
                  <a:lnTo>
                    <a:pt x="94" y="3"/>
                  </a:lnTo>
                  <a:lnTo>
                    <a:pt x="1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 name="Freeform 10"/>
            <p:cNvSpPr>
              <a:spLocks noEditPoints="1"/>
            </p:cNvSpPr>
            <p:nvPr userDrawn="1"/>
          </p:nvSpPr>
          <p:spPr bwMode="auto">
            <a:xfrm>
              <a:off x="5572126" y="209550"/>
              <a:ext cx="188913" cy="192088"/>
            </a:xfrm>
            <a:custGeom>
              <a:avLst/>
              <a:gdLst>
                <a:gd name="T0" fmla="*/ 121 w 239"/>
                <a:gd name="T1" fmla="*/ 27 h 243"/>
                <a:gd name="T2" fmla="*/ 97 w 239"/>
                <a:gd name="T3" fmla="*/ 29 h 243"/>
                <a:gd name="T4" fmla="*/ 77 w 239"/>
                <a:gd name="T5" fmla="*/ 36 h 243"/>
                <a:gd name="T6" fmla="*/ 60 w 239"/>
                <a:gd name="T7" fmla="*/ 47 h 243"/>
                <a:gd name="T8" fmla="*/ 47 w 239"/>
                <a:gd name="T9" fmla="*/ 63 h 243"/>
                <a:gd name="T10" fmla="*/ 37 w 239"/>
                <a:gd name="T11" fmla="*/ 80 h 243"/>
                <a:gd name="T12" fmla="*/ 32 w 239"/>
                <a:gd name="T13" fmla="*/ 101 h 243"/>
                <a:gd name="T14" fmla="*/ 30 w 239"/>
                <a:gd name="T15" fmla="*/ 122 h 243"/>
                <a:gd name="T16" fmla="*/ 32 w 239"/>
                <a:gd name="T17" fmla="*/ 143 h 243"/>
                <a:gd name="T18" fmla="*/ 37 w 239"/>
                <a:gd name="T19" fmla="*/ 162 h 243"/>
                <a:gd name="T20" fmla="*/ 46 w 239"/>
                <a:gd name="T21" fmla="*/ 178 h 243"/>
                <a:gd name="T22" fmla="*/ 59 w 239"/>
                <a:gd name="T23" fmla="*/ 193 h 243"/>
                <a:gd name="T24" fmla="*/ 75 w 239"/>
                <a:gd name="T25" fmla="*/ 205 h 243"/>
                <a:gd name="T26" fmla="*/ 96 w 239"/>
                <a:gd name="T27" fmla="*/ 213 h 243"/>
                <a:gd name="T28" fmla="*/ 121 w 239"/>
                <a:gd name="T29" fmla="*/ 216 h 243"/>
                <a:gd name="T30" fmla="*/ 145 w 239"/>
                <a:gd name="T31" fmla="*/ 213 h 243"/>
                <a:gd name="T32" fmla="*/ 165 w 239"/>
                <a:gd name="T33" fmla="*/ 205 h 243"/>
                <a:gd name="T34" fmla="*/ 182 w 239"/>
                <a:gd name="T35" fmla="*/ 193 h 243"/>
                <a:gd name="T36" fmla="*/ 195 w 239"/>
                <a:gd name="T37" fmla="*/ 178 h 243"/>
                <a:gd name="T38" fmla="*/ 204 w 239"/>
                <a:gd name="T39" fmla="*/ 160 h 243"/>
                <a:gd name="T40" fmla="*/ 209 w 239"/>
                <a:gd name="T41" fmla="*/ 141 h 243"/>
                <a:gd name="T42" fmla="*/ 210 w 239"/>
                <a:gd name="T43" fmla="*/ 122 h 243"/>
                <a:gd name="T44" fmla="*/ 209 w 239"/>
                <a:gd name="T45" fmla="*/ 102 h 243"/>
                <a:gd name="T46" fmla="*/ 204 w 239"/>
                <a:gd name="T47" fmla="*/ 82 h 243"/>
                <a:gd name="T48" fmla="*/ 195 w 239"/>
                <a:gd name="T49" fmla="*/ 65 h 243"/>
                <a:gd name="T50" fmla="*/ 182 w 239"/>
                <a:gd name="T51" fmla="*/ 50 h 243"/>
                <a:gd name="T52" fmla="*/ 165 w 239"/>
                <a:gd name="T53" fmla="*/ 37 h 243"/>
                <a:gd name="T54" fmla="*/ 145 w 239"/>
                <a:gd name="T55" fmla="*/ 29 h 243"/>
                <a:gd name="T56" fmla="*/ 121 w 239"/>
                <a:gd name="T57" fmla="*/ 27 h 243"/>
                <a:gd name="T58" fmla="*/ 121 w 239"/>
                <a:gd name="T59" fmla="*/ 0 h 243"/>
                <a:gd name="T60" fmla="*/ 149 w 239"/>
                <a:gd name="T61" fmla="*/ 3 h 243"/>
                <a:gd name="T62" fmla="*/ 173 w 239"/>
                <a:gd name="T63" fmla="*/ 10 h 243"/>
                <a:gd name="T64" fmla="*/ 193 w 239"/>
                <a:gd name="T65" fmla="*/ 22 h 243"/>
                <a:gd name="T66" fmla="*/ 210 w 239"/>
                <a:gd name="T67" fmla="*/ 37 h 243"/>
                <a:gd name="T68" fmla="*/ 223 w 239"/>
                <a:gd name="T69" fmla="*/ 56 h 243"/>
                <a:gd name="T70" fmla="*/ 231 w 239"/>
                <a:gd name="T71" fmla="*/ 76 h 243"/>
                <a:gd name="T72" fmla="*/ 238 w 239"/>
                <a:gd name="T73" fmla="*/ 99 h 243"/>
                <a:gd name="T74" fmla="*/ 239 w 239"/>
                <a:gd name="T75" fmla="*/ 122 h 243"/>
                <a:gd name="T76" fmla="*/ 238 w 239"/>
                <a:gd name="T77" fmla="*/ 145 h 243"/>
                <a:gd name="T78" fmla="*/ 231 w 239"/>
                <a:gd name="T79" fmla="*/ 167 h 243"/>
                <a:gd name="T80" fmla="*/ 223 w 239"/>
                <a:gd name="T81" fmla="*/ 187 h 243"/>
                <a:gd name="T82" fmla="*/ 210 w 239"/>
                <a:gd name="T83" fmla="*/ 206 h 243"/>
                <a:gd name="T84" fmla="*/ 193 w 239"/>
                <a:gd name="T85" fmla="*/ 221 h 243"/>
                <a:gd name="T86" fmla="*/ 173 w 239"/>
                <a:gd name="T87" fmla="*/ 233 h 243"/>
                <a:gd name="T88" fmla="*/ 149 w 239"/>
                <a:gd name="T89" fmla="*/ 241 h 243"/>
                <a:gd name="T90" fmla="*/ 120 w 239"/>
                <a:gd name="T91" fmla="*/ 243 h 243"/>
                <a:gd name="T92" fmla="*/ 92 w 239"/>
                <a:gd name="T93" fmla="*/ 241 h 243"/>
                <a:gd name="T94" fmla="*/ 68 w 239"/>
                <a:gd name="T95" fmla="*/ 233 h 243"/>
                <a:gd name="T96" fmla="*/ 47 w 239"/>
                <a:gd name="T97" fmla="*/ 221 h 243"/>
                <a:gd name="T98" fmla="*/ 31 w 239"/>
                <a:gd name="T99" fmla="*/ 206 h 243"/>
                <a:gd name="T100" fmla="*/ 17 w 239"/>
                <a:gd name="T101" fmla="*/ 187 h 243"/>
                <a:gd name="T102" fmla="*/ 8 w 239"/>
                <a:gd name="T103" fmla="*/ 167 h 243"/>
                <a:gd name="T104" fmla="*/ 3 w 239"/>
                <a:gd name="T105" fmla="*/ 145 h 243"/>
                <a:gd name="T106" fmla="*/ 0 w 239"/>
                <a:gd name="T107" fmla="*/ 122 h 243"/>
                <a:gd name="T108" fmla="*/ 4 w 239"/>
                <a:gd name="T109" fmla="*/ 93 h 243"/>
                <a:gd name="T110" fmla="*/ 12 w 239"/>
                <a:gd name="T111" fmla="*/ 68 h 243"/>
                <a:gd name="T112" fmla="*/ 25 w 239"/>
                <a:gd name="T113" fmla="*/ 45 h 243"/>
                <a:gd name="T114" fmla="*/ 42 w 239"/>
                <a:gd name="T115" fmla="*/ 27 h 243"/>
                <a:gd name="T116" fmla="*/ 64 w 239"/>
                <a:gd name="T117" fmla="*/ 12 h 243"/>
                <a:gd name="T118" fmla="*/ 91 w 239"/>
                <a:gd name="T119" fmla="*/ 3 h 243"/>
                <a:gd name="T120" fmla="*/ 121 w 239"/>
                <a:gd name="T121"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9" h="243">
                  <a:moveTo>
                    <a:pt x="121" y="27"/>
                  </a:moveTo>
                  <a:lnTo>
                    <a:pt x="97" y="29"/>
                  </a:lnTo>
                  <a:lnTo>
                    <a:pt x="77" y="36"/>
                  </a:lnTo>
                  <a:lnTo>
                    <a:pt x="60" y="47"/>
                  </a:lnTo>
                  <a:lnTo>
                    <a:pt x="47" y="63"/>
                  </a:lnTo>
                  <a:lnTo>
                    <a:pt x="37" y="80"/>
                  </a:lnTo>
                  <a:lnTo>
                    <a:pt x="32" y="101"/>
                  </a:lnTo>
                  <a:lnTo>
                    <a:pt x="30" y="122"/>
                  </a:lnTo>
                  <a:lnTo>
                    <a:pt x="32" y="143"/>
                  </a:lnTo>
                  <a:lnTo>
                    <a:pt x="37" y="162"/>
                  </a:lnTo>
                  <a:lnTo>
                    <a:pt x="46" y="178"/>
                  </a:lnTo>
                  <a:lnTo>
                    <a:pt x="59" y="193"/>
                  </a:lnTo>
                  <a:lnTo>
                    <a:pt x="75" y="205"/>
                  </a:lnTo>
                  <a:lnTo>
                    <a:pt x="96" y="213"/>
                  </a:lnTo>
                  <a:lnTo>
                    <a:pt x="121" y="216"/>
                  </a:lnTo>
                  <a:lnTo>
                    <a:pt x="145" y="213"/>
                  </a:lnTo>
                  <a:lnTo>
                    <a:pt x="165" y="205"/>
                  </a:lnTo>
                  <a:lnTo>
                    <a:pt x="182" y="193"/>
                  </a:lnTo>
                  <a:lnTo>
                    <a:pt x="195" y="178"/>
                  </a:lnTo>
                  <a:lnTo>
                    <a:pt x="204" y="160"/>
                  </a:lnTo>
                  <a:lnTo>
                    <a:pt x="209" y="141"/>
                  </a:lnTo>
                  <a:lnTo>
                    <a:pt x="210" y="122"/>
                  </a:lnTo>
                  <a:lnTo>
                    <a:pt x="209" y="102"/>
                  </a:lnTo>
                  <a:lnTo>
                    <a:pt x="204" y="82"/>
                  </a:lnTo>
                  <a:lnTo>
                    <a:pt x="195" y="65"/>
                  </a:lnTo>
                  <a:lnTo>
                    <a:pt x="182" y="50"/>
                  </a:lnTo>
                  <a:lnTo>
                    <a:pt x="165" y="37"/>
                  </a:lnTo>
                  <a:lnTo>
                    <a:pt x="145" y="29"/>
                  </a:lnTo>
                  <a:lnTo>
                    <a:pt x="121" y="27"/>
                  </a:lnTo>
                  <a:close/>
                  <a:moveTo>
                    <a:pt x="121" y="0"/>
                  </a:moveTo>
                  <a:lnTo>
                    <a:pt x="149" y="3"/>
                  </a:lnTo>
                  <a:lnTo>
                    <a:pt x="173" y="10"/>
                  </a:lnTo>
                  <a:lnTo>
                    <a:pt x="193" y="22"/>
                  </a:lnTo>
                  <a:lnTo>
                    <a:pt x="210" y="37"/>
                  </a:lnTo>
                  <a:lnTo>
                    <a:pt x="223" y="56"/>
                  </a:lnTo>
                  <a:lnTo>
                    <a:pt x="231" y="76"/>
                  </a:lnTo>
                  <a:lnTo>
                    <a:pt x="238" y="99"/>
                  </a:lnTo>
                  <a:lnTo>
                    <a:pt x="239" y="122"/>
                  </a:lnTo>
                  <a:lnTo>
                    <a:pt x="238" y="145"/>
                  </a:lnTo>
                  <a:lnTo>
                    <a:pt x="231" y="167"/>
                  </a:lnTo>
                  <a:lnTo>
                    <a:pt x="223" y="187"/>
                  </a:lnTo>
                  <a:lnTo>
                    <a:pt x="210" y="206"/>
                  </a:lnTo>
                  <a:lnTo>
                    <a:pt x="193" y="221"/>
                  </a:lnTo>
                  <a:lnTo>
                    <a:pt x="173" y="233"/>
                  </a:lnTo>
                  <a:lnTo>
                    <a:pt x="149" y="241"/>
                  </a:lnTo>
                  <a:lnTo>
                    <a:pt x="120" y="243"/>
                  </a:lnTo>
                  <a:lnTo>
                    <a:pt x="92" y="241"/>
                  </a:lnTo>
                  <a:lnTo>
                    <a:pt x="68" y="233"/>
                  </a:lnTo>
                  <a:lnTo>
                    <a:pt x="47" y="221"/>
                  </a:lnTo>
                  <a:lnTo>
                    <a:pt x="31" y="206"/>
                  </a:lnTo>
                  <a:lnTo>
                    <a:pt x="17" y="187"/>
                  </a:lnTo>
                  <a:lnTo>
                    <a:pt x="8" y="167"/>
                  </a:lnTo>
                  <a:lnTo>
                    <a:pt x="3" y="145"/>
                  </a:lnTo>
                  <a:lnTo>
                    <a:pt x="0" y="122"/>
                  </a:lnTo>
                  <a:lnTo>
                    <a:pt x="4" y="93"/>
                  </a:lnTo>
                  <a:lnTo>
                    <a:pt x="12" y="68"/>
                  </a:lnTo>
                  <a:lnTo>
                    <a:pt x="25" y="45"/>
                  </a:lnTo>
                  <a:lnTo>
                    <a:pt x="42" y="27"/>
                  </a:lnTo>
                  <a:lnTo>
                    <a:pt x="64" y="12"/>
                  </a:lnTo>
                  <a:lnTo>
                    <a:pt x="91" y="3"/>
                  </a:lnTo>
                  <a:lnTo>
                    <a:pt x="1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 name="Freeform 11"/>
            <p:cNvSpPr>
              <a:spLocks/>
            </p:cNvSpPr>
            <p:nvPr userDrawn="1"/>
          </p:nvSpPr>
          <p:spPr bwMode="auto">
            <a:xfrm>
              <a:off x="5795963" y="212725"/>
              <a:ext cx="184150" cy="185738"/>
            </a:xfrm>
            <a:custGeom>
              <a:avLst/>
              <a:gdLst>
                <a:gd name="T0" fmla="*/ 0 w 234"/>
                <a:gd name="T1" fmla="*/ 0 h 235"/>
                <a:gd name="T2" fmla="*/ 36 w 234"/>
                <a:gd name="T3" fmla="*/ 0 h 235"/>
                <a:gd name="T4" fmla="*/ 118 w 234"/>
                <a:gd name="T5" fmla="*/ 121 h 235"/>
                <a:gd name="T6" fmla="*/ 199 w 234"/>
                <a:gd name="T7" fmla="*/ 0 h 235"/>
                <a:gd name="T8" fmla="*/ 234 w 234"/>
                <a:gd name="T9" fmla="*/ 0 h 235"/>
                <a:gd name="T10" fmla="*/ 234 w 234"/>
                <a:gd name="T11" fmla="*/ 235 h 235"/>
                <a:gd name="T12" fmla="*/ 206 w 234"/>
                <a:gd name="T13" fmla="*/ 235 h 235"/>
                <a:gd name="T14" fmla="*/ 206 w 234"/>
                <a:gd name="T15" fmla="*/ 42 h 235"/>
                <a:gd name="T16" fmla="*/ 121 w 234"/>
                <a:gd name="T17" fmla="*/ 160 h 235"/>
                <a:gd name="T18" fmla="*/ 114 w 234"/>
                <a:gd name="T19" fmla="*/ 160 h 235"/>
                <a:gd name="T20" fmla="*/ 29 w 234"/>
                <a:gd name="T21" fmla="*/ 41 h 235"/>
                <a:gd name="T22" fmla="*/ 29 w 234"/>
                <a:gd name="T23" fmla="*/ 235 h 235"/>
                <a:gd name="T24" fmla="*/ 0 w 234"/>
                <a:gd name="T25" fmla="*/ 235 h 235"/>
                <a:gd name="T26" fmla="*/ 0 w 234"/>
                <a:gd name="T27"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 h="235">
                  <a:moveTo>
                    <a:pt x="0" y="0"/>
                  </a:moveTo>
                  <a:lnTo>
                    <a:pt x="36" y="0"/>
                  </a:lnTo>
                  <a:lnTo>
                    <a:pt x="118" y="121"/>
                  </a:lnTo>
                  <a:lnTo>
                    <a:pt x="199" y="0"/>
                  </a:lnTo>
                  <a:lnTo>
                    <a:pt x="234" y="0"/>
                  </a:lnTo>
                  <a:lnTo>
                    <a:pt x="234" y="235"/>
                  </a:lnTo>
                  <a:lnTo>
                    <a:pt x="206" y="235"/>
                  </a:lnTo>
                  <a:lnTo>
                    <a:pt x="206" y="42"/>
                  </a:lnTo>
                  <a:lnTo>
                    <a:pt x="121" y="160"/>
                  </a:lnTo>
                  <a:lnTo>
                    <a:pt x="114" y="160"/>
                  </a:lnTo>
                  <a:lnTo>
                    <a:pt x="29" y="41"/>
                  </a:lnTo>
                  <a:lnTo>
                    <a:pt x="29"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6" name="Freeform 12"/>
            <p:cNvSpPr>
              <a:spLocks/>
            </p:cNvSpPr>
            <p:nvPr userDrawn="1"/>
          </p:nvSpPr>
          <p:spPr bwMode="auto">
            <a:xfrm>
              <a:off x="6027738" y="212725"/>
              <a:ext cx="184150" cy="185738"/>
            </a:xfrm>
            <a:custGeom>
              <a:avLst/>
              <a:gdLst>
                <a:gd name="T0" fmla="*/ 0 w 234"/>
                <a:gd name="T1" fmla="*/ 0 h 235"/>
                <a:gd name="T2" fmla="*/ 34 w 234"/>
                <a:gd name="T3" fmla="*/ 0 h 235"/>
                <a:gd name="T4" fmla="*/ 117 w 234"/>
                <a:gd name="T5" fmla="*/ 121 h 235"/>
                <a:gd name="T6" fmla="*/ 198 w 234"/>
                <a:gd name="T7" fmla="*/ 0 h 235"/>
                <a:gd name="T8" fmla="*/ 234 w 234"/>
                <a:gd name="T9" fmla="*/ 0 h 235"/>
                <a:gd name="T10" fmla="*/ 234 w 234"/>
                <a:gd name="T11" fmla="*/ 235 h 235"/>
                <a:gd name="T12" fmla="*/ 204 w 234"/>
                <a:gd name="T13" fmla="*/ 235 h 235"/>
                <a:gd name="T14" fmla="*/ 204 w 234"/>
                <a:gd name="T15" fmla="*/ 42 h 235"/>
                <a:gd name="T16" fmla="*/ 119 w 234"/>
                <a:gd name="T17" fmla="*/ 160 h 235"/>
                <a:gd name="T18" fmla="*/ 113 w 234"/>
                <a:gd name="T19" fmla="*/ 160 h 235"/>
                <a:gd name="T20" fmla="*/ 28 w 234"/>
                <a:gd name="T21" fmla="*/ 41 h 235"/>
                <a:gd name="T22" fmla="*/ 28 w 234"/>
                <a:gd name="T23" fmla="*/ 235 h 235"/>
                <a:gd name="T24" fmla="*/ 0 w 234"/>
                <a:gd name="T25" fmla="*/ 235 h 235"/>
                <a:gd name="T26" fmla="*/ 0 w 234"/>
                <a:gd name="T27"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 h="235">
                  <a:moveTo>
                    <a:pt x="0" y="0"/>
                  </a:moveTo>
                  <a:lnTo>
                    <a:pt x="34" y="0"/>
                  </a:lnTo>
                  <a:lnTo>
                    <a:pt x="117" y="121"/>
                  </a:lnTo>
                  <a:lnTo>
                    <a:pt x="198" y="0"/>
                  </a:lnTo>
                  <a:lnTo>
                    <a:pt x="234" y="0"/>
                  </a:lnTo>
                  <a:lnTo>
                    <a:pt x="234" y="235"/>
                  </a:lnTo>
                  <a:lnTo>
                    <a:pt x="204" y="235"/>
                  </a:lnTo>
                  <a:lnTo>
                    <a:pt x="204" y="42"/>
                  </a:lnTo>
                  <a:lnTo>
                    <a:pt x="119" y="160"/>
                  </a:lnTo>
                  <a:lnTo>
                    <a:pt x="113" y="160"/>
                  </a:lnTo>
                  <a:lnTo>
                    <a:pt x="28" y="41"/>
                  </a:lnTo>
                  <a:lnTo>
                    <a:pt x="28"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 name="Freeform 13"/>
            <p:cNvSpPr>
              <a:spLocks/>
            </p:cNvSpPr>
            <p:nvPr userDrawn="1"/>
          </p:nvSpPr>
          <p:spPr bwMode="auto">
            <a:xfrm>
              <a:off x="6257926" y="212725"/>
              <a:ext cx="134938" cy="185738"/>
            </a:xfrm>
            <a:custGeom>
              <a:avLst/>
              <a:gdLst>
                <a:gd name="T0" fmla="*/ 0 w 170"/>
                <a:gd name="T1" fmla="*/ 0 h 235"/>
                <a:gd name="T2" fmla="*/ 165 w 170"/>
                <a:gd name="T3" fmla="*/ 0 h 235"/>
                <a:gd name="T4" fmla="*/ 165 w 170"/>
                <a:gd name="T5" fmla="*/ 27 h 235"/>
                <a:gd name="T6" fmla="*/ 29 w 170"/>
                <a:gd name="T7" fmla="*/ 27 h 235"/>
                <a:gd name="T8" fmla="*/ 29 w 170"/>
                <a:gd name="T9" fmla="*/ 100 h 235"/>
                <a:gd name="T10" fmla="*/ 158 w 170"/>
                <a:gd name="T11" fmla="*/ 100 h 235"/>
                <a:gd name="T12" fmla="*/ 158 w 170"/>
                <a:gd name="T13" fmla="*/ 127 h 235"/>
                <a:gd name="T14" fmla="*/ 29 w 170"/>
                <a:gd name="T15" fmla="*/ 127 h 235"/>
                <a:gd name="T16" fmla="*/ 29 w 170"/>
                <a:gd name="T17" fmla="*/ 207 h 235"/>
                <a:gd name="T18" fmla="*/ 170 w 170"/>
                <a:gd name="T19" fmla="*/ 207 h 235"/>
                <a:gd name="T20" fmla="*/ 170 w 170"/>
                <a:gd name="T21" fmla="*/ 235 h 235"/>
                <a:gd name="T22" fmla="*/ 0 w 170"/>
                <a:gd name="T23" fmla="*/ 235 h 235"/>
                <a:gd name="T24" fmla="*/ 0 w 17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235">
                  <a:moveTo>
                    <a:pt x="0" y="0"/>
                  </a:moveTo>
                  <a:lnTo>
                    <a:pt x="165" y="0"/>
                  </a:lnTo>
                  <a:lnTo>
                    <a:pt x="165" y="27"/>
                  </a:lnTo>
                  <a:lnTo>
                    <a:pt x="29" y="27"/>
                  </a:lnTo>
                  <a:lnTo>
                    <a:pt x="29" y="100"/>
                  </a:lnTo>
                  <a:lnTo>
                    <a:pt x="158" y="100"/>
                  </a:lnTo>
                  <a:lnTo>
                    <a:pt x="158" y="127"/>
                  </a:lnTo>
                  <a:lnTo>
                    <a:pt x="29" y="127"/>
                  </a:lnTo>
                  <a:lnTo>
                    <a:pt x="29" y="207"/>
                  </a:lnTo>
                  <a:lnTo>
                    <a:pt x="170" y="207"/>
                  </a:lnTo>
                  <a:lnTo>
                    <a:pt x="170"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 name="Freeform 14"/>
            <p:cNvSpPr>
              <a:spLocks noEditPoints="1"/>
            </p:cNvSpPr>
            <p:nvPr userDrawn="1"/>
          </p:nvSpPr>
          <p:spPr bwMode="auto">
            <a:xfrm>
              <a:off x="6424613" y="212725"/>
              <a:ext cx="155575" cy="185738"/>
            </a:xfrm>
            <a:custGeom>
              <a:avLst/>
              <a:gdLst>
                <a:gd name="T0" fmla="*/ 30 w 196"/>
                <a:gd name="T1" fmla="*/ 25 h 235"/>
                <a:gd name="T2" fmla="*/ 30 w 196"/>
                <a:gd name="T3" fmla="*/ 123 h 235"/>
                <a:gd name="T4" fmla="*/ 106 w 196"/>
                <a:gd name="T5" fmla="*/ 123 h 235"/>
                <a:gd name="T6" fmla="*/ 123 w 196"/>
                <a:gd name="T7" fmla="*/ 121 h 235"/>
                <a:gd name="T8" fmla="*/ 139 w 196"/>
                <a:gd name="T9" fmla="*/ 114 h 235"/>
                <a:gd name="T10" fmla="*/ 149 w 196"/>
                <a:gd name="T11" fmla="*/ 104 h 235"/>
                <a:gd name="T12" fmla="*/ 155 w 196"/>
                <a:gd name="T13" fmla="*/ 90 h 235"/>
                <a:gd name="T14" fmla="*/ 156 w 196"/>
                <a:gd name="T15" fmla="*/ 75 h 235"/>
                <a:gd name="T16" fmla="*/ 155 w 196"/>
                <a:gd name="T17" fmla="*/ 64 h 235"/>
                <a:gd name="T18" fmla="*/ 151 w 196"/>
                <a:gd name="T19" fmla="*/ 52 h 235"/>
                <a:gd name="T20" fmla="*/ 144 w 196"/>
                <a:gd name="T21" fmla="*/ 42 h 235"/>
                <a:gd name="T22" fmla="*/ 135 w 196"/>
                <a:gd name="T23" fmla="*/ 33 h 235"/>
                <a:gd name="T24" fmla="*/ 122 w 196"/>
                <a:gd name="T25" fmla="*/ 28 h 235"/>
                <a:gd name="T26" fmla="*/ 107 w 196"/>
                <a:gd name="T27" fmla="*/ 25 h 235"/>
                <a:gd name="T28" fmla="*/ 30 w 196"/>
                <a:gd name="T29" fmla="*/ 25 h 235"/>
                <a:gd name="T30" fmla="*/ 0 w 196"/>
                <a:gd name="T31" fmla="*/ 0 h 235"/>
                <a:gd name="T32" fmla="*/ 107 w 196"/>
                <a:gd name="T33" fmla="*/ 0 h 235"/>
                <a:gd name="T34" fmla="*/ 127 w 196"/>
                <a:gd name="T35" fmla="*/ 1 h 235"/>
                <a:gd name="T36" fmla="*/ 145 w 196"/>
                <a:gd name="T37" fmla="*/ 8 h 235"/>
                <a:gd name="T38" fmla="*/ 160 w 196"/>
                <a:gd name="T39" fmla="*/ 18 h 235"/>
                <a:gd name="T40" fmla="*/ 172 w 196"/>
                <a:gd name="T41" fmla="*/ 29 h 235"/>
                <a:gd name="T42" fmla="*/ 179 w 196"/>
                <a:gd name="T43" fmla="*/ 43 h 235"/>
                <a:gd name="T44" fmla="*/ 184 w 196"/>
                <a:gd name="T45" fmla="*/ 59 h 235"/>
                <a:gd name="T46" fmla="*/ 186 w 196"/>
                <a:gd name="T47" fmla="*/ 75 h 235"/>
                <a:gd name="T48" fmla="*/ 184 w 196"/>
                <a:gd name="T49" fmla="*/ 93 h 235"/>
                <a:gd name="T50" fmla="*/ 179 w 196"/>
                <a:gd name="T51" fmla="*/ 108 h 235"/>
                <a:gd name="T52" fmla="*/ 170 w 196"/>
                <a:gd name="T53" fmla="*/ 123 h 235"/>
                <a:gd name="T54" fmla="*/ 158 w 196"/>
                <a:gd name="T55" fmla="*/ 135 h 235"/>
                <a:gd name="T56" fmla="*/ 140 w 196"/>
                <a:gd name="T57" fmla="*/ 144 h 235"/>
                <a:gd name="T58" fmla="*/ 118 w 196"/>
                <a:gd name="T59" fmla="*/ 148 h 235"/>
                <a:gd name="T60" fmla="*/ 196 w 196"/>
                <a:gd name="T61" fmla="*/ 235 h 235"/>
                <a:gd name="T62" fmla="*/ 159 w 196"/>
                <a:gd name="T63" fmla="*/ 235 h 235"/>
                <a:gd name="T64" fmla="*/ 85 w 196"/>
                <a:gd name="T65" fmla="*/ 150 h 235"/>
                <a:gd name="T66" fmla="*/ 30 w 196"/>
                <a:gd name="T67" fmla="*/ 150 h 235"/>
                <a:gd name="T68" fmla="*/ 30 w 196"/>
                <a:gd name="T69" fmla="*/ 235 h 235"/>
                <a:gd name="T70" fmla="*/ 0 w 196"/>
                <a:gd name="T71" fmla="*/ 235 h 235"/>
                <a:gd name="T72" fmla="*/ 0 w 196"/>
                <a:gd name="T73"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6" h="235">
                  <a:moveTo>
                    <a:pt x="30" y="25"/>
                  </a:moveTo>
                  <a:lnTo>
                    <a:pt x="30" y="123"/>
                  </a:lnTo>
                  <a:lnTo>
                    <a:pt x="106" y="123"/>
                  </a:lnTo>
                  <a:lnTo>
                    <a:pt x="123" y="121"/>
                  </a:lnTo>
                  <a:lnTo>
                    <a:pt x="139" y="114"/>
                  </a:lnTo>
                  <a:lnTo>
                    <a:pt x="149" y="104"/>
                  </a:lnTo>
                  <a:lnTo>
                    <a:pt x="155" y="90"/>
                  </a:lnTo>
                  <a:lnTo>
                    <a:pt x="156" y="75"/>
                  </a:lnTo>
                  <a:lnTo>
                    <a:pt x="155" y="64"/>
                  </a:lnTo>
                  <a:lnTo>
                    <a:pt x="151" y="52"/>
                  </a:lnTo>
                  <a:lnTo>
                    <a:pt x="144" y="42"/>
                  </a:lnTo>
                  <a:lnTo>
                    <a:pt x="135" y="33"/>
                  </a:lnTo>
                  <a:lnTo>
                    <a:pt x="122" y="28"/>
                  </a:lnTo>
                  <a:lnTo>
                    <a:pt x="107" y="25"/>
                  </a:lnTo>
                  <a:lnTo>
                    <a:pt x="30" y="25"/>
                  </a:lnTo>
                  <a:close/>
                  <a:moveTo>
                    <a:pt x="0" y="0"/>
                  </a:moveTo>
                  <a:lnTo>
                    <a:pt x="107" y="0"/>
                  </a:lnTo>
                  <a:lnTo>
                    <a:pt x="127" y="1"/>
                  </a:lnTo>
                  <a:lnTo>
                    <a:pt x="145" y="8"/>
                  </a:lnTo>
                  <a:lnTo>
                    <a:pt x="160" y="18"/>
                  </a:lnTo>
                  <a:lnTo>
                    <a:pt x="172" y="29"/>
                  </a:lnTo>
                  <a:lnTo>
                    <a:pt x="179" y="43"/>
                  </a:lnTo>
                  <a:lnTo>
                    <a:pt x="184" y="59"/>
                  </a:lnTo>
                  <a:lnTo>
                    <a:pt x="186" y="75"/>
                  </a:lnTo>
                  <a:lnTo>
                    <a:pt x="184" y="93"/>
                  </a:lnTo>
                  <a:lnTo>
                    <a:pt x="179" y="108"/>
                  </a:lnTo>
                  <a:lnTo>
                    <a:pt x="170" y="123"/>
                  </a:lnTo>
                  <a:lnTo>
                    <a:pt x="158" y="135"/>
                  </a:lnTo>
                  <a:lnTo>
                    <a:pt x="140" y="144"/>
                  </a:lnTo>
                  <a:lnTo>
                    <a:pt x="118" y="148"/>
                  </a:lnTo>
                  <a:lnTo>
                    <a:pt x="196" y="235"/>
                  </a:lnTo>
                  <a:lnTo>
                    <a:pt x="159" y="235"/>
                  </a:lnTo>
                  <a:lnTo>
                    <a:pt x="85" y="150"/>
                  </a:lnTo>
                  <a:lnTo>
                    <a:pt x="30" y="150"/>
                  </a:lnTo>
                  <a:lnTo>
                    <a:pt x="30"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15"/>
            <p:cNvSpPr>
              <a:spLocks/>
            </p:cNvSpPr>
            <p:nvPr userDrawn="1"/>
          </p:nvSpPr>
          <p:spPr bwMode="auto">
            <a:xfrm>
              <a:off x="6594476" y="209550"/>
              <a:ext cx="166688" cy="190500"/>
            </a:xfrm>
            <a:custGeom>
              <a:avLst/>
              <a:gdLst>
                <a:gd name="T0" fmla="*/ 123 w 209"/>
                <a:gd name="T1" fmla="*/ 0 h 242"/>
                <a:gd name="T2" fmla="*/ 146 w 209"/>
                <a:gd name="T3" fmla="*/ 3 h 242"/>
                <a:gd name="T4" fmla="*/ 169 w 209"/>
                <a:gd name="T5" fmla="*/ 9 h 242"/>
                <a:gd name="T6" fmla="*/ 189 w 209"/>
                <a:gd name="T7" fmla="*/ 19 h 242"/>
                <a:gd name="T8" fmla="*/ 208 w 209"/>
                <a:gd name="T9" fmla="*/ 36 h 242"/>
                <a:gd name="T10" fmla="*/ 189 w 209"/>
                <a:gd name="T11" fmla="*/ 54 h 242"/>
                <a:gd name="T12" fmla="*/ 169 w 209"/>
                <a:gd name="T13" fmla="*/ 40 h 242"/>
                <a:gd name="T14" fmla="*/ 146 w 209"/>
                <a:gd name="T15" fmla="*/ 31 h 242"/>
                <a:gd name="T16" fmla="*/ 123 w 209"/>
                <a:gd name="T17" fmla="*/ 28 h 242"/>
                <a:gd name="T18" fmla="*/ 98 w 209"/>
                <a:gd name="T19" fmla="*/ 31 h 242"/>
                <a:gd name="T20" fmla="*/ 77 w 209"/>
                <a:gd name="T21" fmla="*/ 38 h 242"/>
                <a:gd name="T22" fmla="*/ 60 w 209"/>
                <a:gd name="T23" fmla="*/ 50 h 242"/>
                <a:gd name="T24" fmla="*/ 47 w 209"/>
                <a:gd name="T25" fmla="*/ 65 h 242"/>
                <a:gd name="T26" fmla="*/ 37 w 209"/>
                <a:gd name="T27" fmla="*/ 82 h 242"/>
                <a:gd name="T28" fmla="*/ 32 w 209"/>
                <a:gd name="T29" fmla="*/ 102 h 242"/>
                <a:gd name="T30" fmla="*/ 29 w 209"/>
                <a:gd name="T31" fmla="*/ 122 h 242"/>
                <a:gd name="T32" fmla="*/ 32 w 209"/>
                <a:gd name="T33" fmla="*/ 143 h 242"/>
                <a:gd name="T34" fmla="*/ 38 w 209"/>
                <a:gd name="T35" fmla="*/ 162 h 242"/>
                <a:gd name="T36" fmla="*/ 47 w 209"/>
                <a:gd name="T37" fmla="*/ 178 h 242"/>
                <a:gd name="T38" fmla="*/ 60 w 209"/>
                <a:gd name="T39" fmla="*/ 193 h 242"/>
                <a:gd name="T40" fmla="*/ 77 w 209"/>
                <a:gd name="T41" fmla="*/ 205 h 242"/>
                <a:gd name="T42" fmla="*/ 98 w 209"/>
                <a:gd name="T43" fmla="*/ 211 h 242"/>
                <a:gd name="T44" fmla="*/ 123 w 209"/>
                <a:gd name="T45" fmla="*/ 215 h 242"/>
                <a:gd name="T46" fmla="*/ 141 w 209"/>
                <a:gd name="T47" fmla="*/ 213 h 242"/>
                <a:gd name="T48" fmla="*/ 158 w 209"/>
                <a:gd name="T49" fmla="*/ 207 h 242"/>
                <a:gd name="T50" fmla="*/ 175 w 209"/>
                <a:gd name="T51" fmla="*/ 199 h 242"/>
                <a:gd name="T52" fmla="*/ 189 w 209"/>
                <a:gd name="T53" fmla="*/ 187 h 242"/>
                <a:gd name="T54" fmla="*/ 209 w 209"/>
                <a:gd name="T55" fmla="*/ 207 h 242"/>
                <a:gd name="T56" fmla="*/ 190 w 209"/>
                <a:gd name="T57" fmla="*/ 223 h 242"/>
                <a:gd name="T58" fmla="*/ 170 w 209"/>
                <a:gd name="T59" fmla="*/ 234 h 242"/>
                <a:gd name="T60" fmla="*/ 147 w 209"/>
                <a:gd name="T61" fmla="*/ 241 h 242"/>
                <a:gd name="T62" fmla="*/ 123 w 209"/>
                <a:gd name="T63" fmla="*/ 242 h 242"/>
                <a:gd name="T64" fmla="*/ 94 w 209"/>
                <a:gd name="T65" fmla="*/ 239 h 242"/>
                <a:gd name="T66" fmla="*/ 68 w 209"/>
                <a:gd name="T67" fmla="*/ 233 h 242"/>
                <a:gd name="T68" fmla="*/ 48 w 209"/>
                <a:gd name="T69" fmla="*/ 221 h 242"/>
                <a:gd name="T70" fmla="*/ 30 w 209"/>
                <a:gd name="T71" fmla="*/ 206 h 242"/>
                <a:gd name="T72" fmla="*/ 18 w 209"/>
                <a:gd name="T73" fmla="*/ 188 h 242"/>
                <a:gd name="T74" fmla="*/ 7 w 209"/>
                <a:gd name="T75" fmla="*/ 168 h 242"/>
                <a:gd name="T76" fmla="*/ 2 w 209"/>
                <a:gd name="T77" fmla="*/ 145 h 242"/>
                <a:gd name="T78" fmla="*/ 0 w 209"/>
                <a:gd name="T79" fmla="*/ 122 h 242"/>
                <a:gd name="T80" fmla="*/ 2 w 209"/>
                <a:gd name="T81" fmla="*/ 99 h 242"/>
                <a:gd name="T82" fmla="*/ 7 w 209"/>
                <a:gd name="T83" fmla="*/ 78 h 242"/>
                <a:gd name="T84" fmla="*/ 18 w 209"/>
                <a:gd name="T85" fmla="*/ 56 h 242"/>
                <a:gd name="T86" fmla="*/ 30 w 209"/>
                <a:gd name="T87" fmla="*/ 38 h 242"/>
                <a:gd name="T88" fmla="*/ 48 w 209"/>
                <a:gd name="T89" fmla="*/ 22 h 242"/>
                <a:gd name="T90" fmla="*/ 68 w 209"/>
                <a:gd name="T91" fmla="*/ 10 h 242"/>
                <a:gd name="T92" fmla="*/ 94 w 209"/>
                <a:gd name="T93" fmla="*/ 3 h 242"/>
                <a:gd name="T94" fmla="*/ 123 w 209"/>
                <a:gd name="T95"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9" h="242">
                  <a:moveTo>
                    <a:pt x="123" y="0"/>
                  </a:moveTo>
                  <a:lnTo>
                    <a:pt x="146" y="3"/>
                  </a:lnTo>
                  <a:lnTo>
                    <a:pt x="169" y="9"/>
                  </a:lnTo>
                  <a:lnTo>
                    <a:pt x="189" y="19"/>
                  </a:lnTo>
                  <a:lnTo>
                    <a:pt x="208" y="36"/>
                  </a:lnTo>
                  <a:lnTo>
                    <a:pt x="189" y="54"/>
                  </a:lnTo>
                  <a:lnTo>
                    <a:pt x="169" y="40"/>
                  </a:lnTo>
                  <a:lnTo>
                    <a:pt x="146" y="31"/>
                  </a:lnTo>
                  <a:lnTo>
                    <a:pt x="123" y="28"/>
                  </a:lnTo>
                  <a:lnTo>
                    <a:pt x="98" y="31"/>
                  </a:lnTo>
                  <a:lnTo>
                    <a:pt x="77" y="38"/>
                  </a:lnTo>
                  <a:lnTo>
                    <a:pt x="60" y="50"/>
                  </a:lnTo>
                  <a:lnTo>
                    <a:pt x="47" y="65"/>
                  </a:lnTo>
                  <a:lnTo>
                    <a:pt x="37" y="82"/>
                  </a:lnTo>
                  <a:lnTo>
                    <a:pt x="32" y="102"/>
                  </a:lnTo>
                  <a:lnTo>
                    <a:pt x="29" y="122"/>
                  </a:lnTo>
                  <a:lnTo>
                    <a:pt x="32" y="143"/>
                  </a:lnTo>
                  <a:lnTo>
                    <a:pt x="38" y="162"/>
                  </a:lnTo>
                  <a:lnTo>
                    <a:pt x="47" y="178"/>
                  </a:lnTo>
                  <a:lnTo>
                    <a:pt x="60" y="193"/>
                  </a:lnTo>
                  <a:lnTo>
                    <a:pt x="77" y="205"/>
                  </a:lnTo>
                  <a:lnTo>
                    <a:pt x="98" y="211"/>
                  </a:lnTo>
                  <a:lnTo>
                    <a:pt x="123" y="215"/>
                  </a:lnTo>
                  <a:lnTo>
                    <a:pt x="141" y="213"/>
                  </a:lnTo>
                  <a:lnTo>
                    <a:pt x="158" y="207"/>
                  </a:lnTo>
                  <a:lnTo>
                    <a:pt x="175" y="199"/>
                  </a:lnTo>
                  <a:lnTo>
                    <a:pt x="189" y="187"/>
                  </a:lnTo>
                  <a:lnTo>
                    <a:pt x="209" y="207"/>
                  </a:lnTo>
                  <a:lnTo>
                    <a:pt x="190" y="223"/>
                  </a:lnTo>
                  <a:lnTo>
                    <a:pt x="170" y="234"/>
                  </a:lnTo>
                  <a:lnTo>
                    <a:pt x="147" y="241"/>
                  </a:lnTo>
                  <a:lnTo>
                    <a:pt x="123" y="242"/>
                  </a:lnTo>
                  <a:lnTo>
                    <a:pt x="94" y="239"/>
                  </a:lnTo>
                  <a:lnTo>
                    <a:pt x="68" y="233"/>
                  </a:lnTo>
                  <a:lnTo>
                    <a:pt x="48" y="221"/>
                  </a:lnTo>
                  <a:lnTo>
                    <a:pt x="30" y="206"/>
                  </a:lnTo>
                  <a:lnTo>
                    <a:pt x="18" y="188"/>
                  </a:lnTo>
                  <a:lnTo>
                    <a:pt x="7" y="168"/>
                  </a:lnTo>
                  <a:lnTo>
                    <a:pt x="2" y="145"/>
                  </a:lnTo>
                  <a:lnTo>
                    <a:pt x="0" y="122"/>
                  </a:lnTo>
                  <a:lnTo>
                    <a:pt x="2" y="99"/>
                  </a:lnTo>
                  <a:lnTo>
                    <a:pt x="7" y="78"/>
                  </a:lnTo>
                  <a:lnTo>
                    <a:pt x="18" y="56"/>
                  </a:lnTo>
                  <a:lnTo>
                    <a:pt x="30" y="38"/>
                  </a:lnTo>
                  <a:lnTo>
                    <a:pt x="48" y="22"/>
                  </a:lnTo>
                  <a:lnTo>
                    <a:pt x="68" y="10"/>
                  </a:lnTo>
                  <a:lnTo>
                    <a:pt x="94" y="3"/>
                  </a:lnTo>
                  <a:lnTo>
                    <a:pt x="1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 name="Freeform 16"/>
            <p:cNvSpPr>
              <a:spLocks/>
            </p:cNvSpPr>
            <p:nvPr userDrawn="1"/>
          </p:nvSpPr>
          <p:spPr bwMode="auto">
            <a:xfrm>
              <a:off x="6788151" y="212725"/>
              <a:ext cx="134938" cy="185738"/>
            </a:xfrm>
            <a:custGeom>
              <a:avLst/>
              <a:gdLst>
                <a:gd name="T0" fmla="*/ 0 w 170"/>
                <a:gd name="T1" fmla="*/ 0 h 235"/>
                <a:gd name="T2" fmla="*/ 165 w 170"/>
                <a:gd name="T3" fmla="*/ 0 h 235"/>
                <a:gd name="T4" fmla="*/ 165 w 170"/>
                <a:gd name="T5" fmla="*/ 27 h 235"/>
                <a:gd name="T6" fmla="*/ 29 w 170"/>
                <a:gd name="T7" fmla="*/ 27 h 235"/>
                <a:gd name="T8" fmla="*/ 29 w 170"/>
                <a:gd name="T9" fmla="*/ 100 h 235"/>
                <a:gd name="T10" fmla="*/ 159 w 170"/>
                <a:gd name="T11" fmla="*/ 100 h 235"/>
                <a:gd name="T12" fmla="*/ 159 w 170"/>
                <a:gd name="T13" fmla="*/ 127 h 235"/>
                <a:gd name="T14" fmla="*/ 29 w 170"/>
                <a:gd name="T15" fmla="*/ 127 h 235"/>
                <a:gd name="T16" fmla="*/ 29 w 170"/>
                <a:gd name="T17" fmla="*/ 207 h 235"/>
                <a:gd name="T18" fmla="*/ 170 w 170"/>
                <a:gd name="T19" fmla="*/ 207 h 235"/>
                <a:gd name="T20" fmla="*/ 170 w 170"/>
                <a:gd name="T21" fmla="*/ 235 h 235"/>
                <a:gd name="T22" fmla="*/ 0 w 170"/>
                <a:gd name="T23" fmla="*/ 235 h 235"/>
                <a:gd name="T24" fmla="*/ 0 w 17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235">
                  <a:moveTo>
                    <a:pt x="0" y="0"/>
                  </a:moveTo>
                  <a:lnTo>
                    <a:pt x="165" y="0"/>
                  </a:lnTo>
                  <a:lnTo>
                    <a:pt x="165" y="27"/>
                  </a:lnTo>
                  <a:lnTo>
                    <a:pt x="29" y="27"/>
                  </a:lnTo>
                  <a:lnTo>
                    <a:pt x="29" y="100"/>
                  </a:lnTo>
                  <a:lnTo>
                    <a:pt x="159" y="100"/>
                  </a:lnTo>
                  <a:lnTo>
                    <a:pt x="159" y="127"/>
                  </a:lnTo>
                  <a:lnTo>
                    <a:pt x="29" y="127"/>
                  </a:lnTo>
                  <a:lnTo>
                    <a:pt x="29" y="207"/>
                  </a:lnTo>
                  <a:lnTo>
                    <a:pt x="170" y="207"/>
                  </a:lnTo>
                  <a:lnTo>
                    <a:pt x="170"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1" name="Freeform 17"/>
            <p:cNvSpPr>
              <a:spLocks noEditPoints="1"/>
            </p:cNvSpPr>
            <p:nvPr userDrawn="1"/>
          </p:nvSpPr>
          <p:spPr bwMode="auto">
            <a:xfrm>
              <a:off x="3608388" y="-152400"/>
              <a:ext cx="965200" cy="914400"/>
            </a:xfrm>
            <a:custGeom>
              <a:avLst/>
              <a:gdLst>
                <a:gd name="T0" fmla="*/ 655 w 1216"/>
                <a:gd name="T1" fmla="*/ 610 h 1152"/>
                <a:gd name="T2" fmla="*/ 711 w 1216"/>
                <a:gd name="T3" fmla="*/ 518 h 1152"/>
                <a:gd name="T4" fmla="*/ 660 w 1216"/>
                <a:gd name="T5" fmla="*/ 477 h 1152"/>
                <a:gd name="T6" fmla="*/ 563 w 1216"/>
                <a:gd name="T7" fmla="*/ 19 h 1152"/>
                <a:gd name="T8" fmla="*/ 378 w 1216"/>
                <a:gd name="T9" fmla="*/ 75 h 1152"/>
                <a:gd name="T10" fmla="*/ 236 w 1216"/>
                <a:gd name="T11" fmla="*/ 177 h 1152"/>
                <a:gd name="T12" fmla="*/ 221 w 1216"/>
                <a:gd name="T13" fmla="*/ 192 h 1152"/>
                <a:gd name="T14" fmla="*/ 102 w 1216"/>
                <a:gd name="T15" fmla="*/ 395 h 1152"/>
                <a:gd name="T16" fmla="*/ 86 w 1216"/>
                <a:gd name="T17" fmla="*/ 660 h 1152"/>
                <a:gd name="T18" fmla="*/ 108 w 1216"/>
                <a:gd name="T19" fmla="*/ 741 h 1152"/>
                <a:gd name="T20" fmla="*/ 324 w 1216"/>
                <a:gd name="T21" fmla="*/ 952 h 1152"/>
                <a:gd name="T22" fmla="*/ 866 w 1216"/>
                <a:gd name="T23" fmla="*/ 825 h 1152"/>
                <a:gd name="T24" fmla="*/ 848 w 1216"/>
                <a:gd name="T25" fmla="*/ 765 h 1152"/>
                <a:gd name="T26" fmla="*/ 689 w 1216"/>
                <a:gd name="T27" fmla="*/ 731 h 1152"/>
                <a:gd name="T28" fmla="*/ 537 w 1216"/>
                <a:gd name="T29" fmla="*/ 732 h 1152"/>
                <a:gd name="T30" fmla="*/ 500 w 1216"/>
                <a:gd name="T31" fmla="*/ 832 h 1152"/>
                <a:gd name="T32" fmla="*/ 429 w 1216"/>
                <a:gd name="T33" fmla="*/ 867 h 1152"/>
                <a:gd name="T34" fmla="*/ 355 w 1216"/>
                <a:gd name="T35" fmla="*/ 640 h 1152"/>
                <a:gd name="T36" fmla="*/ 195 w 1216"/>
                <a:gd name="T37" fmla="*/ 619 h 1152"/>
                <a:gd name="T38" fmla="*/ 411 w 1216"/>
                <a:gd name="T39" fmla="*/ 537 h 1152"/>
                <a:gd name="T40" fmla="*/ 423 w 1216"/>
                <a:gd name="T41" fmla="*/ 464 h 1152"/>
                <a:gd name="T42" fmla="*/ 259 w 1216"/>
                <a:gd name="T43" fmla="*/ 449 h 1152"/>
                <a:gd name="T44" fmla="*/ 297 w 1216"/>
                <a:gd name="T45" fmla="*/ 284 h 1152"/>
                <a:gd name="T46" fmla="*/ 524 w 1216"/>
                <a:gd name="T47" fmla="*/ 187 h 1152"/>
                <a:gd name="T48" fmla="*/ 1015 w 1216"/>
                <a:gd name="T49" fmla="*/ 159 h 1152"/>
                <a:gd name="T50" fmla="*/ 1203 w 1216"/>
                <a:gd name="T51" fmla="*/ 439 h 1152"/>
                <a:gd name="T52" fmla="*/ 1208 w 1216"/>
                <a:gd name="T53" fmla="*/ 465 h 1152"/>
                <a:gd name="T54" fmla="*/ 1213 w 1216"/>
                <a:gd name="T55" fmla="*/ 624 h 1152"/>
                <a:gd name="T56" fmla="*/ 1067 w 1216"/>
                <a:gd name="T57" fmla="*/ 957 h 1152"/>
                <a:gd name="T58" fmla="*/ 958 w 1216"/>
                <a:gd name="T59" fmla="*/ 1053 h 1152"/>
                <a:gd name="T60" fmla="*/ 652 w 1216"/>
                <a:gd name="T61" fmla="*/ 1152 h 1152"/>
                <a:gd name="T62" fmla="*/ 646 w 1216"/>
                <a:gd name="T63" fmla="*/ 1130 h 1152"/>
                <a:gd name="T64" fmla="*/ 907 w 1216"/>
                <a:gd name="T65" fmla="*/ 1035 h 1152"/>
                <a:gd name="T66" fmla="*/ 1001 w 1216"/>
                <a:gd name="T67" fmla="*/ 955 h 1152"/>
                <a:gd name="T68" fmla="*/ 1136 w 1216"/>
                <a:gd name="T69" fmla="*/ 661 h 1152"/>
                <a:gd name="T70" fmla="*/ 1127 w 1216"/>
                <a:gd name="T71" fmla="*/ 477 h 1152"/>
                <a:gd name="T72" fmla="*/ 1065 w 1216"/>
                <a:gd name="T73" fmla="*/ 323 h 1152"/>
                <a:gd name="T74" fmla="*/ 811 w 1216"/>
                <a:gd name="T75" fmla="*/ 203 h 1152"/>
                <a:gd name="T76" fmla="*/ 340 w 1216"/>
                <a:gd name="T77" fmla="*/ 374 h 1152"/>
                <a:gd name="T78" fmla="*/ 489 w 1216"/>
                <a:gd name="T79" fmla="*/ 379 h 1152"/>
                <a:gd name="T80" fmla="*/ 690 w 1216"/>
                <a:gd name="T81" fmla="*/ 384 h 1152"/>
                <a:gd name="T82" fmla="*/ 798 w 1216"/>
                <a:gd name="T83" fmla="*/ 449 h 1152"/>
                <a:gd name="T84" fmla="*/ 999 w 1216"/>
                <a:gd name="T85" fmla="*/ 478 h 1152"/>
                <a:gd name="T86" fmla="*/ 1048 w 1216"/>
                <a:gd name="T87" fmla="*/ 516 h 1152"/>
                <a:gd name="T88" fmla="*/ 808 w 1216"/>
                <a:gd name="T89" fmla="*/ 617 h 1152"/>
                <a:gd name="T90" fmla="*/ 812 w 1216"/>
                <a:gd name="T91" fmla="*/ 688 h 1152"/>
                <a:gd name="T92" fmla="*/ 970 w 1216"/>
                <a:gd name="T93" fmla="*/ 723 h 1152"/>
                <a:gd name="T94" fmla="*/ 901 w 1216"/>
                <a:gd name="T95" fmla="*/ 891 h 1152"/>
                <a:gd name="T96" fmla="*/ 650 w 1216"/>
                <a:gd name="T97" fmla="*/ 977 h 1152"/>
                <a:gd name="T98" fmla="*/ 239 w 1216"/>
                <a:gd name="T99" fmla="*/ 1013 h 1152"/>
                <a:gd name="T100" fmla="*/ 28 w 1216"/>
                <a:gd name="T101" fmla="*/ 765 h 1152"/>
                <a:gd name="T102" fmla="*/ 9 w 1216"/>
                <a:gd name="T103" fmla="*/ 693 h 1152"/>
                <a:gd name="T104" fmla="*/ 0 w 1216"/>
                <a:gd name="T105" fmla="*/ 573 h 1152"/>
                <a:gd name="T106" fmla="*/ 121 w 1216"/>
                <a:gd name="T107" fmla="*/ 230 h 1152"/>
                <a:gd name="T108" fmla="*/ 203 w 1216"/>
                <a:gd name="T109" fmla="*/ 142 h 1152"/>
                <a:gd name="T110" fmla="*/ 363 w 1216"/>
                <a:gd name="T111" fmla="*/ 42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152">
                  <a:moveTo>
                    <a:pt x="660" y="477"/>
                  </a:moveTo>
                  <a:lnTo>
                    <a:pt x="645" y="478"/>
                  </a:lnTo>
                  <a:lnTo>
                    <a:pt x="571" y="498"/>
                  </a:lnTo>
                  <a:lnTo>
                    <a:pt x="550" y="643"/>
                  </a:lnTo>
                  <a:lnTo>
                    <a:pt x="624" y="624"/>
                  </a:lnTo>
                  <a:lnTo>
                    <a:pt x="640" y="619"/>
                  </a:lnTo>
                  <a:lnTo>
                    <a:pt x="655" y="610"/>
                  </a:lnTo>
                  <a:lnTo>
                    <a:pt x="668" y="600"/>
                  </a:lnTo>
                  <a:lnTo>
                    <a:pt x="680" y="589"/>
                  </a:lnTo>
                  <a:lnTo>
                    <a:pt x="692" y="575"/>
                  </a:lnTo>
                  <a:lnTo>
                    <a:pt x="701" y="562"/>
                  </a:lnTo>
                  <a:lnTo>
                    <a:pt x="707" y="547"/>
                  </a:lnTo>
                  <a:lnTo>
                    <a:pt x="709" y="531"/>
                  </a:lnTo>
                  <a:lnTo>
                    <a:pt x="711" y="518"/>
                  </a:lnTo>
                  <a:lnTo>
                    <a:pt x="708" y="505"/>
                  </a:lnTo>
                  <a:lnTo>
                    <a:pt x="704" y="498"/>
                  </a:lnTo>
                  <a:lnTo>
                    <a:pt x="701" y="492"/>
                  </a:lnTo>
                  <a:lnTo>
                    <a:pt x="695" y="486"/>
                  </a:lnTo>
                  <a:lnTo>
                    <a:pt x="685" y="481"/>
                  </a:lnTo>
                  <a:lnTo>
                    <a:pt x="673" y="477"/>
                  </a:lnTo>
                  <a:lnTo>
                    <a:pt x="660" y="477"/>
                  </a:lnTo>
                  <a:close/>
                  <a:moveTo>
                    <a:pt x="555" y="0"/>
                  </a:moveTo>
                  <a:lnTo>
                    <a:pt x="558" y="1"/>
                  </a:lnTo>
                  <a:lnTo>
                    <a:pt x="562" y="3"/>
                  </a:lnTo>
                  <a:lnTo>
                    <a:pt x="565" y="6"/>
                  </a:lnTo>
                  <a:lnTo>
                    <a:pt x="566" y="10"/>
                  </a:lnTo>
                  <a:lnTo>
                    <a:pt x="565" y="15"/>
                  </a:lnTo>
                  <a:lnTo>
                    <a:pt x="563" y="19"/>
                  </a:lnTo>
                  <a:lnTo>
                    <a:pt x="560" y="23"/>
                  </a:lnTo>
                  <a:lnTo>
                    <a:pt x="556" y="24"/>
                  </a:lnTo>
                  <a:lnTo>
                    <a:pt x="547" y="25"/>
                  </a:lnTo>
                  <a:lnTo>
                    <a:pt x="533" y="28"/>
                  </a:lnTo>
                  <a:lnTo>
                    <a:pt x="475" y="39"/>
                  </a:lnTo>
                  <a:lnTo>
                    <a:pt x="416" y="58"/>
                  </a:lnTo>
                  <a:lnTo>
                    <a:pt x="378" y="75"/>
                  </a:lnTo>
                  <a:lnTo>
                    <a:pt x="341" y="95"/>
                  </a:lnTo>
                  <a:lnTo>
                    <a:pt x="307" y="117"/>
                  </a:lnTo>
                  <a:lnTo>
                    <a:pt x="282" y="136"/>
                  </a:lnTo>
                  <a:lnTo>
                    <a:pt x="259" y="155"/>
                  </a:lnTo>
                  <a:lnTo>
                    <a:pt x="247" y="165"/>
                  </a:lnTo>
                  <a:lnTo>
                    <a:pt x="241" y="170"/>
                  </a:lnTo>
                  <a:lnTo>
                    <a:pt x="236" y="177"/>
                  </a:lnTo>
                  <a:lnTo>
                    <a:pt x="225" y="188"/>
                  </a:lnTo>
                  <a:lnTo>
                    <a:pt x="222" y="191"/>
                  </a:lnTo>
                  <a:lnTo>
                    <a:pt x="221" y="192"/>
                  </a:lnTo>
                  <a:lnTo>
                    <a:pt x="221" y="192"/>
                  </a:lnTo>
                  <a:lnTo>
                    <a:pt x="221" y="193"/>
                  </a:lnTo>
                  <a:lnTo>
                    <a:pt x="220" y="193"/>
                  </a:lnTo>
                  <a:lnTo>
                    <a:pt x="221" y="192"/>
                  </a:lnTo>
                  <a:lnTo>
                    <a:pt x="220" y="193"/>
                  </a:lnTo>
                  <a:lnTo>
                    <a:pt x="214" y="198"/>
                  </a:lnTo>
                  <a:lnTo>
                    <a:pt x="189" y="230"/>
                  </a:lnTo>
                  <a:lnTo>
                    <a:pt x="165" y="262"/>
                  </a:lnTo>
                  <a:lnTo>
                    <a:pt x="145" y="295"/>
                  </a:lnTo>
                  <a:lnTo>
                    <a:pt x="121" y="345"/>
                  </a:lnTo>
                  <a:lnTo>
                    <a:pt x="102" y="395"/>
                  </a:lnTo>
                  <a:lnTo>
                    <a:pt x="88" y="445"/>
                  </a:lnTo>
                  <a:lnTo>
                    <a:pt x="80" y="491"/>
                  </a:lnTo>
                  <a:lnTo>
                    <a:pt x="76" y="534"/>
                  </a:lnTo>
                  <a:lnTo>
                    <a:pt x="76" y="573"/>
                  </a:lnTo>
                  <a:lnTo>
                    <a:pt x="79" y="608"/>
                  </a:lnTo>
                  <a:lnTo>
                    <a:pt x="82" y="637"/>
                  </a:lnTo>
                  <a:lnTo>
                    <a:pt x="86" y="660"/>
                  </a:lnTo>
                  <a:lnTo>
                    <a:pt x="89" y="669"/>
                  </a:lnTo>
                  <a:lnTo>
                    <a:pt x="90" y="676"/>
                  </a:lnTo>
                  <a:lnTo>
                    <a:pt x="91" y="682"/>
                  </a:lnTo>
                  <a:lnTo>
                    <a:pt x="93" y="687"/>
                  </a:lnTo>
                  <a:lnTo>
                    <a:pt x="93" y="689"/>
                  </a:lnTo>
                  <a:lnTo>
                    <a:pt x="94" y="690"/>
                  </a:lnTo>
                  <a:lnTo>
                    <a:pt x="108" y="741"/>
                  </a:lnTo>
                  <a:lnTo>
                    <a:pt x="128" y="787"/>
                  </a:lnTo>
                  <a:lnTo>
                    <a:pt x="151" y="829"/>
                  </a:lnTo>
                  <a:lnTo>
                    <a:pt x="179" y="866"/>
                  </a:lnTo>
                  <a:lnTo>
                    <a:pt x="211" y="896"/>
                  </a:lnTo>
                  <a:lnTo>
                    <a:pt x="245" y="922"/>
                  </a:lnTo>
                  <a:lnTo>
                    <a:pt x="283" y="941"/>
                  </a:lnTo>
                  <a:lnTo>
                    <a:pt x="324" y="952"/>
                  </a:lnTo>
                  <a:lnTo>
                    <a:pt x="364" y="955"/>
                  </a:lnTo>
                  <a:lnTo>
                    <a:pt x="406" y="950"/>
                  </a:lnTo>
                  <a:lnTo>
                    <a:pt x="661" y="888"/>
                  </a:lnTo>
                  <a:lnTo>
                    <a:pt x="662" y="886"/>
                  </a:lnTo>
                  <a:lnTo>
                    <a:pt x="836" y="844"/>
                  </a:lnTo>
                  <a:lnTo>
                    <a:pt x="852" y="837"/>
                  </a:lnTo>
                  <a:lnTo>
                    <a:pt x="866" y="825"/>
                  </a:lnTo>
                  <a:lnTo>
                    <a:pt x="877" y="810"/>
                  </a:lnTo>
                  <a:lnTo>
                    <a:pt x="882" y="795"/>
                  </a:lnTo>
                  <a:lnTo>
                    <a:pt x="882" y="785"/>
                  </a:lnTo>
                  <a:lnTo>
                    <a:pt x="879" y="777"/>
                  </a:lnTo>
                  <a:lnTo>
                    <a:pt x="873" y="771"/>
                  </a:lnTo>
                  <a:lnTo>
                    <a:pt x="862" y="765"/>
                  </a:lnTo>
                  <a:lnTo>
                    <a:pt x="848" y="765"/>
                  </a:lnTo>
                  <a:lnTo>
                    <a:pt x="800" y="778"/>
                  </a:lnTo>
                  <a:lnTo>
                    <a:pt x="774" y="782"/>
                  </a:lnTo>
                  <a:lnTo>
                    <a:pt x="751" y="781"/>
                  </a:lnTo>
                  <a:lnTo>
                    <a:pt x="730" y="774"/>
                  </a:lnTo>
                  <a:lnTo>
                    <a:pt x="712" y="764"/>
                  </a:lnTo>
                  <a:lnTo>
                    <a:pt x="698" y="750"/>
                  </a:lnTo>
                  <a:lnTo>
                    <a:pt x="689" y="731"/>
                  </a:lnTo>
                  <a:lnTo>
                    <a:pt x="684" y="710"/>
                  </a:lnTo>
                  <a:lnTo>
                    <a:pt x="685" y="684"/>
                  </a:lnTo>
                  <a:lnTo>
                    <a:pt x="685" y="679"/>
                  </a:lnTo>
                  <a:lnTo>
                    <a:pt x="679" y="684"/>
                  </a:lnTo>
                  <a:lnTo>
                    <a:pt x="646" y="702"/>
                  </a:lnTo>
                  <a:lnTo>
                    <a:pt x="612" y="713"/>
                  </a:lnTo>
                  <a:lnTo>
                    <a:pt x="537" y="732"/>
                  </a:lnTo>
                  <a:lnTo>
                    <a:pt x="533" y="753"/>
                  </a:lnTo>
                  <a:lnTo>
                    <a:pt x="532" y="759"/>
                  </a:lnTo>
                  <a:lnTo>
                    <a:pt x="530" y="765"/>
                  </a:lnTo>
                  <a:lnTo>
                    <a:pt x="529" y="772"/>
                  </a:lnTo>
                  <a:lnTo>
                    <a:pt x="522" y="796"/>
                  </a:lnTo>
                  <a:lnTo>
                    <a:pt x="511" y="816"/>
                  </a:lnTo>
                  <a:lnTo>
                    <a:pt x="500" y="832"/>
                  </a:lnTo>
                  <a:lnTo>
                    <a:pt x="486" y="844"/>
                  </a:lnTo>
                  <a:lnTo>
                    <a:pt x="472" y="853"/>
                  </a:lnTo>
                  <a:lnTo>
                    <a:pt x="459" y="860"/>
                  </a:lnTo>
                  <a:lnTo>
                    <a:pt x="447" y="863"/>
                  </a:lnTo>
                  <a:lnTo>
                    <a:pt x="438" y="866"/>
                  </a:lnTo>
                  <a:lnTo>
                    <a:pt x="431" y="867"/>
                  </a:lnTo>
                  <a:lnTo>
                    <a:pt x="429" y="867"/>
                  </a:lnTo>
                  <a:lnTo>
                    <a:pt x="451" y="715"/>
                  </a:lnTo>
                  <a:lnTo>
                    <a:pt x="470" y="584"/>
                  </a:lnTo>
                  <a:lnTo>
                    <a:pt x="453" y="596"/>
                  </a:lnTo>
                  <a:lnTo>
                    <a:pt x="437" y="609"/>
                  </a:lnTo>
                  <a:lnTo>
                    <a:pt x="411" y="623"/>
                  </a:lnTo>
                  <a:lnTo>
                    <a:pt x="383" y="633"/>
                  </a:lnTo>
                  <a:lnTo>
                    <a:pt x="355" y="640"/>
                  </a:lnTo>
                  <a:lnTo>
                    <a:pt x="176" y="688"/>
                  </a:lnTo>
                  <a:lnTo>
                    <a:pt x="175" y="685"/>
                  </a:lnTo>
                  <a:lnTo>
                    <a:pt x="176" y="678"/>
                  </a:lnTo>
                  <a:lnTo>
                    <a:pt x="176" y="665"/>
                  </a:lnTo>
                  <a:lnTo>
                    <a:pt x="180" y="651"/>
                  </a:lnTo>
                  <a:lnTo>
                    <a:pt x="185" y="636"/>
                  </a:lnTo>
                  <a:lnTo>
                    <a:pt x="195" y="619"/>
                  </a:lnTo>
                  <a:lnTo>
                    <a:pt x="209" y="604"/>
                  </a:lnTo>
                  <a:lnTo>
                    <a:pt x="228" y="591"/>
                  </a:lnTo>
                  <a:lnTo>
                    <a:pt x="235" y="587"/>
                  </a:lnTo>
                  <a:lnTo>
                    <a:pt x="241" y="584"/>
                  </a:lnTo>
                  <a:lnTo>
                    <a:pt x="247" y="582"/>
                  </a:lnTo>
                  <a:lnTo>
                    <a:pt x="396" y="543"/>
                  </a:lnTo>
                  <a:lnTo>
                    <a:pt x="411" y="537"/>
                  </a:lnTo>
                  <a:lnTo>
                    <a:pt x="426" y="524"/>
                  </a:lnTo>
                  <a:lnTo>
                    <a:pt x="437" y="510"/>
                  </a:lnTo>
                  <a:lnTo>
                    <a:pt x="443" y="493"/>
                  </a:lnTo>
                  <a:lnTo>
                    <a:pt x="443" y="483"/>
                  </a:lnTo>
                  <a:lnTo>
                    <a:pt x="440" y="476"/>
                  </a:lnTo>
                  <a:lnTo>
                    <a:pt x="434" y="469"/>
                  </a:lnTo>
                  <a:lnTo>
                    <a:pt x="423" y="464"/>
                  </a:lnTo>
                  <a:lnTo>
                    <a:pt x="407" y="465"/>
                  </a:lnTo>
                  <a:lnTo>
                    <a:pt x="360" y="477"/>
                  </a:lnTo>
                  <a:lnTo>
                    <a:pt x="335" y="481"/>
                  </a:lnTo>
                  <a:lnTo>
                    <a:pt x="311" y="479"/>
                  </a:lnTo>
                  <a:lnTo>
                    <a:pt x="291" y="473"/>
                  </a:lnTo>
                  <a:lnTo>
                    <a:pt x="273" y="464"/>
                  </a:lnTo>
                  <a:lnTo>
                    <a:pt x="259" y="449"/>
                  </a:lnTo>
                  <a:lnTo>
                    <a:pt x="249" y="431"/>
                  </a:lnTo>
                  <a:lnTo>
                    <a:pt x="244" y="408"/>
                  </a:lnTo>
                  <a:lnTo>
                    <a:pt x="245" y="383"/>
                  </a:lnTo>
                  <a:lnTo>
                    <a:pt x="251" y="359"/>
                  </a:lnTo>
                  <a:lnTo>
                    <a:pt x="263" y="332"/>
                  </a:lnTo>
                  <a:lnTo>
                    <a:pt x="278" y="308"/>
                  </a:lnTo>
                  <a:lnTo>
                    <a:pt x="297" y="284"/>
                  </a:lnTo>
                  <a:lnTo>
                    <a:pt x="319" y="262"/>
                  </a:lnTo>
                  <a:lnTo>
                    <a:pt x="344" y="244"/>
                  </a:lnTo>
                  <a:lnTo>
                    <a:pt x="362" y="233"/>
                  </a:lnTo>
                  <a:lnTo>
                    <a:pt x="382" y="224"/>
                  </a:lnTo>
                  <a:lnTo>
                    <a:pt x="401" y="217"/>
                  </a:lnTo>
                  <a:lnTo>
                    <a:pt x="519" y="187"/>
                  </a:lnTo>
                  <a:lnTo>
                    <a:pt x="524" y="187"/>
                  </a:lnTo>
                  <a:lnTo>
                    <a:pt x="528" y="186"/>
                  </a:lnTo>
                  <a:lnTo>
                    <a:pt x="791" y="122"/>
                  </a:lnTo>
                  <a:lnTo>
                    <a:pt x="836" y="114"/>
                  </a:lnTo>
                  <a:lnTo>
                    <a:pt x="882" y="114"/>
                  </a:lnTo>
                  <a:lnTo>
                    <a:pt x="928" y="122"/>
                  </a:lnTo>
                  <a:lnTo>
                    <a:pt x="973" y="137"/>
                  </a:lnTo>
                  <a:lnTo>
                    <a:pt x="1015" y="159"/>
                  </a:lnTo>
                  <a:lnTo>
                    <a:pt x="1053" y="186"/>
                  </a:lnTo>
                  <a:lnTo>
                    <a:pt x="1086" y="216"/>
                  </a:lnTo>
                  <a:lnTo>
                    <a:pt x="1118" y="253"/>
                  </a:lnTo>
                  <a:lnTo>
                    <a:pt x="1145" y="294"/>
                  </a:lnTo>
                  <a:lnTo>
                    <a:pt x="1169" y="338"/>
                  </a:lnTo>
                  <a:lnTo>
                    <a:pt x="1188" y="387"/>
                  </a:lnTo>
                  <a:lnTo>
                    <a:pt x="1203" y="439"/>
                  </a:lnTo>
                  <a:lnTo>
                    <a:pt x="1204" y="441"/>
                  </a:lnTo>
                  <a:lnTo>
                    <a:pt x="1204" y="444"/>
                  </a:lnTo>
                  <a:lnTo>
                    <a:pt x="1206" y="445"/>
                  </a:lnTo>
                  <a:lnTo>
                    <a:pt x="1206" y="448"/>
                  </a:lnTo>
                  <a:lnTo>
                    <a:pt x="1207" y="453"/>
                  </a:lnTo>
                  <a:lnTo>
                    <a:pt x="1208" y="459"/>
                  </a:lnTo>
                  <a:lnTo>
                    <a:pt x="1208" y="465"/>
                  </a:lnTo>
                  <a:lnTo>
                    <a:pt x="1209" y="472"/>
                  </a:lnTo>
                  <a:lnTo>
                    <a:pt x="1211" y="479"/>
                  </a:lnTo>
                  <a:lnTo>
                    <a:pt x="1212" y="492"/>
                  </a:lnTo>
                  <a:lnTo>
                    <a:pt x="1213" y="506"/>
                  </a:lnTo>
                  <a:lnTo>
                    <a:pt x="1216" y="539"/>
                  </a:lnTo>
                  <a:lnTo>
                    <a:pt x="1216" y="579"/>
                  </a:lnTo>
                  <a:lnTo>
                    <a:pt x="1213" y="624"/>
                  </a:lnTo>
                  <a:lnTo>
                    <a:pt x="1206" y="673"/>
                  </a:lnTo>
                  <a:lnTo>
                    <a:pt x="1194" y="725"/>
                  </a:lnTo>
                  <a:lnTo>
                    <a:pt x="1175" y="779"/>
                  </a:lnTo>
                  <a:lnTo>
                    <a:pt x="1151" y="834"/>
                  </a:lnTo>
                  <a:lnTo>
                    <a:pt x="1119" y="889"/>
                  </a:lnTo>
                  <a:lnTo>
                    <a:pt x="1095" y="924"/>
                  </a:lnTo>
                  <a:lnTo>
                    <a:pt x="1067" y="957"/>
                  </a:lnTo>
                  <a:lnTo>
                    <a:pt x="1037" y="989"/>
                  </a:lnTo>
                  <a:lnTo>
                    <a:pt x="1031" y="996"/>
                  </a:lnTo>
                  <a:lnTo>
                    <a:pt x="1024" y="1001"/>
                  </a:lnTo>
                  <a:lnTo>
                    <a:pt x="1018" y="1006"/>
                  </a:lnTo>
                  <a:lnTo>
                    <a:pt x="1011" y="1012"/>
                  </a:lnTo>
                  <a:lnTo>
                    <a:pt x="986" y="1034"/>
                  </a:lnTo>
                  <a:lnTo>
                    <a:pt x="958" y="1053"/>
                  </a:lnTo>
                  <a:lnTo>
                    <a:pt x="929" y="1071"/>
                  </a:lnTo>
                  <a:lnTo>
                    <a:pt x="890" y="1091"/>
                  </a:lnTo>
                  <a:lnTo>
                    <a:pt x="849" y="1110"/>
                  </a:lnTo>
                  <a:lnTo>
                    <a:pt x="808" y="1124"/>
                  </a:lnTo>
                  <a:lnTo>
                    <a:pt x="745" y="1141"/>
                  </a:lnTo>
                  <a:lnTo>
                    <a:pt x="683" y="1149"/>
                  </a:lnTo>
                  <a:lnTo>
                    <a:pt x="652" y="1152"/>
                  </a:lnTo>
                  <a:lnTo>
                    <a:pt x="649" y="1151"/>
                  </a:lnTo>
                  <a:lnTo>
                    <a:pt x="645" y="1148"/>
                  </a:lnTo>
                  <a:lnTo>
                    <a:pt x="642" y="1146"/>
                  </a:lnTo>
                  <a:lnTo>
                    <a:pt x="641" y="1142"/>
                  </a:lnTo>
                  <a:lnTo>
                    <a:pt x="642" y="1137"/>
                  </a:lnTo>
                  <a:lnTo>
                    <a:pt x="643" y="1133"/>
                  </a:lnTo>
                  <a:lnTo>
                    <a:pt x="646" y="1130"/>
                  </a:lnTo>
                  <a:lnTo>
                    <a:pt x="650" y="1128"/>
                  </a:lnTo>
                  <a:lnTo>
                    <a:pt x="679" y="1124"/>
                  </a:lnTo>
                  <a:lnTo>
                    <a:pt x="739" y="1111"/>
                  </a:lnTo>
                  <a:lnTo>
                    <a:pt x="797" y="1092"/>
                  </a:lnTo>
                  <a:lnTo>
                    <a:pt x="835" y="1076"/>
                  </a:lnTo>
                  <a:lnTo>
                    <a:pt x="872" y="1057"/>
                  </a:lnTo>
                  <a:lnTo>
                    <a:pt x="907" y="1035"/>
                  </a:lnTo>
                  <a:lnTo>
                    <a:pt x="933" y="1017"/>
                  </a:lnTo>
                  <a:lnTo>
                    <a:pt x="957" y="997"/>
                  </a:lnTo>
                  <a:lnTo>
                    <a:pt x="980" y="977"/>
                  </a:lnTo>
                  <a:lnTo>
                    <a:pt x="985" y="971"/>
                  </a:lnTo>
                  <a:lnTo>
                    <a:pt x="990" y="966"/>
                  </a:lnTo>
                  <a:lnTo>
                    <a:pt x="996" y="960"/>
                  </a:lnTo>
                  <a:lnTo>
                    <a:pt x="1001" y="955"/>
                  </a:lnTo>
                  <a:lnTo>
                    <a:pt x="1027" y="924"/>
                  </a:lnTo>
                  <a:lnTo>
                    <a:pt x="1050" y="891"/>
                  </a:lnTo>
                  <a:lnTo>
                    <a:pt x="1071" y="858"/>
                  </a:lnTo>
                  <a:lnTo>
                    <a:pt x="1096" y="809"/>
                  </a:lnTo>
                  <a:lnTo>
                    <a:pt x="1116" y="758"/>
                  </a:lnTo>
                  <a:lnTo>
                    <a:pt x="1128" y="708"/>
                  </a:lnTo>
                  <a:lnTo>
                    <a:pt x="1136" y="661"/>
                  </a:lnTo>
                  <a:lnTo>
                    <a:pt x="1140" y="618"/>
                  </a:lnTo>
                  <a:lnTo>
                    <a:pt x="1140" y="579"/>
                  </a:lnTo>
                  <a:lnTo>
                    <a:pt x="1137" y="544"/>
                  </a:lnTo>
                  <a:lnTo>
                    <a:pt x="1135" y="516"/>
                  </a:lnTo>
                  <a:lnTo>
                    <a:pt x="1129" y="493"/>
                  </a:lnTo>
                  <a:lnTo>
                    <a:pt x="1128" y="484"/>
                  </a:lnTo>
                  <a:lnTo>
                    <a:pt x="1127" y="477"/>
                  </a:lnTo>
                  <a:lnTo>
                    <a:pt x="1124" y="470"/>
                  </a:lnTo>
                  <a:lnTo>
                    <a:pt x="1124" y="465"/>
                  </a:lnTo>
                  <a:lnTo>
                    <a:pt x="1123" y="463"/>
                  </a:lnTo>
                  <a:lnTo>
                    <a:pt x="1123" y="463"/>
                  </a:lnTo>
                  <a:lnTo>
                    <a:pt x="1108" y="412"/>
                  </a:lnTo>
                  <a:lnTo>
                    <a:pt x="1089" y="365"/>
                  </a:lnTo>
                  <a:lnTo>
                    <a:pt x="1065" y="323"/>
                  </a:lnTo>
                  <a:lnTo>
                    <a:pt x="1037" y="287"/>
                  </a:lnTo>
                  <a:lnTo>
                    <a:pt x="1006" y="256"/>
                  </a:lnTo>
                  <a:lnTo>
                    <a:pt x="972" y="230"/>
                  </a:lnTo>
                  <a:lnTo>
                    <a:pt x="933" y="211"/>
                  </a:lnTo>
                  <a:lnTo>
                    <a:pt x="892" y="200"/>
                  </a:lnTo>
                  <a:lnTo>
                    <a:pt x="852" y="197"/>
                  </a:lnTo>
                  <a:lnTo>
                    <a:pt x="811" y="203"/>
                  </a:lnTo>
                  <a:lnTo>
                    <a:pt x="478" y="285"/>
                  </a:lnTo>
                  <a:lnTo>
                    <a:pt x="385" y="309"/>
                  </a:lnTo>
                  <a:lnTo>
                    <a:pt x="368" y="317"/>
                  </a:lnTo>
                  <a:lnTo>
                    <a:pt x="354" y="328"/>
                  </a:lnTo>
                  <a:lnTo>
                    <a:pt x="344" y="343"/>
                  </a:lnTo>
                  <a:lnTo>
                    <a:pt x="338" y="360"/>
                  </a:lnTo>
                  <a:lnTo>
                    <a:pt x="340" y="374"/>
                  </a:lnTo>
                  <a:lnTo>
                    <a:pt x="346" y="384"/>
                  </a:lnTo>
                  <a:lnTo>
                    <a:pt x="358" y="388"/>
                  </a:lnTo>
                  <a:lnTo>
                    <a:pt x="373" y="387"/>
                  </a:lnTo>
                  <a:lnTo>
                    <a:pt x="420" y="375"/>
                  </a:lnTo>
                  <a:lnTo>
                    <a:pt x="444" y="371"/>
                  </a:lnTo>
                  <a:lnTo>
                    <a:pt x="468" y="373"/>
                  </a:lnTo>
                  <a:lnTo>
                    <a:pt x="489" y="379"/>
                  </a:lnTo>
                  <a:lnTo>
                    <a:pt x="506" y="389"/>
                  </a:lnTo>
                  <a:lnTo>
                    <a:pt x="520" y="404"/>
                  </a:lnTo>
                  <a:lnTo>
                    <a:pt x="530" y="422"/>
                  </a:lnTo>
                  <a:lnTo>
                    <a:pt x="530" y="423"/>
                  </a:lnTo>
                  <a:lnTo>
                    <a:pt x="537" y="421"/>
                  </a:lnTo>
                  <a:lnTo>
                    <a:pt x="657" y="389"/>
                  </a:lnTo>
                  <a:lnTo>
                    <a:pt x="690" y="384"/>
                  </a:lnTo>
                  <a:lnTo>
                    <a:pt x="721" y="385"/>
                  </a:lnTo>
                  <a:lnTo>
                    <a:pt x="740" y="389"/>
                  </a:lnTo>
                  <a:lnTo>
                    <a:pt x="755" y="397"/>
                  </a:lnTo>
                  <a:lnTo>
                    <a:pt x="769" y="406"/>
                  </a:lnTo>
                  <a:lnTo>
                    <a:pt x="782" y="418"/>
                  </a:lnTo>
                  <a:lnTo>
                    <a:pt x="791" y="432"/>
                  </a:lnTo>
                  <a:lnTo>
                    <a:pt x="798" y="449"/>
                  </a:lnTo>
                  <a:lnTo>
                    <a:pt x="802" y="467"/>
                  </a:lnTo>
                  <a:lnTo>
                    <a:pt x="805" y="487"/>
                  </a:lnTo>
                  <a:lnTo>
                    <a:pt x="802" y="507"/>
                  </a:lnTo>
                  <a:lnTo>
                    <a:pt x="796" y="537"/>
                  </a:lnTo>
                  <a:lnTo>
                    <a:pt x="816" y="526"/>
                  </a:lnTo>
                  <a:lnTo>
                    <a:pt x="836" y="520"/>
                  </a:lnTo>
                  <a:lnTo>
                    <a:pt x="999" y="478"/>
                  </a:lnTo>
                  <a:lnTo>
                    <a:pt x="1005" y="477"/>
                  </a:lnTo>
                  <a:lnTo>
                    <a:pt x="1058" y="464"/>
                  </a:lnTo>
                  <a:lnTo>
                    <a:pt x="1058" y="467"/>
                  </a:lnTo>
                  <a:lnTo>
                    <a:pt x="1058" y="474"/>
                  </a:lnTo>
                  <a:lnTo>
                    <a:pt x="1057" y="486"/>
                  </a:lnTo>
                  <a:lnTo>
                    <a:pt x="1053" y="501"/>
                  </a:lnTo>
                  <a:lnTo>
                    <a:pt x="1048" y="516"/>
                  </a:lnTo>
                  <a:lnTo>
                    <a:pt x="1038" y="533"/>
                  </a:lnTo>
                  <a:lnTo>
                    <a:pt x="1024" y="548"/>
                  </a:lnTo>
                  <a:lnTo>
                    <a:pt x="1005" y="561"/>
                  </a:lnTo>
                  <a:lnTo>
                    <a:pt x="996" y="565"/>
                  </a:lnTo>
                  <a:lnTo>
                    <a:pt x="986" y="568"/>
                  </a:lnTo>
                  <a:lnTo>
                    <a:pt x="824" y="610"/>
                  </a:lnTo>
                  <a:lnTo>
                    <a:pt x="808" y="617"/>
                  </a:lnTo>
                  <a:lnTo>
                    <a:pt x="794" y="629"/>
                  </a:lnTo>
                  <a:lnTo>
                    <a:pt x="783" y="645"/>
                  </a:lnTo>
                  <a:lnTo>
                    <a:pt x="778" y="661"/>
                  </a:lnTo>
                  <a:lnTo>
                    <a:pt x="779" y="674"/>
                  </a:lnTo>
                  <a:lnTo>
                    <a:pt x="786" y="684"/>
                  </a:lnTo>
                  <a:lnTo>
                    <a:pt x="797" y="689"/>
                  </a:lnTo>
                  <a:lnTo>
                    <a:pt x="812" y="688"/>
                  </a:lnTo>
                  <a:lnTo>
                    <a:pt x="859" y="676"/>
                  </a:lnTo>
                  <a:lnTo>
                    <a:pt x="885" y="671"/>
                  </a:lnTo>
                  <a:lnTo>
                    <a:pt x="907" y="673"/>
                  </a:lnTo>
                  <a:lnTo>
                    <a:pt x="928" y="679"/>
                  </a:lnTo>
                  <a:lnTo>
                    <a:pt x="945" y="690"/>
                  </a:lnTo>
                  <a:lnTo>
                    <a:pt x="959" y="704"/>
                  </a:lnTo>
                  <a:lnTo>
                    <a:pt x="970" y="723"/>
                  </a:lnTo>
                  <a:lnTo>
                    <a:pt x="975" y="746"/>
                  </a:lnTo>
                  <a:lnTo>
                    <a:pt x="973" y="771"/>
                  </a:lnTo>
                  <a:lnTo>
                    <a:pt x="967" y="797"/>
                  </a:lnTo>
                  <a:lnTo>
                    <a:pt x="957" y="823"/>
                  </a:lnTo>
                  <a:lnTo>
                    <a:pt x="942" y="848"/>
                  </a:lnTo>
                  <a:lnTo>
                    <a:pt x="923" y="871"/>
                  </a:lnTo>
                  <a:lnTo>
                    <a:pt x="901" y="891"/>
                  </a:lnTo>
                  <a:lnTo>
                    <a:pt x="877" y="909"/>
                  </a:lnTo>
                  <a:lnTo>
                    <a:pt x="850" y="924"/>
                  </a:lnTo>
                  <a:lnTo>
                    <a:pt x="822" y="933"/>
                  </a:lnTo>
                  <a:lnTo>
                    <a:pt x="753" y="951"/>
                  </a:lnTo>
                  <a:lnTo>
                    <a:pt x="750" y="952"/>
                  </a:lnTo>
                  <a:lnTo>
                    <a:pt x="723" y="959"/>
                  </a:lnTo>
                  <a:lnTo>
                    <a:pt x="650" y="977"/>
                  </a:lnTo>
                  <a:lnTo>
                    <a:pt x="642" y="978"/>
                  </a:lnTo>
                  <a:lnTo>
                    <a:pt x="425" y="1031"/>
                  </a:lnTo>
                  <a:lnTo>
                    <a:pt x="392" y="1038"/>
                  </a:lnTo>
                  <a:lnTo>
                    <a:pt x="358" y="1039"/>
                  </a:lnTo>
                  <a:lnTo>
                    <a:pt x="317" y="1036"/>
                  </a:lnTo>
                  <a:lnTo>
                    <a:pt x="278" y="1027"/>
                  </a:lnTo>
                  <a:lnTo>
                    <a:pt x="239" y="1013"/>
                  </a:lnTo>
                  <a:lnTo>
                    <a:pt x="201" y="994"/>
                  </a:lnTo>
                  <a:lnTo>
                    <a:pt x="164" y="968"/>
                  </a:lnTo>
                  <a:lnTo>
                    <a:pt x="129" y="936"/>
                  </a:lnTo>
                  <a:lnTo>
                    <a:pt x="99" y="900"/>
                  </a:lnTo>
                  <a:lnTo>
                    <a:pt x="71" y="860"/>
                  </a:lnTo>
                  <a:lnTo>
                    <a:pt x="48" y="814"/>
                  </a:lnTo>
                  <a:lnTo>
                    <a:pt x="28" y="765"/>
                  </a:lnTo>
                  <a:lnTo>
                    <a:pt x="13" y="713"/>
                  </a:lnTo>
                  <a:lnTo>
                    <a:pt x="11" y="711"/>
                  </a:lnTo>
                  <a:lnTo>
                    <a:pt x="11" y="708"/>
                  </a:lnTo>
                  <a:lnTo>
                    <a:pt x="11" y="708"/>
                  </a:lnTo>
                  <a:lnTo>
                    <a:pt x="10" y="704"/>
                  </a:lnTo>
                  <a:lnTo>
                    <a:pt x="10" y="701"/>
                  </a:lnTo>
                  <a:lnTo>
                    <a:pt x="9" y="693"/>
                  </a:lnTo>
                  <a:lnTo>
                    <a:pt x="8" y="688"/>
                  </a:lnTo>
                  <a:lnTo>
                    <a:pt x="6" y="680"/>
                  </a:lnTo>
                  <a:lnTo>
                    <a:pt x="5" y="673"/>
                  </a:lnTo>
                  <a:lnTo>
                    <a:pt x="4" y="661"/>
                  </a:lnTo>
                  <a:lnTo>
                    <a:pt x="3" y="646"/>
                  </a:lnTo>
                  <a:lnTo>
                    <a:pt x="0" y="613"/>
                  </a:lnTo>
                  <a:lnTo>
                    <a:pt x="0" y="573"/>
                  </a:lnTo>
                  <a:lnTo>
                    <a:pt x="3" y="529"/>
                  </a:lnTo>
                  <a:lnTo>
                    <a:pt x="10" y="481"/>
                  </a:lnTo>
                  <a:lnTo>
                    <a:pt x="23" y="429"/>
                  </a:lnTo>
                  <a:lnTo>
                    <a:pt x="41" y="374"/>
                  </a:lnTo>
                  <a:lnTo>
                    <a:pt x="65" y="319"/>
                  </a:lnTo>
                  <a:lnTo>
                    <a:pt x="96" y="264"/>
                  </a:lnTo>
                  <a:lnTo>
                    <a:pt x="121" y="230"/>
                  </a:lnTo>
                  <a:lnTo>
                    <a:pt x="148" y="196"/>
                  </a:lnTo>
                  <a:lnTo>
                    <a:pt x="179" y="164"/>
                  </a:lnTo>
                  <a:lnTo>
                    <a:pt x="185" y="159"/>
                  </a:lnTo>
                  <a:lnTo>
                    <a:pt x="187" y="156"/>
                  </a:lnTo>
                  <a:lnTo>
                    <a:pt x="188" y="155"/>
                  </a:lnTo>
                  <a:lnTo>
                    <a:pt x="192" y="153"/>
                  </a:lnTo>
                  <a:lnTo>
                    <a:pt x="203" y="142"/>
                  </a:lnTo>
                  <a:lnTo>
                    <a:pt x="209" y="136"/>
                  </a:lnTo>
                  <a:lnTo>
                    <a:pt x="216" y="131"/>
                  </a:lnTo>
                  <a:lnTo>
                    <a:pt x="228" y="121"/>
                  </a:lnTo>
                  <a:lnTo>
                    <a:pt x="256" y="100"/>
                  </a:lnTo>
                  <a:lnTo>
                    <a:pt x="284" y="83"/>
                  </a:lnTo>
                  <a:lnTo>
                    <a:pt x="324" y="60"/>
                  </a:lnTo>
                  <a:lnTo>
                    <a:pt x="363" y="42"/>
                  </a:lnTo>
                  <a:lnTo>
                    <a:pt x="405" y="27"/>
                  </a:lnTo>
                  <a:lnTo>
                    <a:pt x="467" y="10"/>
                  </a:lnTo>
                  <a:lnTo>
                    <a:pt x="529" y="1"/>
                  </a:lnTo>
                  <a:lnTo>
                    <a:pt x="544" y="0"/>
                  </a:lnTo>
                  <a:lnTo>
                    <a:pt x="5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2" name="Freeform 18"/>
            <p:cNvSpPr>
              <a:spLocks/>
            </p:cNvSpPr>
            <p:nvPr userDrawn="1"/>
          </p:nvSpPr>
          <p:spPr bwMode="auto">
            <a:xfrm>
              <a:off x="4494213" y="619125"/>
              <a:ext cx="33338" cy="39688"/>
            </a:xfrm>
            <a:custGeom>
              <a:avLst/>
              <a:gdLst>
                <a:gd name="T0" fmla="*/ 0 w 41"/>
                <a:gd name="T1" fmla="*/ 0 h 51"/>
                <a:gd name="T2" fmla="*/ 41 w 41"/>
                <a:gd name="T3" fmla="*/ 0 h 51"/>
                <a:gd name="T4" fmla="*/ 41 w 41"/>
                <a:gd name="T5" fmla="*/ 8 h 51"/>
                <a:gd name="T6" fmla="*/ 25 w 41"/>
                <a:gd name="T7" fmla="*/ 8 h 51"/>
                <a:gd name="T8" fmla="*/ 25 w 41"/>
                <a:gd name="T9" fmla="*/ 51 h 51"/>
                <a:gd name="T10" fmla="*/ 16 w 41"/>
                <a:gd name="T11" fmla="*/ 51 h 51"/>
                <a:gd name="T12" fmla="*/ 16 w 41"/>
                <a:gd name="T13" fmla="*/ 8 h 51"/>
                <a:gd name="T14" fmla="*/ 0 w 41"/>
                <a:gd name="T15" fmla="*/ 8 h 51"/>
                <a:gd name="T16" fmla="*/ 0 w 4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1">
                  <a:moveTo>
                    <a:pt x="0" y="0"/>
                  </a:moveTo>
                  <a:lnTo>
                    <a:pt x="41" y="0"/>
                  </a:lnTo>
                  <a:lnTo>
                    <a:pt x="41" y="8"/>
                  </a:lnTo>
                  <a:lnTo>
                    <a:pt x="25" y="8"/>
                  </a:lnTo>
                  <a:lnTo>
                    <a:pt x="25" y="51"/>
                  </a:lnTo>
                  <a:lnTo>
                    <a:pt x="16" y="51"/>
                  </a:lnTo>
                  <a:lnTo>
                    <a:pt x="16" y="8"/>
                  </a:lnTo>
                  <a:lnTo>
                    <a:pt x="0"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3" name="Freeform 19"/>
            <p:cNvSpPr>
              <a:spLocks/>
            </p:cNvSpPr>
            <p:nvPr userDrawn="1"/>
          </p:nvSpPr>
          <p:spPr bwMode="auto">
            <a:xfrm>
              <a:off x="4533901" y="619125"/>
              <a:ext cx="39688" cy="39688"/>
            </a:xfrm>
            <a:custGeom>
              <a:avLst/>
              <a:gdLst>
                <a:gd name="T0" fmla="*/ 0 w 51"/>
                <a:gd name="T1" fmla="*/ 0 h 51"/>
                <a:gd name="T2" fmla="*/ 9 w 51"/>
                <a:gd name="T3" fmla="*/ 0 h 51"/>
                <a:gd name="T4" fmla="*/ 25 w 51"/>
                <a:gd name="T5" fmla="*/ 25 h 51"/>
                <a:gd name="T6" fmla="*/ 42 w 51"/>
                <a:gd name="T7" fmla="*/ 0 h 51"/>
                <a:gd name="T8" fmla="*/ 51 w 51"/>
                <a:gd name="T9" fmla="*/ 0 h 51"/>
                <a:gd name="T10" fmla="*/ 51 w 51"/>
                <a:gd name="T11" fmla="*/ 51 h 51"/>
                <a:gd name="T12" fmla="*/ 43 w 51"/>
                <a:gd name="T13" fmla="*/ 51 h 51"/>
                <a:gd name="T14" fmla="*/ 43 w 51"/>
                <a:gd name="T15" fmla="*/ 12 h 51"/>
                <a:gd name="T16" fmla="*/ 27 w 51"/>
                <a:gd name="T17" fmla="*/ 36 h 51"/>
                <a:gd name="T18" fmla="*/ 24 w 51"/>
                <a:gd name="T19" fmla="*/ 36 h 51"/>
                <a:gd name="T20" fmla="*/ 8 w 51"/>
                <a:gd name="T21" fmla="*/ 12 h 51"/>
                <a:gd name="T22" fmla="*/ 8 w 51"/>
                <a:gd name="T23" fmla="*/ 51 h 51"/>
                <a:gd name="T24" fmla="*/ 0 w 51"/>
                <a:gd name="T25" fmla="*/ 51 h 51"/>
                <a:gd name="T26" fmla="*/ 0 w 51"/>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0" y="0"/>
                  </a:moveTo>
                  <a:lnTo>
                    <a:pt x="9" y="0"/>
                  </a:lnTo>
                  <a:lnTo>
                    <a:pt x="25" y="25"/>
                  </a:lnTo>
                  <a:lnTo>
                    <a:pt x="42" y="0"/>
                  </a:lnTo>
                  <a:lnTo>
                    <a:pt x="51" y="0"/>
                  </a:lnTo>
                  <a:lnTo>
                    <a:pt x="51" y="51"/>
                  </a:lnTo>
                  <a:lnTo>
                    <a:pt x="43" y="51"/>
                  </a:lnTo>
                  <a:lnTo>
                    <a:pt x="43" y="12"/>
                  </a:lnTo>
                  <a:lnTo>
                    <a:pt x="27" y="36"/>
                  </a:lnTo>
                  <a:lnTo>
                    <a:pt x="24" y="36"/>
                  </a:lnTo>
                  <a:lnTo>
                    <a:pt x="8" y="12"/>
                  </a:lnTo>
                  <a:lnTo>
                    <a:pt x="8"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4" name="Rectangle 20"/>
            <p:cNvSpPr>
              <a:spLocks noChangeArrowheads="1"/>
            </p:cNvSpPr>
            <p:nvPr userDrawn="1"/>
          </p:nvSpPr>
          <p:spPr bwMode="auto">
            <a:xfrm>
              <a:off x="5151438" y="579438"/>
              <a:ext cx="12700" cy="793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5" name="Freeform 21"/>
            <p:cNvSpPr>
              <a:spLocks/>
            </p:cNvSpPr>
            <p:nvPr userDrawn="1"/>
          </p:nvSpPr>
          <p:spPr bwMode="auto">
            <a:xfrm>
              <a:off x="5184776" y="579438"/>
              <a:ext cx="68263" cy="79375"/>
            </a:xfrm>
            <a:custGeom>
              <a:avLst/>
              <a:gdLst>
                <a:gd name="T0" fmla="*/ 0 w 85"/>
                <a:gd name="T1" fmla="*/ 0 h 100"/>
                <a:gd name="T2" fmla="*/ 13 w 85"/>
                <a:gd name="T3" fmla="*/ 0 h 100"/>
                <a:gd name="T4" fmla="*/ 70 w 85"/>
                <a:gd name="T5" fmla="*/ 71 h 100"/>
                <a:gd name="T6" fmla="*/ 70 w 85"/>
                <a:gd name="T7" fmla="*/ 0 h 100"/>
                <a:gd name="T8" fmla="*/ 85 w 85"/>
                <a:gd name="T9" fmla="*/ 0 h 100"/>
                <a:gd name="T10" fmla="*/ 85 w 85"/>
                <a:gd name="T11" fmla="*/ 100 h 100"/>
                <a:gd name="T12" fmla="*/ 74 w 85"/>
                <a:gd name="T13" fmla="*/ 100 h 100"/>
                <a:gd name="T14" fmla="*/ 17 w 85"/>
                <a:gd name="T15" fmla="*/ 29 h 100"/>
                <a:gd name="T16" fmla="*/ 17 w 85"/>
                <a:gd name="T17" fmla="*/ 100 h 100"/>
                <a:gd name="T18" fmla="*/ 0 w 85"/>
                <a:gd name="T19" fmla="*/ 100 h 100"/>
                <a:gd name="T20" fmla="*/ 0 w 85"/>
                <a:gd name="T2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00">
                  <a:moveTo>
                    <a:pt x="0" y="0"/>
                  </a:moveTo>
                  <a:lnTo>
                    <a:pt x="13" y="0"/>
                  </a:lnTo>
                  <a:lnTo>
                    <a:pt x="70" y="71"/>
                  </a:lnTo>
                  <a:lnTo>
                    <a:pt x="70" y="0"/>
                  </a:lnTo>
                  <a:lnTo>
                    <a:pt x="85" y="0"/>
                  </a:lnTo>
                  <a:lnTo>
                    <a:pt x="85" y="100"/>
                  </a:lnTo>
                  <a:lnTo>
                    <a:pt x="74" y="100"/>
                  </a:lnTo>
                  <a:lnTo>
                    <a:pt x="17" y="29"/>
                  </a:lnTo>
                  <a:lnTo>
                    <a:pt x="17"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6" name="Freeform 22"/>
            <p:cNvSpPr>
              <a:spLocks/>
            </p:cNvSpPr>
            <p:nvPr userDrawn="1"/>
          </p:nvSpPr>
          <p:spPr bwMode="auto">
            <a:xfrm>
              <a:off x="5272088" y="579438"/>
              <a:ext cx="57150" cy="79375"/>
            </a:xfrm>
            <a:custGeom>
              <a:avLst/>
              <a:gdLst>
                <a:gd name="T0" fmla="*/ 0 w 72"/>
                <a:gd name="T1" fmla="*/ 0 h 100"/>
                <a:gd name="T2" fmla="*/ 72 w 72"/>
                <a:gd name="T3" fmla="*/ 0 h 100"/>
                <a:gd name="T4" fmla="*/ 72 w 72"/>
                <a:gd name="T5" fmla="*/ 15 h 100"/>
                <a:gd name="T6" fmla="*/ 16 w 72"/>
                <a:gd name="T7" fmla="*/ 15 h 100"/>
                <a:gd name="T8" fmla="*/ 16 w 72"/>
                <a:gd name="T9" fmla="*/ 46 h 100"/>
                <a:gd name="T10" fmla="*/ 68 w 72"/>
                <a:gd name="T11" fmla="*/ 46 h 100"/>
                <a:gd name="T12" fmla="*/ 68 w 72"/>
                <a:gd name="T13" fmla="*/ 61 h 100"/>
                <a:gd name="T14" fmla="*/ 16 w 72"/>
                <a:gd name="T15" fmla="*/ 61 h 100"/>
                <a:gd name="T16" fmla="*/ 16 w 72"/>
                <a:gd name="T17" fmla="*/ 100 h 100"/>
                <a:gd name="T18" fmla="*/ 0 w 72"/>
                <a:gd name="T19" fmla="*/ 100 h 100"/>
                <a:gd name="T20" fmla="*/ 0 w 72"/>
                <a:gd name="T2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100">
                  <a:moveTo>
                    <a:pt x="0" y="0"/>
                  </a:moveTo>
                  <a:lnTo>
                    <a:pt x="72" y="0"/>
                  </a:lnTo>
                  <a:lnTo>
                    <a:pt x="72" y="15"/>
                  </a:lnTo>
                  <a:lnTo>
                    <a:pt x="16" y="15"/>
                  </a:lnTo>
                  <a:lnTo>
                    <a:pt x="16" y="46"/>
                  </a:lnTo>
                  <a:lnTo>
                    <a:pt x="68" y="46"/>
                  </a:lnTo>
                  <a:lnTo>
                    <a:pt x="68" y="61"/>
                  </a:lnTo>
                  <a:lnTo>
                    <a:pt x="16" y="61"/>
                  </a:lnTo>
                  <a:lnTo>
                    <a:pt x="16"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7" name="Rectangle 23"/>
            <p:cNvSpPr>
              <a:spLocks noChangeArrowheads="1"/>
            </p:cNvSpPr>
            <p:nvPr userDrawn="1"/>
          </p:nvSpPr>
          <p:spPr bwMode="auto">
            <a:xfrm>
              <a:off x="5343526" y="579438"/>
              <a:ext cx="14288" cy="793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8" name="Freeform 24"/>
            <p:cNvSpPr>
              <a:spLocks/>
            </p:cNvSpPr>
            <p:nvPr userDrawn="1"/>
          </p:nvSpPr>
          <p:spPr bwMode="auto">
            <a:xfrm>
              <a:off x="5376863" y="579438"/>
              <a:ext cx="68263" cy="79375"/>
            </a:xfrm>
            <a:custGeom>
              <a:avLst/>
              <a:gdLst>
                <a:gd name="T0" fmla="*/ 0 w 85"/>
                <a:gd name="T1" fmla="*/ 0 h 100"/>
                <a:gd name="T2" fmla="*/ 12 w 85"/>
                <a:gd name="T3" fmla="*/ 0 h 100"/>
                <a:gd name="T4" fmla="*/ 69 w 85"/>
                <a:gd name="T5" fmla="*/ 71 h 100"/>
                <a:gd name="T6" fmla="*/ 69 w 85"/>
                <a:gd name="T7" fmla="*/ 0 h 100"/>
                <a:gd name="T8" fmla="*/ 85 w 85"/>
                <a:gd name="T9" fmla="*/ 0 h 100"/>
                <a:gd name="T10" fmla="*/ 85 w 85"/>
                <a:gd name="T11" fmla="*/ 100 h 100"/>
                <a:gd name="T12" fmla="*/ 73 w 85"/>
                <a:gd name="T13" fmla="*/ 100 h 100"/>
                <a:gd name="T14" fmla="*/ 16 w 85"/>
                <a:gd name="T15" fmla="*/ 29 h 100"/>
                <a:gd name="T16" fmla="*/ 16 w 85"/>
                <a:gd name="T17" fmla="*/ 100 h 100"/>
                <a:gd name="T18" fmla="*/ 0 w 85"/>
                <a:gd name="T19" fmla="*/ 100 h 100"/>
                <a:gd name="T20" fmla="*/ 0 w 85"/>
                <a:gd name="T2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00">
                  <a:moveTo>
                    <a:pt x="0" y="0"/>
                  </a:moveTo>
                  <a:lnTo>
                    <a:pt x="12" y="0"/>
                  </a:lnTo>
                  <a:lnTo>
                    <a:pt x="69" y="71"/>
                  </a:lnTo>
                  <a:lnTo>
                    <a:pt x="69" y="0"/>
                  </a:lnTo>
                  <a:lnTo>
                    <a:pt x="85" y="0"/>
                  </a:lnTo>
                  <a:lnTo>
                    <a:pt x="85" y="100"/>
                  </a:lnTo>
                  <a:lnTo>
                    <a:pt x="73" y="100"/>
                  </a:lnTo>
                  <a:lnTo>
                    <a:pt x="16" y="29"/>
                  </a:lnTo>
                  <a:lnTo>
                    <a:pt x="16"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9" name="Rectangle 25"/>
            <p:cNvSpPr>
              <a:spLocks noChangeArrowheads="1"/>
            </p:cNvSpPr>
            <p:nvPr userDrawn="1"/>
          </p:nvSpPr>
          <p:spPr bwMode="auto">
            <a:xfrm>
              <a:off x="5464176" y="579438"/>
              <a:ext cx="14288" cy="793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0" name="Freeform 26"/>
            <p:cNvSpPr>
              <a:spLocks/>
            </p:cNvSpPr>
            <p:nvPr userDrawn="1"/>
          </p:nvSpPr>
          <p:spPr bwMode="auto">
            <a:xfrm>
              <a:off x="5489576" y="579438"/>
              <a:ext cx="66675" cy="79375"/>
            </a:xfrm>
            <a:custGeom>
              <a:avLst/>
              <a:gdLst>
                <a:gd name="T0" fmla="*/ 0 w 82"/>
                <a:gd name="T1" fmla="*/ 0 h 100"/>
                <a:gd name="T2" fmla="*/ 82 w 82"/>
                <a:gd name="T3" fmla="*/ 0 h 100"/>
                <a:gd name="T4" fmla="*/ 82 w 82"/>
                <a:gd name="T5" fmla="*/ 14 h 100"/>
                <a:gd name="T6" fmla="*/ 49 w 82"/>
                <a:gd name="T7" fmla="*/ 14 h 100"/>
                <a:gd name="T8" fmla="*/ 49 w 82"/>
                <a:gd name="T9" fmla="*/ 100 h 100"/>
                <a:gd name="T10" fmla="*/ 33 w 82"/>
                <a:gd name="T11" fmla="*/ 100 h 100"/>
                <a:gd name="T12" fmla="*/ 33 w 82"/>
                <a:gd name="T13" fmla="*/ 14 h 100"/>
                <a:gd name="T14" fmla="*/ 0 w 82"/>
                <a:gd name="T15" fmla="*/ 14 h 100"/>
                <a:gd name="T16" fmla="*/ 0 w 82"/>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00">
                  <a:moveTo>
                    <a:pt x="0" y="0"/>
                  </a:moveTo>
                  <a:lnTo>
                    <a:pt x="82" y="0"/>
                  </a:lnTo>
                  <a:lnTo>
                    <a:pt x="82" y="14"/>
                  </a:lnTo>
                  <a:lnTo>
                    <a:pt x="49" y="14"/>
                  </a:lnTo>
                  <a:lnTo>
                    <a:pt x="49" y="100"/>
                  </a:lnTo>
                  <a:lnTo>
                    <a:pt x="33" y="100"/>
                  </a:lnTo>
                  <a:lnTo>
                    <a:pt x="33" y="14"/>
                  </a:lnTo>
                  <a:lnTo>
                    <a:pt x="0" y="1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1" name="Freeform 27"/>
            <p:cNvSpPr>
              <a:spLocks/>
            </p:cNvSpPr>
            <p:nvPr userDrawn="1"/>
          </p:nvSpPr>
          <p:spPr bwMode="auto">
            <a:xfrm>
              <a:off x="5567363" y="579438"/>
              <a:ext cx="58738" cy="79375"/>
            </a:xfrm>
            <a:custGeom>
              <a:avLst/>
              <a:gdLst>
                <a:gd name="T0" fmla="*/ 0 w 74"/>
                <a:gd name="T1" fmla="*/ 0 h 100"/>
                <a:gd name="T2" fmla="*/ 74 w 74"/>
                <a:gd name="T3" fmla="*/ 0 h 100"/>
                <a:gd name="T4" fmla="*/ 74 w 74"/>
                <a:gd name="T5" fmla="*/ 15 h 100"/>
                <a:gd name="T6" fmla="*/ 16 w 74"/>
                <a:gd name="T7" fmla="*/ 15 h 100"/>
                <a:gd name="T8" fmla="*/ 16 w 74"/>
                <a:gd name="T9" fmla="*/ 42 h 100"/>
                <a:gd name="T10" fmla="*/ 71 w 74"/>
                <a:gd name="T11" fmla="*/ 42 h 100"/>
                <a:gd name="T12" fmla="*/ 71 w 74"/>
                <a:gd name="T13" fmla="*/ 57 h 100"/>
                <a:gd name="T14" fmla="*/ 16 w 74"/>
                <a:gd name="T15" fmla="*/ 57 h 100"/>
                <a:gd name="T16" fmla="*/ 16 w 74"/>
                <a:gd name="T17" fmla="*/ 84 h 100"/>
                <a:gd name="T18" fmla="*/ 74 w 74"/>
                <a:gd name="T19" fmla="*/ 84 h 100"/>
                <a:gd name="T20" fmla="*/ 74 w 74"/>
                <a:gd name="T21" fmla="*/ 100 h 100"/>
                <a:gd name="T22" fmla="*/ 0 w 74"/>
                <a:gd name="T23" fmla="*/ 100 h 100"/>
                <a:gd name="T24" fmla="*/ 0 w 74"/>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100">
                  <a:moveTo>
                    <a:pt x="0" y="0"/>
                  </a:moveTo>
                  <a:lnTo>
                    <a:pt x="74" y="0"/>
                  </a:lnTo>
                  <a:lnTo>
                    <a:pt x="74" y="15"/>
                  </a:lnTo>
                  <a:lnTo>
                    <a:pt x="16" y="15"/>
                  </a:lnTo>
                  <a:lnTo>
                    <a:pt x="16" y="42"/>
                  </a:lnTo>
                  <a:lnTo>
                    <a:pt x="71" y="42"/>
                  </a:lnTo>
                  <a:lnTo>
                    <a:pt x="71" y="57"/>
                  </a:lnTo>
                  <a:lnTo>
                    <a:pt x="16" y="57"/>
                  </a:lnTo>
                  <a:lnTo>
                    <a:pt x="16" y="84"/>
                  </a:lnTo>
                  <a:lnTo>
                    <a:pt x="74" y="84"/>
                  </a:lnTo>
                  <a:lnTo>
                    <a:pt x="74"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2" name="Freeform 28"/>
            <p:cNvSpPr>
              <a:spLocks noEditPoints="1"/>
            </p:cNvSpPr>
            <p:nvPr userDrawn="1"/>
          </p:nvSpPr>
          <p:spPr bwMode="auto">
            <a:xfrm>
              <a:off x="5672138" y="577850"/>
              <a:ext cx="68263" cy="80963"/>
            </a:xfrm>
            <a:custGeom>
              <a:avLst/>
              <a:gdLst>
                <a:gd name="T0" fmla="*/ 15 w 86"/>
                <a:gd name="T1" fmla="*/ 15 h 101"/>
                <a:gd name="T2" fmla="*/ 15 w 86"/>
                <a:gd name="T3" fmla="*/ 52 h 101"/>
                <a:gd name="T4" fmla="*/ 47 w 86"/>
                <a:gd name="T5" fmla="*/ 52 h 101"/>
                <a:gd name="T6" fmla="*/ 52 w 86"/>
                <a:gd name="T7" fmla="*/ 50 h 101"/>
                <a:gd name="T8" fmla="*/ 56 w 86"/>
                <a:gd name="T9" fmla="*/ 49 h 101"/>
                <a:gd name="T10" fmla="*/ 60 w 86"/>
                <a:gd name="T11" fmla="*/ 48 h 101"/>
                <a:gd name="T12" fmla="*/ 62 w 86"/>
                <a:gd name="T13" fmla="*/ 44 h 101"/>
                <a:gd name="T14" fmla="*/ 65 w 86"/>
                <a:gd name="T15" fmla="*/ 42 h 101"/>
                <a:gd name="T16" fmla="*/ 65 w 86"/>
                <a:gd name="T17" fmla="*/ 38 h 101"/>
                <a:gd name="T18" fmla="*/ 66 w 86"/>
                <a:gd name="T19" fmla="*/ 34 h 101"/>
                <a:gd name="T20" fmla="*/ 65 w 86"/>
                <a:gd name="T21" fmla="*/ 30 h 101"/>
                <a:gd name="T22" fmla="*/ 65 w 86"/>
                <a:gd name="T23" fmla="*/ 26 h 101"/>
                <a:gd name="T24" fmla="*/ 62 w 86"/>
                <a:gd name="T25" fmla="*/ 22 h 101"/>
                <a:gd name="T26" fmla="*/ 60 w 86"/>
                <a:gd name="T27" fmla="*/ 20 h 101"/>
                <a:gd name="T28" fmla="*/ 56 w 86"/>
                <a:gd name="T29" fmla="*/ 17 h 101"/>
                <a:gd name="T30" fmla="*/ 52 w 86"/>
                <a:gd name="T31" fmla="*/ 16 h 101"/>
                <a:gd name="T32" fmla="*/ 47 w 86"/>
                <a:gd name="T33" fmla="*/ 15 h 101"/>
                <a:gd name="T34" fmla="*/ 15 w 86"/>
                <a:gd name="T35" fmla="*/ 15 h 101"/>
                <a:gd name="T36" fmla="*/ 0 w 86"/>
                <a:gd name="T37" fmla="*/ 0 h 101"/>
                <a:gd name="T38" fmla="*/ 47 w 86"/>
                <a:gd name="T39" fmla="*/ 1 h 101"/>
                <a:gd name="T40" fmla="*/ 62 w 86"/>
                <a:gd name="T41" fmla="*/ 3 h 101"/>
                <a:gd name="T42" fmla="*/ 74 w 86"/>
                <a:gd name="T43" fmla="*/ 10 h 101"/>
                <a:gd name="T44" fmla="*/ 80 w 86"/>
                <a:gd name="T45" fmla="*/ 21 h 101"/>
                <a:gd name="T46" fmla="*/ 83 w 86"/>
                <a:gd name="T47" fmla="*/ 33 h 101"/>
                <a:gd name="T48" fmla="*/ 81 w 86"/>
                <a:gd name="T49" fmla="*/ 44 h 101"/>
                <a:gd name="T50" fmla="*/ 76 w 86"/>
                <a:gd name="T51" fmla="*/ 53 h 101"/>
                <a:gd name="T52" fmla="*/ 67 w 86"/>
                <a:gd name="T53" fmla="*/ 61 h 101"/>
                <a:gd name="T54" fmla="*/ 55 w 86"/>
                <a:gd name="T55" fmla="*/ 64 h 101"/>
                <a:gd name="T56" fmla="*/ 85 w 86"/>
                <a:gd name="T57" fmla="*/ 99 h 101"/>
                <a:gd name="T58" fmla="*/ 86 w 86"/>
                <a:gd name="T59" fmla="*/ 101 h 101"/>
                <a:gd name="T60" fmla="*/ 67 w 86"/>
                <a:gd name="T61" fmla="*/ 101 h 101"/>
                <a:gd name="T62" fmla="*/ 37 w 86"/>
                <a:gd name="T63" fmla="*/ 66 h 101"/>
                <a:gd name="T64" fmla="*/ 15 w 86"/>
                <a:gd name="T65" fmla="*/ 66 h 101"/>
                <a:gd name="T66" fmla="*/ 15 w 86"/>
                <a:gd name="T67" fmla="*/ 101 h 101"/>
                <a:gd name="T68" fmla="*/ 0 w 86"/>
                <a:gd name="T69" fmla="*/ 101 h 101"/>
                <a:gd name="T70" fmla="*/ 0 w 86"/>
                <a:gd name="T7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101">
                  <a:moveTo>
                    <a:pt x="15" y="15"/>
                  </a:moveTo>
                  <a:lnTo>
                    <a:pt x="15" y="52"/>
                  </a:lnTo>
                  <a:lnTo>
                    <a:pt x="47" y="52"/>
                  </a:lnTo>
                  <a:lnTo>
                    <a:pt x="52" y="50"/>
                  </a:lnTo>
                  <a:lnTo>
                    <a:pt x="56" y="49"/>
                  </a:lnTo>
                  <a:lnTo>
                    <a:pt x="60" y="48"/>
                  </a:lnTo>
                  <a:lnTo>
                    <a:pt x="62" y="44"/>
                  </a:lnTo>
                  <a:lnTo>
                    <a:pt x="65" y="42"/>
                  </a:lnTo>
                  <a:lnTo>
                    <a:pt x="65" y="38"/>
                  </a:lnTo>
                  <a:lnTo>
                    <a:pt x="66" y="34"/>
                  </a:lnTo>
                  <a:lnTo>
                    <a:pt x="65" y="30"/>
                  </a:lnTo>
                  <a:lnTo>
                    <a:pt x="65" y="26"/>
                  </a:lnTo>
                  <a:lnTo>
                    <a:pt x="62" y="22"/>
                  </a:lnTo>
                  <a:lnTo>
                    <a:pt x="60" y="20"/>
                  </a:lnTo>
                  <a:lnTo>
                    <a:pt x="56" y="17"/>
                  </a:lnTo>
                  <a:lnTo>
                    <a:pt x="52" y="16"/>
                  </a:lnTo>
                  <a:lnTo>
                    <a:pt x="47" y="15"/>
                  </a:lnTo>
                  <a:lnTo>
                    <a:pt x="15" y="15"/>
                  </a:lnTo>
                  <a:close/>
                  <a:moveTo>
                    <a:pt x="0" y="0"/>
                  </a:moveTo>
                  <a:lnTo>
                    <a:pt x="47" y="1"/>
                  </a:lnTo>
                  <a:lnTo>
                    <a:pt x="62" y="3"/>
                  </a:lnTo>
                  <a:lnTo>
                    <a:pt x="74" y="10"/>
                  </a:lnTo>
                  <a:lnTo>
                    <a:pt x="80" y="21"/>
                  </a:lnTo>
                  <a:lnTo>
                    <a:pt x="83" y="33"/>
                  </a:lnTo>
                  <a:lnTo>
                    <a:pt x="81" y="44"/>
                  </a:lnTo>
                  <a:lnTo>
                    <a:pt x="76" y="53"/>
                  </a:lnTo>
                  <a:lnTo>
                    <a:pt x="67" y="61"/>
                  </a:lnTo>
                  <a:lnTo>
                    <a:pt x="55" y="64"/>
                  </a:lnTo>
                  <a:lnTo>
                    <a:pt x="85" y="99"/>
                  </a:lnTo>
                  <a:lnTo>
                    <a:pt x="86" y="101"/>
                  </a:lnTo>
                  <a:lnTo>
                    <a:pt x="67" y="101"/>
                  </a:lnTo>
                  <a:lnTo>
                    <a:pt x="37" y="66"/>
                  </a:lnTo>
                  <a:lnTo>
                    <a:pt x="15" y="66"/>
                  </a:lnTo>
                  <a:lnTo>
                    <a:pt x="15"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3" name="Freeform 29"/>
            <p:cNvSpPr>
              <a:spLocks/>
            </p:cNvSpPr>
            <p:nvPr userDrawn="1"/>
          </p:nvSpPr>
          <p:spPr bwMode="auto">
            <a:xfrm>
              <a:off x="5753101" y="579438"/>
              <a:ext cx="58738" cy="79375"/>
            </a:xfrm>
            <a:custGeom>
              <a:avLst/>
              <a:gdLst>
                <a:gd name="T0" fmla="*/ 0 w 75"/>
                <a:gd name="T1" fmla="*/ 0 h 100"/>
                <a:gd name="T2" fmla="*/ 75 w 75"/>
                <a:gd name="T3" fmla="*/ 0 h 100"/>
                <a:gd name="T4" fmla="*/ 75 w 75"/>
                <a:gd name="T5" fmla="*/ 15 h 100"/>
                <a:gd name="T6" fmla="*/ 16 w 75"/>
                <a:gd name="T7" fmla="*/ 15 h 100"/>
                <a:gd name="T8" fmla="*/ 16 w 75"/>
                <a:gd name="T9" fmla="*/ 42 h 100"/>
                <a:gd name="T10" fmla="*/ 72 w 75"/>
                <a:gd name="T11" fmla="*/ 42 h 100"/>
                <a:gd name="T12" fmla="*/ 72 w 75"/>
                <a:gd name="T13" fmla="*/ 57 h 100"/>
                <a:gd name="T14" fmla="*/ 16 w 75"/>
                <a:gd name="T15" fmla="*/ 57 h 100"/>
                <a:gd name="T16" fmla="*/ 16 w 75"/>
                <a:gd name="T17" fmla="*/ 84 h 100"/>
                <a:gd name="T18" fmla="*/ 75 w 75"/>
                <a:gd name="T19" fmla="*/ 84 h 100"/>
                <a:gd name="T20" fmla="*/ 75 w 75"/>
                <a:gd name="T21" fmla="*/ 100 h 100"/>
                <a:gd name="T22" fmla="*/ 0 w 75"/>
                <a:gd name="T23" fmla="*/ 100 h 100"/>
                <a:gd name="T24" fmla="*/ 0 w 75"/>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00">
                  <a:moveTo>
                    <a:pt x="0" y="0"/>
                  </a:moveTo>
                  <a:lnTo>
                    <a:pt x="75" y="0"/>
                  </a:lnTo>
                  <a:lnTo>
                    <a:pt x="75" y="15"/>
                  </a:lnTo>
                  <a:lnTo>
                    <a:pt x="16" y="15"/>
                  </a:lnTo>
                  <a:lnTo>
                    <a:pt x="16" y="42"/>
                  </a:lnTo>
                  <a:lnTo>
                    <a:pt x="72" y="42"/>
                  </a:lnTo>
                  <a:lnTo>
                    <a:pt x="72" y="57"/>
                  </a:lnTo>
                  <a:lnTo>
                    <a:pt x="16" y="57"/>
                  </a:lnTo>
                  <a:lnTo>
                    <a:pt x="16" y="84"/>
                  </a:lnTo>
                  <a:lnTo>
                    <a:pt x="75" y="84"/>
                  </a:lnTo>
                  <a:lnTo>
                    <a:pt x="75"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4" name="Freeform 30"/>
            <p:cNvSpPr>
              <a:spLocks/>
            </p:cNvSpPr>
            <p:nvPr userDrawn="1"/>
          </p:nvSpPr>
          <p:spPr bwMode="auto">
            <a:xfrm>
              <a:off x="5819776" y="579438"/>
              <a:ext cx="66675" cy="79375"/>
            </a:xfrm>
            <a:custGeom>
              <a:avLst/>
              <a:gdLst>
                <a:gd name="T0" fmla="*/ 0 w 82"/>
                <a:gd name="T1" fmla="*/ 0 h 100"/>
                <a:gd name="T2" fmla="*/ 82 w 82"/>
                <a:gd name="T3" fmla="*/ 0 h 100"/>
                <a:gd name="T4" fmla="*/ 82 w 82"/>
                <a:gd name="T5" fmla="*/ 14 h 100"/>
                <a:gd name="T6" fmla="*/ 49 w 82"/>
                <a:gd name="T7" fmla="*/ 14 h 100"/>
                <a:gd name="T8" fmla="*/ 49 w 82"/>
                <a:gd name="T9" fmla="*/ 100 h 100"/>
                <a:gd name="T10" fmla="*/ 33 w 82"/>
                <a:gd name="T11" fmla="*/ 100 h 100"/>
                <a:gd name="T12" fmla="*/ 33 w 82"/>
                <a:gd name="T13" fmla="*/ 14 h 100"/>
                <a:gd name="T14" fmla="*/ 0 w 82"/>
                <a:gd name="T15" fmla="*/ 14 h 100"/>
                <a:gd name="T16" fmla="*/ 0 w 82"/>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00">
                  <a:moveTo>
                    <a:pt x="0" y="0"/>
                  </a:moveTo>
                  <a:lnTo>
                    <a:pt x="82" y="0"/>
                  </a:lnTo>
                  <a:lnTo>
                    <a:pt x="82" y="14"/>
                  </a:lnTo>
                  <a:lnTo>
                    <a:pt x="49" y="14"/>
                  </a:lnTo>
                  <a:lnTo>
                    <a:pt x="49" y="100"/>
                  </a:lnTo>
                  <a:lnTo>
                    <a:pt x="33" y="100"/>
                  </a:lnTo>
                  <a:lnTo>
                    <a:pt x="33" y="14"/>
                  </a:lnTo>
                  <a:lnTo>
                    <a:pt x="0" y="1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5" name="Freeform 31"/>
            <p:cNvSpPr>
              <a:spLocks noEditPoints="1"/>
            </p:cNvSpPr>
            <p:nvPr userDrawn="1"/>
          </p:nvSpPr>
          <p:spPr bwMode="auto">
            <a:xfrm>
              <a:off x="5881688" y="579438"/>
              <a:ext cx="85725" cy="79375"/>
            </a:xfrm>
            <a:custGeom>
              <a:avLst/>
              <a:gdLst>
                <a:gd name="T0" fmla="*/ 54 w 108"/>
                <a:gd name="T1" fmla="*/ 16 h 100"/>
                <a:gd name="T2" fmla="*/ 33 w 108"/>
                <a:gd name="T3" fmla="*/ 65 h 100"/>
                <a:gd name="T4" fmla="*/ 75 w 108"/>
                <a:gd name="T5" fmla="*/ 65 h 100"/>
                <a:gd name="T6" fmla="*/ 54 w 108"/>
                <a:gd name="T7" fmla="*/ 16 h 100"/>
                <a:gd name="T8" fmla="*/ 46 w 108"/>
                <a:gd name="T9" fmla="*/ 0 h 100"/>
                <a:gd name="T10" fmla="*/ 63 w 108"/>
                <a:gd name="T11" fmla="*/ 0 h 100"/>
                <a:gd name="T12" fmla="*/ 108 w 108"/>
                <a:gd name="T13" fmla="*/ 100 h 100"/>
                <a:gd name="T14" fmla="*/ 90 w 108"/>
                <a:gd name="T15" fmla="*/ 100 h 100"/>
                <a:gd name="T16" fmla="*/ 82 w 108"/>
                <a:gd name="T17" fmla="*/ 79 h 100"/>
                <a:gd name="T18" fmla="*/ 27 w 108"/>
                <a:gd name="T19" fmla="*/ 79 h 100"/>
                <a:gd name="T20" fmla="*/ 17 w 108"/>
                <a:gd name="T21" fmla="*/ 100 h 100"/>
                <a:gd name="T22" fmla="*/ 0 w 108"/>
                <a:gd name="T23" fmla="*/ 100 h 100"/>
                <a:gd name="T24" fmla="*/ 46 w 108"/>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0">
                  <a:moveTo>
                    <a:pt x="54" y="16"/>
                  </a:moveTo>
                  <a:lnTo>
                    <a:pt x="33" y="65"/>
                  </a:lnTo>
                  <a:lnTo>
                    <a:pt x="75" y="65"/>
                  </a:lnTo>
                  <a:lnTo>
                    <a:pt x="54" y="16"/>
                  </a:lnTo>
                  <a:close/>
                  <a:moveTo>
                    <a:pt x="46" y="0"/>
                  </a:moveTo>
                  <a:lnTo>
                    <a:pt x="63" y="0"/>
                  </a:lnTo>
                  <a:lnTo>
                    <a:pt x="108" y="100"/>
                  </a:lnTo>
                  <a:lnTo>
                    <a:pt x="90" y="100"/>
                  </a:lnTo>
                  <a:lnTo>
                    <a:pt x="82" y="79"/>
                  </a:lnTo>
                  <a:lnTo>
                    <a:pt x="27" y="79"/>
                  </a:lnTo>
                  <a:lnTo>
                    <a:pt x="17" y="100"/>
                  </a:lnTo>
                  <a:lnTo>
                    <a:pt x="0" y="100"/>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6" name="Rectangle 32"/>
            <p:cNvSpPr>
              <a:spLocks noChangeArrowheads="1"/>
            </p:cNvSpPr>
            <p:nvPr userDrawn="1"/>
          </p:nvSpPr>
          <p:spPr bwMode="auto">
            <a:xfrm>
              <a:off x="5978526" y="579438"/>
              <a:ext cx="12700" cy="793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7" name="Freeform 33"/>
            <p:cNvSpPr>
              <a:spLocks/>
            </p:cNvSpPr>
            <p:nvPr userDrawn="1"/>
          </p:nvSpPr>
          <p:spPr bwMode="auto">
            <a:xfrm>
              <a:off x="6011863" y="579438"/>
              <a:ext cx="53975" cy="79375"/>
            </a:xfrm>
            <a:custGeom>
              <a:avLst/>
              <a:gdLst>
                <a:gd name="T0" fmla="*/ 0 w 69"/>
                <a:gd name="T1" fmla="*/ 0 h 100"/>
                <a:gd name="T2" fmla="*/ 15 w 69"/>
                <a:gd name="T3" fmla="*/ 0 h 100"/>
                <a:gd name="T4" fmla="*/ 15 w 69"/>
                <a:gd name="T5" fmla="*/ 85 h 100"/>
                <a:gd name="T6" fmla="*/ 69 w 69"/>
                <a:gd name="T7" fmla="*/ 85 h 100"/>
                <a:gd name="T8" fmla="*/ 69 w 69"/>
                <a:gd name="T9" fmla="*/ 100 h 100"/>
                <a:gd name="T10" fmla="*/ 0 w 69"/>
                <a:gd name="T11" fmla="*/ 100 h 100"/>
                <a:gd name="T12" fmla="*/ 0 w 69"/>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69" h="100">
                  <a:moveTo>
                    <a:pt x="0" y="0"/>
                  </a:moveTo>
                  <a:lnTo>
                    <a:pt x="15" y="0"/>
                  </a:lnTo>
                  <a:lnTo>
                    <a:pt x="15" y="85"/>
                  </a:lnTo>
                  <a:lnTo>
                    <a:pt x="69" y="85"/>
                  </a:lnTo>
                  <a:lnTo>
                    <a:pt x="69"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8" name="Freeform 34"/>
            <p:cNvSpPr>
              <a:spLocks noEditPoints="1"/>
            </p:cNvSpPr>
            <p:nvPr userDrawn="1"/>
          </p:nvSpPr>
          <p:spPr bwMode="auto">
            <a:xfrm>
              <a:off x="6103938" y="577850"/>
              <a:ext cx="65088" cy="80963"/>
            </a:xfrm>
            <a:custGeom>
              <a:avLst/>
              <a:gdLst>
                <a:gd name="T0" fmla="*/ 16 w 82"/>
                <a:gd name="T1" fmla="*/ 15 h 101"/>
                <a:gd name="T2" fmla="*/ 16 w 82"/>
                <a:gd name="T3" fmla="*/ 56 h 101"/>
                <a:gd name="T4" fmla="*/ 46 w 82"/>
                <a:gd name="T5" fmla="*/ 56 h 101"/>
                <a:gd name="T6" fmla="*/ 57 w 82"/>
                <a:gd name="T7" fmla="*/ 53 h 101"/>
                <a:gd name="T8" fmla="*/ 63 w 82"/>
                <a:gd name="T9" fmla="*/ 48 h 101"/>
                <a:gd name="T10" fmla="*/ 66 w 82"/>
                <a:gd name="T11" fmla="*/ 39 h 101"/>
                <a:gd name="T12" fmla="*/ 66 w 82"/>
                <a:gd name="T13" fmla="*/ 31 h 101"/>
                <a:gd name="T14" fmla="*/ 63 w 82"/>
                <a:gd name="T15" fmla="*/ 22 h 101"/>
                <a:gd name="T16" fmla="*/ 57 w 82"/>
                <a:gd name="T17" fmla="*/ 17 h 101"/>
                <a:gd name="T18" fmla="*/ 46 w 82"/>
                <a:gd name="T19" fmla="*/ 15 h 101"/>
                <a:gd name="T20" fmla="*/ 16 w 82"/>
                <a:gd name="T21" fmla="*/ 15 h 101"/>
                <a:gd name="T22" fmla="*/ 46 w 82"/>
                <a:gd name="T23" fmla="*/ 0 h 101"/>
                <a:gd name="T24" fmla="*/ 60 w 82"/>
                <a:gd name="T25" fmla="*/ 2 h 101"/>
                <a:gd name="T26" fmla="*/ 71 w 82"/>
                <a:gd name="T27" fmla="*/ 8 h 101"/>
                <a:gd name="T28" fmla="*/ 78 w 82"/>
                <a:gd name="T29" fmla="*/ 19 h 101"/>
                <a:gd name="T30" fmla="*/ 82 w 82"/>
                <a:gd name="T31" fmla="*/ 29 h 101"/>
                <a:gd name="T32" fmla="*/ 82 w 82"/>
                <a:gd name="T33" fmla="*/ 40 h 101"/>
                <a:gd name="T34" fmla="*/ 78 w 82"/>
                <a:gd name="T35" fmla="*/ 52 h 101"/>
                <a:gd name="T36" fmla="*/ 72 w 82"/>
                <a:gd name="T37" fmla="*/ 61 h 101"/>
                <a:gd name="T38" fmla="*/ 60 w 82"/>
                <a:gd name="T39" fmla="*/ 68 h 101"/>
                <a:gd name="T40" fmla="*/ 46 w 82"/>
                <a:gd name="T41" fmla="*/ 70 h 101"/>
                <a:gd name="T42" fmla="*/ 16 w 82"/>
                <a:gd name="T43" fmla="*/ 70 h 101"/>
                <a:gd name="T44" fmla="*/ 16 w 82"/>
                <a:gd name="T45" fmla="*/ 101 h 101"/>
                <a:gd name="T46" fmla="*/ 0 w 82"/>
                <a:gd name="T47" fmla="*/ 101 h 101"/>
                <a:gd name="T48" fmla="*/ 0 w 82"/>
                <a:gd name="T49" fmla="*/ 1 h 101"/>
                <a:gd name="T50" fmla="*/ 46 w 82"/>
                <a:gd name="T5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101">
                  <a:moveTo>
                    <a:pt x="16" y="15"/>
                  </a:moveTo>
                  <a:lnTo>
                    <a:pt x="16" y="56"/>
                  </a:lnTo>
                  <a:lnTo>
                    <a:pt x="46" y="56"/>
                  </a:lnTo>
                  <a:lnTo>
                    <a:pt x="57" y="53"/>
                  </a:lnTo>
                  <a:lnTo>
                    <a:pt x="63" y="48"/>
                  </a:lnTo>
                  <a:lnTo>
                    <a:pt x="66" y="39"/>
                  </a:lnTo>
                  <a:lnTo>
                    <a:pt x="66" y="31"/>
                  </a:lnTo>
                  <a:lnTo>
                    <a:pt x="63" y="22"/>
                  </a:lnTo>
                  <a:lnTo>
                    <a:pt x="57" y="17"/>
                  </a:lnTo>
                  <a:lnTo>
                    <a:pt x="46" y="15"/>
                  </a:lnTo>
                  <a:lnTo>
                    <a:pt x="16" y="15"/>
                  </a:lnTo>
                  <a:close/>
                  <a:moveTo>
                    <a:pt x="46" y="0"/>
                  </a:moveTo>
                  <a:lnTo>
                    <a:pt x="60" y="2"/>
                  </a:lnTo>
                  <a:lnTo>
                    <a:pt x="71" y="8"/>
                  </a:lnTo>
                  <a:lnTo>
                    <a:pt x="78" y="19"/>
                  </a:lnTo>
                  <a:lnTo>
                    <a:pt x="82" y="29"/>
                  </a:lnTo>
                  <a:lnTo>
                    <a:pt x="82" y="40"/>
                  </a:lnTo>
                  <a:lnTo>
                    <a:pt x="78" y="52"/>
                  </a:lnTo>
                  <a:lnTo>
                    <a:pt x="72" y="61"/>
                  </a:lnTo>
                  <a:lnTo>
                    <a:pt x="60" y="68"/>
                  </a:lnTo>
                  <a:lnTo>
                    <a:pt x="46" y="70"/>
                  </a:lnTo>
                  <a:lnTo>
                    <a:pt x="16" y="70"/>
                  </a:lnTo>
                  <a:lnTo>
                    <a:pt x="16" y="101"/>
                  </a:lnTo>
                  <a:lnTo>
                    <a:pt x="0" y="101"/>
                  </a:lnTo>
                  <a:lnTo>
                    <a:pt x="0" y="1"/>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9" name="Freeform 35"/>
            <p:cNvSpPr>
              <a:spLocks noEditPoints="1"/>
            </p:cNvSpPr>
            <p:nvPr userDrawn="1"/>
          </p:nvSpPr>
          <p:spPr bwMode="auto">
            <a:xfrm>
              <a:off x="6178551" y="577850"/>
              <a:ext cx="80963" cy="82550"/>
            </a:xfrm>
            <a:custGeom>
              <a:avLst/>
              <a:gdLst>
                <a:gd name="T0" fmla="*/ 51 w 103"/>
                <a:gd name="T1" fmla="*/ 16 h 106"/>
                <a:gd name="T2" fmla="*/ 36 w 103"/>
                <a:gd name="T3" fmla="*/ 18 h 106"/>
                <a:gd name="T4" fmla="*/ 25 w 103"/>
                <a:gd name="T5" fmla="*/ 26 h 106"/>
                <a:gd name="T6" fmla="*/ 18 w 103"/>
                <a:gd name="T7" fmla="*/ 38 h 106"/>
                <a:gd name="T8" fmla="*/ 16 w 103"/>
                <a:gd name="T9" fmla="*/ 54 h 106"/>
                <a:gd name="T10" fmla="*/ 17 w 103"/>
                <a:gd name="T11" fmla="*/ 64 h 106"/>
                <a:gd name="T12" fmla="*/ 21 w 103"/>
                <a:gd name="T13" fmla="*/ 74 h 106"/>
                <a:gd name="T14" fmla="*/ 28 w 103"/>
                <a:gd name="T15" fmla="*/ 83 h 106"/>
                <a:gd name="T16" fmla="*/ 39 w 103"/>
                <a:gd name="T17" fmla="*/ 88 h 106"/>
                <a:gd name="T18" fmla="*/ 51 w 103"/>
                <a:gd name="T19" fmla="*/ 91 h 106"/>
                <a:gd name="T20" fmla="*/ 65 w 103"/>
                <a:gd name="T21" fmla="*/ 88 h 106"/>
                <a:gd name="T22" fmla="*/ 75 w 103"/>
                <a:gd name="T23" fmla="*/ 83 h 106"/>
                <a:gd name="T24" fmla="*/ 82 w 103"/>
                <a:gd name="T25" fmla="*/ 75 h 106"/>
                <a:gd name="T26" fmla="*/ 85 w 103"/>
                <a:gd name="T27" fmla="*/ 65 h 106"/>
                <a:gd name="T28" fmla="*/ 87 w 103"/>
                <a:gd name="T29" fmla="*/ 54 h 106"/>
                <a:gd name="T30" fmla="*/ 85 w 103"/>
                <a:gd name="T31" fmla="*/ 42 h 106"/>
                <a:gd name="T32" fmla="*/ 82 w 103"/>
                <a:gd name="T33" fmla="*/ 32 h 106"/>
                <a:gd name="T34" fmla="*/ 75 w 103"/>
                <a:gd name="T35" fmla="*/ 23 h 106"/>
                <a:gd name="T36" fmla="*/ 65 w 103"/>
                <a:gd name="T37" fmla="*/ 17 h 106"/>
                <a:gd name="T38" fmla="*/ 51 w 103"/>
                <a:gd name="T39" fmla="*/ 16 h 106"/>
                <a:gd name="T40" fmla="*/ 51 w 103"/>
                <a:gd name="T41" fmla="*/ 0 h 106"/>
                <a:gd name="T42" fmla="*/ 68 w 103"/>
                <a:gd name="T43" fmla="*/ 3 h 106"/>
                <a:gd name="T44" fmla="*/ 80 w 103"/>
                <a:gd name="T45" fmla="*/ 8 h 106"/>
                <a:gd name="T46" fmla="*/ 91 w 103"/>
                <a:gd name="T47" fmla="*/ 17 h 106"/>
                <a:gd name="T48" fmla="*/ 97 w 103"/>
                <a:gd name="T49" fmla="*/ 27 h 106"/>
                <a:gd name="T50" fmla="*/ 102 w 103"/>
                <a:gd name="T51" fmla="*/ 40 h 106"/>
                <a:gd name="T52" fmla="*/ 103 w 103"/>
                <a:gd name="T53" fmla="*/ 54 h 106"/>
                <a:gd name="T54" fmla="*/ 102 w 103"/>
                <a:gd name="T55" fmla="*/ 66 h 106"/>
                <a:gd name="T56" fmla="*/ 97 w 103"/>
                <a:gd name="T57" fmla="*/ 79 h 106"/>
                <a:gd name="T58" fmla="*/ 91 w 103"/>
                <a:gd name="T59" fmla="*/ 89 h 106"/>
                <a:gd name="T60" fmla="*/ 80 w 103"/>
                <a:gd name="T61" fmla="*/ 98 h 106"/>
                <a:gd name="T62" fmla="*/ 68 w 103"/>
                <a:gd name="T63" fmla="*/ 103 h 106"/>
                <a:gd name="T64" fmla="*/ 51 w 103"/>
                <a:gd name="T65" fmla="*/ 106 h 106"/>
                <a:gd name="T66" fmla="*/ 36 w 103"/>
                <a:gd name="T67" fmla="*/ 103 h 106"/>
                <a:gd name="T68" fmla="*/ 22 w 103"/>
                <a:gd name="T69" fmla="*/ 98 h 106"/>
                <a:gd name="T70" fmla="*/ 13 w 103"/>
                <a:gd name="T71" fmla="*/ 89 h 106"/>
                <a:gd name="T72" fmla="*/ 6 w 103"/>
                <a:gd name="T73" fmla="*/ 79 h 106"/>
                <a:gd name="T74" fmla="*/ 2 w 103"/>
                <a:gd name="T75" fmla="*/ 66 h 106"/>
                <a:gd name="T76" fmla="*/ 0 w 103"/>
                <a:gd name="T77" fmla="*/ 54 h 106"/>
                <a:gd name="T78" fmla="*/ 3 w 103"/>
                <a:gd name="T79" fmla="*/ 36 h 106"/>
                <a:gd name="T80" fmla="*/ 9 w 103"/>
                <a:gd name="T81" fmla="*/ 22 h 106"/>
                <a:gd name="T82" fmla="*/ 21 w 103"/>
                <a:gd name="T83" fmla="*/ 10 h 106"/>
                <a:gd name="T84" fmla="*/ 35 w 103"/>
                <a:gd name="T85" fmla="*/ 3 h 106"/>
                <a:gd name="T86" fmla="*/ 51 w 103"/>
                <a:gd name="T8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3" h="106">
                  <a:moveTo>
                    <a:pt x="51" y="16"/>
                  </a:moveTo>
                  <a:lnTo>
                    <a:pt x="36" y="18"/>
                  </a:lnTo>
                  <a:lnTo>
                    <a:pt x="25" y="26"/>
                  </a:lnTo>
                  <a:lnTo>
                    <a:pt x="18" y="38"/>
                  </a:lnTo>
                  <a:lnTo>
                    <a:pt x="16" y="54"/>
                  </a:lnTo>
                  <a:lnTo>
                    <a:pt x="17" y="64"/>
                  </a:lnTo>
                  <a:lnTo>
                    <a:pt x="21" y="74"/>
                  </a:lnTo>
                  <a:lnTo>
                    <a:pt x="28" y="83"/>
                  </a:lnTo>
                  <a:lnTo>
                    <a:pt x="39" y="88"/>
                  </a:lnTo>
                  <a:lnTo>
                    <a:pt x="51" y="91"/>
                  </a:lnTo>
                  <a:lnTo>
                    <a:pt x="65" y="88"/>
                  </a:lnTo>
                  <a:lnTo>
                    <a:pt x="75" y="83"/>
                  </a:lnTo>
                  <a:lnTo>
                    <a:pt x="82" y="75"/>
                  </a:lnTo>
                  <a:lnTo>
                    <a:pt x="85" y="65"/>
                  </a:lnTo>
                  <a:lnTo>
                    <a:pt x="87" y="54"/>
                  </a:lnTo>
                  <a:lnTo>
                    <a:pt x="85" y="42"/>
                  </a:lnTo>
                  <a:lnTo>
                    <a:pt x="82" y="32"/>
                  </a:lnTo>
                  <a:lnTo>
                    <a:pt x="75" y="23"/>
                  </a:lnTo>
                  <a:lnTo>
                    <a:pt x="65" y="17"/>
                  </a:lnTo>
                  <a:lnTo>
                    <a:pt x="51" y="16"/>
                  </a:lnTo>
                  <a:close/>
                  <a:moveTo>
                    <a:pt x="51" y="0"/>
                  </a:moveTo>
                  <a:lnTo>
                    <a:pt x="68" y="3"/>
                  </a:lnTo>
                  <a:lnTo>
                    <a:pt x="80" y="8"/>
                  </a:lnTo>
                  <a:lnTo>
                    <a:pt x="91" y="17"/>
                  </a:lnTo>
                  <a:lnTo>
                    <a:pt x="97" y="27"/>
                  </a:lnTo>
                  <a:lnTo>
                    <a:pt x="102" y="40"/>
                  </a:lnTo>
                  <a:lnTo>
                    <a:pt x="103" y="54"/>
                  </a:lnTo>
                  <a:lnTo>
                    <a:pt x="102" y="66"/>
                  </a:lnTo>
                  <a:lnTo>
                    <a:pt x="97" y="79"/>
                  </a:lnTo>
                  <a:lnTo>
                    <a:pt x="91" y="89"/>
                  </a:lnTo>
                  <a:lnTo>
                    <a:pt x="80" y="98"/>
                  </a:lnTo>
                  <a:lnTo>
                    <a:pt x="68" y="103"/>
                  </a:lnTo>
                  <a:lnTo>
                    <a:pt x="51" y="106"/>
                  </a:lnTo>
                  <a:lnTo>
                    <a:pt x="36" y="103"/>
                  </a:lnTo>
                  <a:lnTo>
                    <a:pt x="22" y="98"/>
                  </a:lnTo>
                  <a:lnTo>
                    <a:pt x="13" y="89"/>
                  </a:lnTo>
                  <a:lnTo>
                    <a:pt x="6" y="79"/>
                  </a:lnTo>
                  <a:lnTo>
                    <a:pt x="2" y="66"/>
                  </a:lnTo>
                  <a:lnTo>
                    <a:pt x="0" y="54"/>
                  </a:lnTo>
                  <a:lnTo>
                    <a:pt x="3" y="36"/>
                  </a:lnTo>
                  <a:lnTo>
                    <a:pt x="9" y="22"/>
                  </a:lnTo>
                  <a:lnTo>
                    <a:pt x="21" y="10"/>
                  </a:lnTo>
                  <a:lnTo>
                    <a:pt x="35" y="3"/>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0" name="Freeform 36"/>
            <p:cNvSpPr>
              <a:spLocks/>
            </p:cNvSpPr>
            <p:nvPr userDrawn="1"/>
          </p:nvSpPr>
          <p:spPr bwMode="auto">
            <a:xfrm>
              <a:off x="6264276" y="579438"/>
              <a:ext cx="119063" cy="79375"/>
            </a:xfrm>
            <a:custGeom>
              <a:avLst/>
              <a:gdLst>
                <a:gd name="T0" fmla="*/ 0 w 150"/>
                <a:gd name="T1" fmla="*/ 0 h 100"/>
                <a:gd name="T2" fmla="*/ 19 w 150"/>
                <a:gd name="T3" fmla="*/ 0 h 100"/>
                <a:gd name="T4" fmla="*/ 45 w 150"/>
                <a:gd name="T5" fmla="*/ 77 h 100"/>
                <a:gd name="T6" fmla="*/ 70 w 150"/>
                <a:gd name="T7" fmla="*/ 0 h 100"/>
                <a:gd name="T8" fmla="*/ 82 w 150"/>
                <a:gd name="T9" fmla="*/ 0 h 100"/>
                <a:gd name="T10" fmla="*/ 107 w 150"/>
                <a:gd name="T11" fmla="*/ 77 h 100"/>
                <a:gd name="T12" fmla="*/ 132 w 150"/>
                <a:gd name="T13" fmla="*/ 0 h 100"/>
                <a:gd name="T14" fmla="*/ 150 w 150"/>
                <a:gd name="T15" fmla="*/ 0 h 100"/>
                <a:gd name="T16" fmla="*/ 115 w 150"/>
                <a:gd name="T17" fmla="*/ 100 h 100"/>
                <a:gd name="T18" fmla="*/ 101 w 150"/>
                <a:gd name="T19" fmla="*/ 100 h 100"/>
                <a:gd name="T20" fmla="*/ 87 w 150"/>
                <a:gd name="T21" fmla="*/ 65 h 100"/>
                <a:gd name="T22" fmla="*/ 76 w 150"/>
                <a:gd name="T23" fmla="*/ 30 h 100"/>
                <a:gd name="T24" fmla="*/ 65 w 150"/>
                <a:gd name="T25" fmla="*/ 65 h 100"/>
                <a:gd name="T26" fmla="*/ 51 w 150"/>
                <a:gd name="T27" fmla="*/ 100 h 100"/>
                <a:gd name="T28" fmla="*/ 37 w 150"/>
                <a:gd name="T29" fmla="*/ 100 h 100"/>
                <a:gd name="T30" fmla="*/ 0 w 150"/>
                <a:gd name="T3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0" h="100">
                  <a:moveTo>
                    <a:pt x="0" y="0"/>
                  </a:moveTo>
                  <a:lnTo>
                    <a:pt x="19" y="0"/>
                  </a:lnTo>
                  <a:lnTo>
                    <a:pt x="45" y="77"/>
                  </a:lnTo>
                  <a:lnTo>
                    <a:pt x="70" y="0"/>
                  </a:lnTo>
                  <a:lnTo>
                    <a:pt x="82" y="0"/>
                  </a:lnTo>
                  <a:lnTo>
                    <a:pt x="107" y="77"/>
                  </a:lnTo>
                  <a:lnTo>
                    <a:pt x="132" y="0"/>
                  </a:lnTo>
                  <a:lnTo>
                    <a:pt x="150" y="0"/>
                  </a:lnTo>
                  <a:lnTo>
                    <a:pt x="115" y="100"/>
                  </a:lnTo>
                  <a:lnTo>
                    <a:pt x="101" y="100"/>
                  </a:lnTo>
                  <a:lnTo>
                    <a:pt x="87" y="65"/>
                  </a:lnTo>
                  <a:lnTo>
                    <a:pt x="76" y="30"/>
                  </a:lnTo>
                  <a:lnTo>
                    <a:pt x="65" y="65"/>
                  </a:lnTo>
                  <a:lnTo>
                    <a:pt x="51" y="100"/>
                  </a:lnTo>
                  <a:lnTo>
                    <a:pt x="37"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1" name="Freeform 37"/>
            <p:cNvSpPr>
              <a:spLocks/>
            </p:cNvSpPr>
            <p:nvPr userDrawn="1"/>
          </p:nvSpPr>
          <p:spPr bwMode="auto">
            <a:xfrm>
              <a:off x="6394451" y="579438"/>
              <a:ext cx="60325" cy="79375"/>
            </a:xfrm>
            <a:custGeom>
              <a:avLst/>
              <a:gdLst>
                <a:gd name="T0" fmla="*/ 0 w 75"/>
                <a:gd name="T1" fmla="*/ 0 h 100"/>
                <a:gd name="T2" fmla="*/ 75 w 75"/>
                <a:gd name="T3" fmla="*/ 0 h 100"/>
                <a:gd name="T4" fmla="*/ 75 w 75"/>
                <a:gd name="T5" fmla="*/ 15 h 100"/>
                <a:gd name="T6" fmla="*/ 17 w 75"/>
                <a:gd name="T7" fmla="*/ 15 h 100"/>
                <a:gd name="T8" fmla="*/ 17 w 75"/>
                <a:gd name="T9" fmla="*/ 42 h 100"/>
                <a:gd name="T10" fmla="*/ 73 w 75"/>
                <a:gd name="T11" fmla="*/ 42 h 100"/>
                <a:gd name="T12" fmla="*/ 73 w 75"/>
                <a:gd name="T13" fmla="*/ 57 h 100"/>
                <a:gd name="T14" fmla="*/ 17 w 75"/>
                <a:gd name="T15" fmla="*/ 57 h 100"/>
                <a:gd name="T16" fmla="*/ 17 w 75"/>
                <a:gd name="T17" fmla="*/ 84 h 100"/>
                <a:gd name="T18" fmla="*/ 75 w 75"/>
                <a:gd name="T19" fmla="*/ 84 h 100"/>
                <a:gd name="T20" fmla="*/ 75 w 75"/>
                <a:gd name="T21" fmla="*/ 100 h 100"/>
                <a:gd name="T22" fmla="*/ 0 w 75"/>
                <a:gd name="T23" fmla="*/ 100 h 100"/>
                <a:gd name="T24" fmla="*/ 0 w 75"/>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00">
                  <a:moveTo>
                    <a:pt x="0" y="0"/>
                  </a:moveTo>
                  <a:lnTo>
                    <a:pt x="75" y="0"/>
                  </a:lnTo>
                  <a:lnTo>
                    <a:pt x="75" y="15"/>
                  </a:lnTo>
                  <a:lnTo>
                    <a:pt x="17" y="15"/>
                  </a:lnTo>
                  <a:lnTo>
                    <a:pt x="17" y="42"/>
                  </a:lnTo>
                  <a:lnTo>
                    <a:pt x="73" y="42"/>
                  </a:lnTo>
                  <a:lnTo>
                    <a:pt x="73" y="57"/>
                  </a:lnTo>
                  <a:lnTo>
                    <a:pt x="17" y="57"/>
                  </a:lnTo>
                  <a:lnTo>
                    <a:pt x="17" y="84"/>
                  </a:lnTo>
                  <a:lnTo>
                    <a:pt x="75" y="84"/>
                  </a:lnTo>
                  <a:lnTo>
                    <a:pt x="75"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2" name="Freeform 38"/>
            <p:cNvSpPr>
              <a:spLocks noEditPoints="1"/>
            </p:cNvSpPr>
            <p:nvPr userDrawn="1"/>
          </p:nvSpPr>
          <p:spPr bwMode="auto">
            <a:xfrm>
              <a:off x="6470651" y="577850"/>
              <a:ext cx="69850" cy="80963"/>
            </a:xfrm>
            <a:custGeom>
              <a:avLst/>
              <a:gdLst>
                <a:gd name="T0" fmla="*/ 17 w 88"/>
                <a:gd name="T1" fmla="*/ 15 h 101"/>
                <a:gd name="T2" fmla="*/ 17 w 88"/>
                <a:gd name="T3" fmla="*/ 52 h 101"/>
                <a:gd name="T4" fmla="*/ 47 w 88"/>
                <a:gd name="T5" fmla="*/ 52 h 101"/>
                <a:gd name="T6" fmla="*/ 53 w 88"/>
                <a:gd name="T7" fmla="*/ 50 h 101"/>
                <a:gd name="T8" fmla="*/ 58 w 88"/>
                <a:gd name="T9" fmla="*/ 49 h 101"/>
                <a:gd name="T10" fmla="*/ 61 w 88"/>
                <a:gd name="T11" fmla="*/ 48 h 101"/>
                <a:gd name="T12" fmla="*/ 64 w 88"/>
                <a:gd name="T13" fmla="*/ 44 h 101"/>
                <a:gd name="T14" fmla="*/ 65 w 88"/>
                <a:gd name="T15" fmla="*/ 42 h 101"/>
                <a:gd name="T16" fmla="*/ 66 w 88"/>
                <a:gd name="T17" fmla="*/ 38 h 101"/>
                <a:gd name="T18" fmla="*/ 66 w 88"/>
                <a:gd name="T19" fmla="*/ 34 h 101"/>
                <a:gd name="T20" fmla="*/ 66 w 88"/>
                <a:gd name="T21" fmla="*/ 30 h 101"/>
                <a:gd name="T22" fmla="*/ 65 w 88"/>
                <a:gd name="T23" fmla="*/ 26 h 101"/>
                <a:gd name="T24" fmla="*/ 64 w 88"/>
                <a:gd name="T25" fmla="*/ 22 h 101"/>
                <a:gd name="T26" fmla="*/ 61 w 88"/>
                <a:gd name="T27" fmla="*/ 20 h 101"/>
                <a:gd name="T28" fmla="*/ 58 w 88"/>
                <a:gd name="T29" fmla="*/ 17 h 101"/>
                <a:gd name="T30" fmla="*/ 53 w 88"/>
                <a:gd name="T31" fmla="*/ 16 h 101"/>
                <a:gd name="T32" fmla="*/ 47 w 88"/>
                <a:gd name="T33" fmla="*/ 15 h 101"/>
                <a:gd name="T34" fmla="*/ 17 w 88"/>
                <a:gd name="T35" fmla="*/ 15 h 101"/>
                <a:gd name="T36" fmla="*/ 0 w 88"/>
                <a:gd name="T37" fmla="*/ 0 h 101"/>
                <a:gd name="T38" fmla="*/ 47 w 88"/>
                <a:gd name="T39" fmla="*/ 1 h 101"/>
                <a:gd name="T40" fmla="*/ 63 w 88"/>
                <a:gd name="T41" fmla="*/ 3 h 101"/>
                <a:gd name="T42" fmla="*/ 74 w 88"/>
                <a:gd name="T43" fmla="*/ 10 h 101"/>
                <a:gd name="T44" fmla="*/ 80 w 88"/>
                <a:gd name="T45" fmla="*/ 21 h 101"/>
                <a:gd name="T46" fmla="*/ 83 w 88"/>
                <a:gd name="T47" fmla="*/ 33 h 101"/>
                <a:gd name="T48" fmla="*/ 82 w 88"/>
                <a:gd name="T49" fmla="*/ 44 h 101"/>
                <a:gd name="T50" fmla="*/ 77 w 88"/>
                <a:gd name="T51" fmla="*/ 53 h 101"/>
                <a:gd name="T52" fmla="*/ 69 w 88"/>
                <a:gd name="T53" fmla="*/ 61 h 101"/>
                <a:gd name="T54" fmla="*/ 56 w 88"/>
                <a:gd name="T55" fmla="*/ 64 h 101"/>
                <a:gd name="T56" fmla="*/ 86 w 88"/>
                <a:gd name="T57" fmla="*/ 99 h 101"/>
                <a:gd name="T58" fmla="*/ 88 w 88"/>
                <a:gd name="T59" fmla="*/ 101 h 101"/>
                <a:gd name="T60" fmla="*/ 69 w 88"/>
                <a:gd name="T61" fmla="*/ 101 h 101"/>
                <a:gd name="T62" fmla="*/ 39 w 88"/>
                <a:gd name="T63" fmla="*/ 66 h 101"/>
                <a:gd name="T64" fmla="*/ 17 w 88"/>
                <a:gd name="T65" fmla="*/ 66 h 101"/>
                <a:gd name="T66" fmla="*/ 17 w 88"/>
                <a:gd name="T67" fmla="*/ 101 h 101"/>
                <a:gd name="T68" fmla="*/ 0 w 88"/>
                <a:gd name="T69" fmla="*/ 101 h 101"/>
                <a:gd name="T70" fmla="*/ 0 w 88"/>
                <a:gd name="T7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101">
                  <a:moveTo>
                    <a:pt x="17" y="15"/>
                  </a:moveTo>
                  <a:lnTo>
                    <a:pt x="17" y="52"/>
                  </a:lnTo>
                  <a:lnTo>
                    <a:pt x="47" y="52"/>
                  </a:lnTo>
                  <a:lnTo>
                    <a:pt x="53" y="50"/>
                  </a:lnTo>
                  <a:lnTo>
                    <a:pt x="58" y="49"/>
                  </a:lnTo>
                  <a:lnTo>
                    <a:pt x="61" y="48"/>
                  </a:lnTo>
                  <a:lnTo>
                    <a:pt x="64" y="44"/>
                  </a:lnTo>
                  <a:lnTo>
                    <a:pt x="65" y="42"/>
                  </a:lnTo>
                  <a:lnTo>
                    <a:pt x="66" y="38"/>
                  </a:lnTo>
                  <a:lnTo>
                    <a:pt x="66" y="34"/>
                  </a:lnTo>
                  <a:lnTo>
                    <a:pt x="66" y="30"/>
                  </a:lnTo>
                  <a:lnTo>
                    <a:pt x="65" y="26"/>
                  </a:lnTo>
                  <a:lnTo>
                    <a:pt x="64" y="22"/>
                  </a:lnTo>
                  <a:lnTo>
                    <a:pt x="61" y="20"/>
                  </a:lnTo>
                  <a:lnTo>
                    <a:pt x="58" y="17"/>
                  </a:lnTo>
                  <a:lnTo>
                    <a:pt x="53" y="16"/>
                  </a:lnTo>
                  <a:lnTo>
                    <a:pt x="47" y="15"/>
                  </a:lnTo>
                  <a:lnTo>
                    <a:pt x="17" y="15"/>
                  </a:lnTo>
                  <a:close/>
                  <a:moveTo>
                    <a:pt x="0" y="0"/>
                  </a:moveTo>
                  <a:lnTo>
                    <a:pt x="47" y="1"/>
                  </a:lnTo>
                  <a:lnTo>
                    <a:pt x="63" y="3"/>
                  </a:lnTo>
                  <a:lnTo>
                    <a:pt x="74" y="10"/>
                  </a:lnTo>
                  <a:lnTo>
                    <a:pt x="80" y="21"/>
                  </a:lnTo>
                  <a:lnTo>
                    <a:pt x="83" y="33"/>
                  </a:lnTo>
                  <a:lnTo>
                    <a:pt x="82" y="44"/>
                  </a:lnTo>
                  <a:lnTo>
                    <a:pt x="77" y="53"/>
                  </a:lnTo>
                  <a:lnTo>
                    <a:pt x="69" y="61"/>
                  </a:lnTo>
                  <a:lnTo>
                    <a:pt x="56" y="64"/>
                  </a:lnTo>
                  <a:lnTo>
                    <a:pt x="86" y="99"/>
                  </a:lnTo>
                  <a:lnTo>
                    <a:pt x="88" y="101"/>
                  </a:lnTo>
                  <a:lnTo>
                    <a:pt x="69" y="101"/>
                  </a:lnTo>
                  <a:lnTo>
                    <a:pt x="39" y="66"/>
                  </a:lnTo>
                  <a:lnTo>
                    <a:pt x="17" y="66"/>
                  </a:lnTo>
                  <a:lnTo>
                    <a:pt x="17"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3" name="Freeform 39"/>
            <p:cNvSpPr>
              <a:spLocks/>
            </p:cNvSpPr>
            <p:nvPr userDrawn="1"/>
          </p:nvSpPr>
          <p:spPr bwMode="auto">
            <a:xfrm>
              <a:off x="6543676" y="577850"/>
              <a:ext cx="25400" cy="30163"/>
            </a:xfrm>
            <a:custGeom>
              <a:avLst/>
              <a:gdLst>
                <a:gd name="T0" fmla="*/ 0 w 32"/>
                <a:gd name="T1" fmla="*/ 0 h 38"/>
                <a:gd name="T2" fmla="*/ 32 w 32"/>
                <a:gd name="T3" fmla="*/ 0 h 38"/>
                <a:gd name="T4" fmla="*/ 32 w 32"/>
                <a:gd name="T5" fmla="*/ 5 h 38"/>
                <a:gd name="T6" fmla="*/ 19 w 32"/>
                <a:gd name="T7" fmla="*/ 5 h 38"/>
                <a:gd name="T8" fmla="*/ 19 w 32"/>
                <a:gd name="T9" fmla="*/ 38 h 38"/>
                <a:gd name="T10" fmla="*/ 13 w 32"/>
                <a:gd name="T11" fmla="*/ 38 h 38"/>
                <a:gd name="T12" fmla="*/ 13 w 32"/>
                <a:gd name="T13" fmla="*/ 5 h 38"/>
                <a:gd name="T14" fmla="*/ 0 w 32"/>
                <a:gd name="T15" fmla="*/ 5 h 38"/>
                <a:gd name="T16" fmla="*/ 0 w 32"/>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8">
                  <a:moveTo>
                    <a:pt x="0" y="0"/>
                  </a:moveTo>
                  <a:lnTo>
                    <a:pt x="32" y="0"/>
                  </a:lnTo>
                  <a:lnTo>
                    <a:pt x="32" y="5"/>
                  </a:lnTo>
                  <a:lnTo>
                    <a:pt x="19" y="5"/>
                  </a:lnTo>
                  <a:lnTo>
                    <a:pt x="19" y="38"/>
                  </a:lnTo>
                  <a:lnTo>
                    <a:pt x="13" y="38"/>
                  </a:lnTo>
                  <a:lnTo>
                    <a:pt x="13" y="5"/>
                  </a:lnTo>
                  <a:lnTo>
                    <a:pt x="0"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4" name="Freeform 40"/>
            <p:cNvSpPr>
              <a:spLocks/>
            </p:cNvSpPr>
            <p:nvPr userDrawn="1"/>
          </p:nvSpPr>
          <p:spPr bwMode="auto">
            <a:xfrm>
              <a:off x="6572251" y="577850"/>
              <a:ext cx="33338" cy="30163"/>
            </a:xfrm>
            <a:custGeom>
              <a:avLst/>
              <a:gdLst>
                <a:gd name="T0" fmla="*/ 0 w 41"/>
                <a:gd name="T1" fmla="*/ 0 h 40"/>
                <a:gd name="T2" fmla="*/ 8 w 41"/>
                <a:gd name="T3" fmla="*/ 0 h 40"/>
                <a:gd name="T4" fmla="*/ 20 w 41"/>
                <a:gd name="T5" fmla="*/ 18 h 40"/>
                <a:gd name="T6" fmla="*/ 33 w 41"/>
                <a:gd name="T7" fmla="*/ 0 h 40"/>
                <a:gd name="T8" fmla="*/ 41 w 41"/>
                <a:gd name="T9" fmla="*/ 0 h 40"/>
                <a:gd name="T10" fmla="*/ 41 w 41"/>
                <a:gd name="T11" fmla="*/ 40 h 40"/>
                <a:gd name="T12" fmla="*/ 34 w 41"/>
                <a:gd name="T13" fmla="*/ 40 h 40"/>
                <a:gd name="T14" fmla="*/ 34 w 41"/>
                <a:gd name="T15" fmla="*/ 9 h 40"/>
                <a:gd name="T16" fmla="*/ 20 w 41"/>
                <a:gd name="T17" fmla="*/ 28 h 40"/>
                <a:gd name="T18" fmla="*/ 19 w 41"/>
                <a:gd name="T19" fmla="*/ 28 h 40"/>
                <a:gd name="T20" fmla="*/ 6 w 41"/>
                <a:gd name="T21" fmla="*/ 9 h 40"/>
                <a:gd name="T22" fmla="*/ 6 w 41"/>
                <a:gd name="T23" fmla="*/ 40 h 40"/>
                <a:gd name="T24" fmla="*/ 0 w 41"/>
                <a:gd name="T25" fmla="*/ 40 h 40"/>
                <a:gd name="T26" fmla="*/ 0 w 41"/>
                <a:gd name="T2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40">
                  <a:moveTo>
                    <a:pt x="0" y="0"/>
                  </a:moveTo>
                  <a:lnTo>
                    <a:pt x="8" y="0"/>
                  </a:lnTo>
                  <a:lnTo>
                    <a:pt x="20" y="18"/>
                  </a:lnTo>
                  <a:lnTo>
                    <a:pt x="33" y="0"/>
                  </a:lnTo>
                  <a:lnTo>
                    <a:pt x="41" y="0"/>
                  </a:lnTo>
                  <a:lnTo>
                    <a:pt x="41" y="40"/>
                  </a:lnTo>
                  <a:lnTo>
                    <a:pt x="34" y="40"/>
                  </a:lnTo>
                  <a:lnTo>
                    <a:pt x="34" y="9"/>
                  </a:lnTo>
                  <a:lnTo>
                    <a:pt x="20" y="28"/>
                  </a:lnTo>
                  <a:lnTo>
                    <a:pt x="19" y="28"/>
                  </a:lnTo>
                  <a:lnTo>
                    <a:pt x="6" y="9"/>
                  </a:lnTo>
                  <a:lnTo>
                    <a:pt x="6"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534752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Agenda">
    <p:bg>
      <p:bgRef idx="1001">
        <a:schemeClr val="bg2"/>
      </p:bgRef>
    </p:bg>
    <p:spTree>
      <p:nvGrpSpPr>
        <p:cNvPr id="1" name=""/>
        <p:cNvGrpSpPr/>
        <p:nvPr/>
      </p:nvGrpSpPr>
      <p:grpSpPr>
        <a:xfrm>
          <a:off x="0" y="0"/>
          <a:ext cx="0" cy="0"/>
          <a:chOff x="0" y="0"/>
          <a:chExt cx="0" cy="0"/>
        </a:xfrm>
      </p:grpSpPr>
      <p:grpSp>
        <p:nvGrpSpPr>
          <p:cNvPr id="12" name="Group 11"/>
          <p:cNvGrpSpPr/>
          <p:nvPr userDrawn="1"/>
        </p:nvGrpSpPr>
        <p:grpSpPr>
          <a:xfrm>
            <a:off x="9389963" y="5538900"/>
            <a:ext cx="2068624" cy="570655"/>
            <a:chOff x="3608388" y="-152400"/>
            <a:chExt cx="3314701" cy="914400"/>
          </a:xfrm>
          <a:solidFill>
            <a:schemeClr val="tx1"/>
          </a:solidFill>
        </p:grpSpPr>
        <p:sp>
          <p:nvSpPr>
            <p:cNvPr id="14" name="Freeform 6"/>
            <p:cNvSpPr>
              <a:spLocks/>
            </p:cNvSpPr>
            <p:nvPr userDrawn="1"/>
          </p:nvSpPr>
          <p:spPr bwMode="auto">
            <a:xfrm>
              <a:off x="4794251" y="207963"/>
              <a:ext cx="155575" cy="193675"/>
            </a:xfrm>
            <a:custGeom>
              <a:avLst/>
              <a:gdLst>
                <a:gd name="T0" fmla="*/ 120 w 195"/>
                <a:gd name="T1" fmla="*/ 1 h 244"/>
                <a:gd name="T2" fmla="*/ 157 w 195"/>
                <a:gd name="T3" fmla="*/ 11 h 244"/>
                <a:gd name="T4" fmla="*/ 188 w 195"/>
                <a:gd name="T5" fmla="*/ 42 h 244"/>
                <a:gd name="T6" fmla="*/ 153 w 195"/>
                <a:gd name="T7" fmla="*/ 43 h 244"/>
                <a:gd name="T8" fmla="*/ 119 w 195"/>
                <a:gd name="T9" fmla="*/ 28 h 244"/>
                <a:gd name="T10" fmla="*/ 85 w 195"/>
                <a:gd name="T11" fmla="*/ 27 h 244"/>
                <a:gd name="T12" fmla="*/ 58 w 195"/>
                <a:gd name="T13" fmla="*/ 36 h 244"/>
                <a:gd name="T14" fmla="*/ 40 w 195"/>
                <a:gd name="T15" fmla="*/ 53 h 244"/>
                <a:gd name="T16" fmla="*/ 40 w 195"/>
                <a:gd name="T17" fmla="*/ 77 h 244"/>
                <a:gd name="T18" fmla="*/ 57 w 195"/>
                <a:gd name="T19" fmla="*/ 93 h 244"/>
                <a:gd name="T20" fmla="*/ 85 w 195"/>
                <a:gd name="T21" fmla="*/ 102 h 244"/>
                <a:gd name="T22" fmla="*/ 119 w 195"/>
                <a:gd name="T23" fmla="*/ 108 h 244"/>
                <a:gd name="T24" fmla="*/ 152 w 195"/>
                <a:gd name="T25" fmla="*/ 116 h 244"/>
                <a:gd name="T26" fmla="*/ 177 w 195"/>
                <a:gd name="T27" fmla="*/ 131 h 244"/>
                <a:gd name="T28" fmla="*/ 193 w 195"/>
                <a:gd name="T29" fmla="*/ 156 h 244"/>
                <a:gd name="T30" fmla="*/ 193 w 195"/>
                <a:gd name="T31" fmla="*/ 193 h 244"/>
                <a:gd name="T32" fmla="*/ 176 w 195"/>
                <a:gd name="T33" fmla="*/ 220 h 244"/>
                <a:gd name="T34" fmla="*/ 149 w 195"/>
                <a:gd name="T35" fmla="*/ 236 h 244"/>
                <a:gd name="T36" fmla="*/ 116 w 195"/>
                <a:gd name="T37" fmla="*/ 244 h 244"/>
                <a:gd name="T38" fmla="*/ 78 w 195"/>
                <a:gd name="T39" fmla="*/ 243 h 244"/>
                <a:gd name="T40" fmla="*/ 42 w 195"/>
                <a:gd name="T41" fmla="*/ 231 h 244"/>
                <a:gd name="T42" fmla="*/ 11 w 195"/>
                <a:gd name="T43" fmla="*/ 207 h 244"/>
                <a:gd name="T44" fmla="*/ 24 w 195"/>
                <a:gd name="T45" fmla="*/ 175 h 244"/>
                <a:gd name="T46" fmla="*/ 49 w 195"/>
                <a:gd name="T47" fmla="*/ 202 h 244"/>
                <a:gd name="T48" fmla="*/ 82 w 195"/>
                <a:gd name="T49" fmla="*/ 216 h 244"/>
                <a:gd name="T50" fmla="*/ 113 w 195"/>
                <a:gd name="T51" fmla="*/ 216 h 244"/>
                <a:gd name="T52" fmla="*/ 138 w 195"/>
                <a:gd name="T53" fmla="*/ 211 h 244"/>
                <a:gd name="T54" fmla="*/ 158 w 195"/>
                <a:gd name="T55" fmla="*/ 197 h 244"/>
                <a:gd name="T56" fmla="*/ 166 w 195"/>
                <a:gd name="T57" fmla="*/ 174 h 244"/>
                <a:gd name="T58" fmla="*/ 157 w 195"/>
                <a:gd name="T59" fmla="*/ 150 h 244"/>
                <a:gd name="T60" fmla="*/ 132 w 195"/>
                <a:gd name="T61" fmla="*/ 137 h 244"/>
                <a:gd name="T62" fmla="*/ 99 w 195"/>
                <a:gd name="T63" fmla="*/ 131 h 244"/>
                <a:gd name="T64" fmla="*/ 61 w 195"/>
                <a:gd name="T65" fmla="*/ 123 h 244"/>
                <a:gd name="T66" fmla="*/ 30 w 195"/>
                <a:gd name="T67" fmla="*/ 109 h 244"/>
                <a:gd name="T68" fmla="*/ 12 w 195"/>
                <a:gd name="T69" fmla="*/ 84 h 244"/>
                <a:gd name="T70" fmla="*/ 12 w 195"/>
                <a:gd name="T71" fmla="*/ 47 h 244"/>
                <a:gd name="T72" fmla="*/ 31 w 195"/>
                <a:gd name="T73" fmla="*/ 19 h 244"/>
                <a:gd name="T74" fmla="*/ 63 w 195"/>
                <a:gd name="T75" fmla="*/ 4 h 244"/>
                <a:gd name="T76" fmla="*/ 99 w 195"/>
                <a:gd name="T7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5" h="244">
                  <a:moveTo>
                    <a:pt x="99" y="0"/>
                  </a:moveTo>
                  <a:lnTo>
                    <a:pt x="120" y="1"/>
                  </a:lnTo>
                  <a:lnTo>
                    <a:pt x="139" y="5"/>
                  </a:lnTo>
                  <a:lnTo>
                    <a:pt x="157" y="11"/>
                  </a:lnTo>
                  <a:lnTo>
                    <a:pt x="174" y="24"/>
                  </a:lnTo>
                  <a:lnTo>
                    <a:pt x="188" y="42"/>
                  </a:lnTo>
                  <a:lnTo>
                    <a:pt x="166" y="56"/>
                  </a:lnTo>
                  <a:lnTo>
                    <a:pt x="153" y="43"/>
                  </a:lnTo>
                  <a:lnTo>
                    <a:pt x="138" y="33"/>
                  </a:lnTo>
                  <a:lnTo>
                    <a:pt x="119" y="28"/>
                  </a:lnTo>
                  <a:lnTo>
                    <a:pt x="100" y="25"/>
                  </a:lnTo>
                  <a:lnTo>
                    <a:pt x="85" y="27"/>
                  </a:lnTo>
                  <a:lnTo>
                    <a:pt x="71" y="30"/>
                  </a:lnTo>
                  <a:lnTo>
                    <a:pt x="58" y="36"/>
                  </a:lnTo>
                  <a:lnTo>
                    <a:pt x="48" y="43"/>
                  </a:lnTo>
                  <a:lnTo>
                    <a:pt x="40" y="53"/>
                  </a:lnTo>
                  <a:lnTo>
                    <a:pt x="38" y="66"/>
                  </a:lnTo>
                  <a:lnTo>
                    <a:pt x="40" y="77"/>
                  </a:lnTo>
                  <a:lnTo>
                    <a:pt x="47" y="86"/>
                  </a:lnTo>
                  <a:lnTo>
                    <a:pt x="57" y="93"/>
                  </a:lnTo>
                  <a:lnTo>
                    <a:pt x="70" y="98"/>
                  </a:lnTo>
                  <a:lnTo>
                    <a:pt x="85" y="102"/>
                  </a:lnTo>
                  <a:lnTo>
                    <a:pt x="101" y="104"/>
                  </a:lnTo>
                  <a:lnTo>
                    <a:pt x="119" y="108"/>
                  </a:lnTo>
                  <a:lnTo>
                    <a:pt x="136" y="112"/>
                  </a:lnTo>
                  <a:lnTo>
                    <a:pt x="152" y="116"/>
                  </a:lnTo>
                  <a:lnTo>
                    <a:pt x="166" y="122"/>
                  </a:lnTo>
                  <a:lnTo>
                    <a:pt x="177" y="131"/>
                  </a:lnTo>
                  <a:lnTo>
                    <a:pt x="188" y="142"/>
                  </a:lnTo>
                  <a:lnTo>
                    <a:pt x="193" y="156"/>
                  </a:lnTo>
                  <a:lnTo>
                    <a:pt x="195" y="174"/>
                  </a:lnTo>
                  <a:lnTo>
                    <a:pt x="193" y="193"/>
                  </a:lnTo>
                  <a:lnTo>
                    <a:pt x="186" y="207"/>
                  </a:lnTo>
                  <a:lnTo>
                    <a:pt x="176" y="220"/>
                  </a:lnTo>
                  <a:lnTo>
                    <a:pt x="163" y="229"/>
                  </a:lnTo>
                  <a:lnTo>
                    <a:pt x="149" y="236"/>
                  </a:lnTo>
                  <a:lnTo>
                    <a:pt x="133" y="240"/>
                  </a:lnTo>
                  <a:lnTo>
                    <a:pt x="116" y="244"/>
                  </a:lnTo>
                  <a:lnTo>
                    <a:pt x="100" y="244"/>
                  </a:lnTo>
                  <a:lnTo>
                    <a:pt x="78" y="243"/>
                  </a:lnTo>
                  <a:lnTo>
                    <a:pt x="59" y="239"/>
                  </a:lnTo>
                  <a:lnTo>
                    <a:pt x="42" y="231"/>
                  </a:lnTo>
                  <a:lnTo>
                    <a:pt x="25" y="221"/>
                  </a:lnTo>
                  <a:lnTo>
                    <a:pt x="11" y="207"/>
                  </a:lnTo>
                  <a:lnTo>
                    <a:pt x="0" y="189"/>
                  </a:lnTo>
                  <a:lnTo>
                    <a:pt x="24" y="175"/>
                  </a:lnTo>
                  <a:lnTo>
                    <a:pt x="35" y="191"/>
                  </a:lnTo>
                  <a:lnTo>
                    <a:pt x="49" y="202"/>
                  </a:lnTo>
                  <a:lnTo>
                    <a:pt x="66" y="211"/>
                  </a:lnTo>
                  <a:lnTo>
                    <a:pt x="82" y="216"/>
                  </a:lnTo>
                  <a:lnTo>
                    <a:pt x="100" y="217"/>
                  </a:lnTo>
                  <a:lnTo>
                    <a:pt x="113" y="216"/>
                  </a:lnTo>
                  <a:lnTo>
                    <a:pt x="125" y="215"/>
                  </a:lnTo>
                  <a:lnTo>
                    <a:pt x="138" y="211"/>
                  </a:lnTo>
                  <a:lnTo>
                    <a:pt x="149" y="205"/>
                  </a:lnTo>
                  <a:lnTo>
                    <a:pt x="158" y="197"/>
                  </a:lnTo>
                  <a:lnTo>
                    <a:pt x="163" y="187"/>
                  </a:lnTo>
                  <a:lnTo>
                    <a:pt x="166" y="174"/>
                  </a:lnTo>
                  <a:lnTo>
                    <a:pt x="163" y="160"/>
                  </a:lnTo>
                  <a:lnTo>
                    <a:pt x="157" y="150"/>
                  </a:lnTo>
                  <a:lnTo>
                    <a:pt x="146" y="144"/>
                  </a:lnTo>
                  <a:lnTo>
                    <a:pt x="132" y="137"/>
                  </a:lnTo>
                  <a:lnTo>
                    <a:pt x="115" y="133"/>
                  </a:lnTo>
                  <a:lnTo>
                    <a:pt x="99" y="131"/>
                  </a:lnTo>
                  <a:lnTo>
                    <a:pt x="80" y="127"/>
                  </a:lnTo>
                  <a:lnTo>
                    <a:pt x="61" y="123"/>
                  </a:lnTo>
                  <a:lnTo>
                    <a:pt x="44" y="117"/>
                  </a:lnTo>
                  <a:lnTo>
                    <a:pt x="30" y="109"/>
                  </a:lnTo>
                  <a:lnTo>
                    <a:pt x="19" y="98"/>
                  </a:lnTo>
                  <a:lnTo>
                    <a:pt x="12" y="84"/>
                  </a:lnTo>
                  <a:lnTo>
                    <a:pt x="10" y="66"/>
                  </a:lnTo>
                  <a:lnTo>
                    <a:pt x="12" y="47"/>
                  </a:lnTo>
                  <a:lnTo>
                    <a:pt x="20" y="30"/>
                  </a:lnTo>
                  <a:lnTo>
                    <a:pt x="31" y="19"/>
                  </a:lnTo>
                  <a:lnTo>
                    <a:pt x="47" y="10"/>
                  </a:lnTo>
                  <a:lnTo>
                    <a:pt x="63" y="4"/>
                  </a:lnTo>
                  <a:lnTo>
                    <a:pt x="81" y="1"/>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 name="Freeform 7"/>
            <p:cNvSpPr>
              <a:spLocks noEditPoints="1"/>
            </p:cNvSpPr>
            <p:nvPr userDrawn="1"/>
          </p:nvSpPr>
          <p:spPr bwMode="auto">
            <a:xfrm>
              <a:off x="4983163" y="212725"/>
              <a:ext cx="147638" cy="185738"/>
            </a:xfrm>
            <a:custGeom>
              <a:avLst/>
              <a:gdLst>
                <a:gd name="T0" fmla="*/ 28 w 187"/>
                <a:gd name="T1" fmla="*/ 27 h 235"/>
                <a:gd name="T2" fmla="*/ 28 w 187"/>
                <a:gd name="T3" fmla="*/ 131 h 235"/>
                <a:gd name="T4" fmla="*/ 107 w 187"/>
                <a:gd name="T5" fmla="*/ 131 h 235"/>
                <a:gd name="T6" fmla="*/ 123 w 187"/>
                <a:gd name="T7" fmla="*/ 130 h 235"/>
                <a:gd name="T8" fmla="*/ 137 w 187"/>
                <a:gd name="T9" fmla="*/ 122 h 235"/>
                <a:gd name="T10" fmla="*/ 147 w 187"/>
                <a:gd name="T11" fmla="*/ 112 h 235"/>
                <a:gd name="T12" fmla="*/ 154 w 187"/>
                <a:gd name="T13" fmla="*/ 100 h 235"/>
                <a:gd name="T14" fmla="*/ 157 w 187"/>
                <a:gd name="T15" fmla="*/ 86 h 235"/>
                <a:gd name="T16" fmla="*/ 157 w 187"/>
                <a:gd name="T17" fmla="*/ 72 h 235"/>
                <a:gd name="T18" fmla="*/ 154 w 187"/>
                <a:gd name="T19" fmla="*/ 59 h 235"/>
                <a:gd name="T20" fmla="*/ 147 w 187"/>
                <a:gd name="T21" fmla="*/ 46 h 235"/>
                <a:gd name="T22" fmla="*/ 137 w 187"/>
                <a:gd name="T23" fmla="*/ 36 h 235"/>
                <a:gd name="T24" fmla="*/ 123 w 187"/>
                <a:gd name="T25" fmla="*/ 29 h 235"/>
                <a:gd name="T26" fmla="*/ 107 w 187"/>
                <a:gd name="T27" fmla="*/ 27 h 235"/>
                <a:gd name="T28" fmla="*/ 28 w 187"/>
                <a:gd name="T29" fmla="*/ 27 h 235"/>
                <a:gd name="T30" fmla="*/ 0 w 187"/>
                <a:gd name="T31" fmla="*/ 0 h 235"/>
                <a:gd name="T32" fmla="*/ 107 w 187"/>
                <a:gd name="T33" fmla="*/ 0 h 235"/>
                <a:gd name="T34" fmla="*/ 129 w 187"/>
                <a:gd name="T35" fmla="*/ 3 h 235"/>
                <a:gd name="T36" fmla="*/ 149 w 187"/>
                <a:gd name="T37" fmla="*/ 10 h 235"/>
                <a:gd name="T38" fmla="*/ 164 w 187"/>
                <a:gd name="T39" fmla="*/ 22 h 235"/>
                <a:gd name="T40" fmla="*/ 175 w 187"/>
                <a:gd name="T41" fmla="*/ 36 h 235"/>
                <a:gd name="T42" fmla="*/ 183 w 187"/>
                <a:gd name="T43" fmla="*/ 52 h 235"/>
                <a:gd name="T44" fmla="*/ 187 w 187"/>
                <a:gd name="T45" fmla="*/ 70 h 235"/>
                <a:gd name="T46" fmla="*/ 187 w 187"/>
                <a:gd name="T47" fmla="*/ 88 h 235"/>
                <a:gd name="T48" fmla="*/ 183 w 187"/>
                <a:gd name="T49" fmla="*/ 106 h 235"/>
                <a:gd name="T50" fmla="*/ 175 w 187"/>
                <a:gd name="T51" fmla="*/ 122 h 235"/>
                <a:gd name="T52" fmla="*/ 164 w 187"/>
                <a:gd name="T53" fmla="*/ 137 h 235"/>
                <a:gd name="T54" fmla="*/ 149 w 187"/>
                <a:gd name="T55" fmla="*/ 149 h 235"/>
                <a:gd name="T56" fmla="*/ 129 w 187"/>
                <a:gd name="T57" fmla="*/ 156 h 235"/>
                <a:gd name="T58" fmla="*/ 107 w 187"/>
                <a:gd name="T59" fmla="*/ 159 h 235"/>
                <a:gd name="T60" fmla="*/ 28 w 187"/>
                <a:gd name="T61" fmla="*/ 159 h 235"/>
                <a:gd name="T62" fmla="*/ 28 w 187"/>
                <a:gd name="T63" fmla="*/ 235 h 235"/>
                <a:gd name="T64" fmla="*/ 0 w 187"/>
                <a:gd name="T65" fmla="*/ 235 h 235"/>
                <a:gd name="T66" fmla="*/ 0 w 187"/>
                <a:gd name="T67"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235">
                  <a:moveTo>
                    <a:pt x="28" y="27"/>
                  </a:moveTo>
                  <a:lnTo>
                    <a:pt x="28" y="131"/>
                  </a:lnTo>
                  <a:lnTo>
                    <a:pt x="107" y="131"/>
                  </a:lnTo>
                  <a:lnTo>
                    <a:pt x="123" y="130"/>
                  </a:lnTo>
                  <a:lnTo>
                    <a:pt x="137" y="122"/>
                  </a:lnTo>
                  <a:lnTo>
                    <a:pt x="147" y="112"/>
                  </a:lnTo>
                  <a:lnTo>
                    <a:pt x="154" y="100"/>
                  </a:lnTo>
                  <a:lnTo>
                    <a:pt x="157" y="86"/>
                  </a:lnTo>
                  <a:lnTo>
                    <a:pt x="157" y="72"/>
                  </a:lnTo>
                  <a:lnTo>
                    <a:pt x="154" y="59"/>
                  </a:lnTo>
                  <a:lnTo>
                    <a:pt x="147" y="46"/>
                  </a:lnTo>
                  <a:lnTo>
                    <a:pt x="137" y="36"/>
                  </a:lnTo>
                  <a:lnTo>
                    <a:pt x="123" y="29"/>
                  </a:lnTo>
                  <a:lnTo>
                    <a:pt x="107" y="27"/>
                  </a:lnTo>
                  <a:lnTo>
                    <a:pt x="28" y="27"/>
                  </a:lnTo>
                  <a:close/>
                  <a:moveTo>
                    <a:pt x="0" y="0"/>
                  </a:moveTo>
                  <a:lnTo>
                    <a:pt x="107" y="0"/>
                  </a:lnTo>
                  <a:lnTo>
                    <a:pt x="129" y="3"/>
                  </a:lnTo>
                  <a:lnTo>
                    <a:pt x="149" y="10"/>
                  </a:lnTo>
                  <a:lnTo>
                    <a:pt x="164" y="22"/>
                  </a:lnTo>
                  <a:lnTo>
                    <a:pt x="175" y="36"/>
                  </a:lnTo>
                  <a:lnTo>
                    <a:pt x="183" y="52"/>
                  </a:lnTo>
                  <a:lnTo>
                    <a:pt x="187" y="70"/>
                  </a:lnTo>
                  <a:lnTo>
                    <a:pt x="187" y="88"/>
                  </a:lnTo>
                  <a:lnTo>
                    <a:pt x="183" y="106"/>
                  </a:lnTo>
                  <a:lnTo>
                    <a:pt x="175" y="122"/>
                  </a:lnTo>
                  <a:lnTo>
                    <a:pt x="164" y="137"/>
                  </a:lnTo>
                  <a:lnTo>
                    <a:pt x="149" y="149"/>
                  </a:lnTo>
                  <a:lnTo>
                    <a:pt x="129" y="156"/>
                  </a:lnTo>
                  <a:lnTo>
                    <a:pt x="107" y="159"/>
                  </a:lnTo>
                  <a:lnTo>
                    <a:pt x="28" y="159"/>
                  </a:lnTo>
                  <a:lnTo>
                    <a:pt x="28"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6" name="Freeform 8"/>
            <p:cNvSpPr>
              <a:spLocks/>
            </p:cNvSpPr>
            <p:nvPr userDrawn="1"/>
          </p:nvSpPr>
          <p:spPr bwMode="auto">
            <a:xfrm>
              <a:off x="5145088" y="207963"/>
              <a:ext cx="155575" cy="193675"/>
            </a:xfrm>
            <a:custGeom>
              <a:avLst/>
              <a:gdLst>
                <a:gd name="T0" fmla="*/ 119 w 195"/>
                <a:gd name="T1" fmla="*/ 1 h 244"/>
                <a:gd name="T2" fmla="*/ 157 w 195"/>
                <a:gd name="T3" fmla="*/ 11 h 244"/>
                <a:gd name="T4" fmla="*/ 187 w 195"/>
                <a:gd name="T5" fmla="*/ 42 h 244"/>
                <a:gd name="T6" fmla="*/ 153 w 195"/>
                <a:gd name="T7" fmla="*/ 43 h 244"/>
                <a:gd name="T8" fmla="*/ 119 w 195"/>
                <a:gd name="T9" fmla="*/ 28 h 244"/>
                <a:gd name="T10" fmla="*/ 85 w 195"/>
                <a:gd name="T11" fmla="*/ 27 h 244"/>
                <a:gd name="T12" fmla="*/ 58 w 195"/>
                <a:gd name="T13" fmla="*/ 36 h 244"/>
                <a:gd name="T14" fmla="*/ 40 w 195"/>
                <a:gd name="T15" fmla="*/ 53 h 244"/>
                <a:gd name="T16" fmla="*/ 40 w 195"/>
                <a:gd name="T17" fmla="*/ 77 h 244"/>
                <a:gd name="T18" fmla="*/ 57 w 195"/>
                <a:gd name="T19" fmla="*/ 93 h 244"/>
                <a:gd name="T20" fmla="*/ 85 w 195"/>
                <a:gd name="T21" fmla="*/ 102 h 244"/>
                <a:gd name="T22" fmla="*/ 119 w 195"/>
                <a:gd name="T23" fmla="*/ 108 h 244"/>
                <a:gd name="T24" fmla="*/ 152 w 195"/>
                <a:gd name="T25" fmla="*/ 116 h 244"/>
                <a:gd name="T26" fmla="*/ 177 w 195"/>
                <a:gd name="T27" fmla="*/ 131 h 244"/>
                <a:gd name="T28" fmla="*/ 193 w 195"/>
                <a:gd name="T29" fmla="*/ 156 h 244"/>
                <a:gd name="T30" fmla="*/ 193 w 195"/>
                <a:gd name="T31" fmla="*/ 193 h 244"/>
                <a:gd name="T32" fmla="*/ 176 w 195"/>
                <a:gd name="T33" fmla="*/ 220 h 244"/>
                <a:gd name="T34" fmla="*/ 149 w 195"/>
                <a:gd name="T35" fmla="*/ 236 h 244"/>
                <a:gd name="T36" fmla="*/ 116 w 195"/>
                <a:gd name="T37" fmla="*/ 244 h 244"/>
                <a:gd name="T38" fmla="*/ 78 w 195"/>
                <a:gd name="T39" fmla="*/ 243 h 244"/>
                <a:gd name="T40" fmla="*/ 40 w 195"/>
                <a:gd name="T41" fmla="*/ 231 h 244"/>
                <a:gd name="T42" fmla="*/ 11 w 195"/>
                <a:gd name="T43" fmla="*/ 207 h 244"/>
                <a:gd name="T44" fmla="*/ 24 w 195"/>
                <a:gd name="T45" fmla="*/ 175 h 244"/>
                <a:gd name="T46" fmla="*/ 49 w 195"/>
                <a:gd name="T47" fmla="*/ 202 h 244"/>
                <a:gd name="T48" fmla="*/ 82 w 195"/>
                <a:gd name="T49" fmla="*/ 216 h 244"/>
                <a:gd name="T50" fmla="*/ 113 w 195"/>
                <a:gd name="T51" fmla="*/ 216 h 244"/>
                <a:gd name="T52" fmla="*/ 138 w 195"/>
                <a:gd name="T53" fmla="*/ 211 h 244"/>
                <a:gd name="T54" fmla="*/ 158 w 195"/>
                <a:gd name="T55" fmla="*/ 197 h 244"/>
                <a:gd name="T56" fmla="*/ 166 w 195"/>
                <a:gd name="T57" fmla="*/ 174 h 244"/>
                <a:gd name="T58" fmla="*/ 156 w 195"/>
                <a:gd name="T59" fmla="*/ 150 h 244"/>
                <a:gd name="T60" fmla="*/ 132 w 195"/>
                <a:gd name="T61" fmla="*/ 137 h 244"/>
                <a:gd name="T62" fmla="*/ 99 w 195"/>
                <a:gd name="T63" fmla="*/ 131 h 244"/>
                <a:gd name="T64" fmla="*/ 61 w 195"/>
                <a:gd name="T65" fmla="*/ 123 h 244"/>
                <a:gd name="T66" fmla="*/ 30 w 195"/>
                <a:gd name="T67" fmla="*/ 109 h 244"/>
                <a:gd name="T68" fmla="*/ 11 w 195"/>
                <a:gd name="T69" fmla="*/ 84 h 244"/>
                <a:gd name="T70" fmla="*/ 11 w 195"/>
                <a:gd name="T71" fmla="*/ 47 h 244"/>
                <a:gd name="T72" fmla="*/ 31 w 195"/>
                <a:gd name="T73" fmla="*/ 19 h 244"/>
                <a:gd name="T74" fmla="*/ 63 w 195"/>
                <a:gd name="T75" fmla="*/ 4 h 244"/>
                <a:gd name="T76" fmla="*/ 99 w 195"/>
                <a:gd name="T7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5" h="244">
                  <a:moveTo>
                    <a:pt x="99" y="0"/>
                  </a:moveTo>
                  <a:lnTo>
                    <a:pt x="119" y="1"/>
                  </a:lnTo>
                  <a:lnTo>
                    <a:pt x="139" y="5"/>
                  </a:lnTo>
                  <a:lnTo>
                    <a:pt x="157" y="11"/>
                  </a:lnTo>
                  <a:lnTo>
                    <a:pt x="173" y="24"/>
                  </a:lnTo>
                  <a:lnTo>
                    <a:pt x="187" y="42"/>
                  </a:lnTo>
                  <a:lnTo>
                    <a:pt x="166" y="56"/>
                  </a:lnTo>
                  <a:lnTo>
                    <a:pt x="153" y="43"/>
                  </a:lnTo>
                  <a:lnTo>
                    <a:pt x="138" y="33"/>
                  </a:lnTo>
                  <a:lnTo>
                    <a:pt x="119" y="28"/>
                  </a:lnTo>
                  <a:lnTo>
                    <a:pt x="100" y="25"/>
                  </a:lnTo>
                  <a:lnTo>
                    <a:pt x="85" y="27"/>
                  </a:lnTo>
                  <a:lnTo>
                    <a:pt x="71" y="30"/>
                  </a:lnTo>
                  <a:lnTo>
                    <a:pt x="58" y="36"/>
                  </a:lnTo>
                  <a:lnTo>
                    <a:pt x="47" y="43"/>
                  </a:lnTo>
                  <a:lnTo>
                    <a:pt x="40" y="53"/>
                  </a:lnTo>
                  <a:lnTo>
                    <a:pt x="38" y="66"/>
                  </a:lnTo>
                  <a:lnTo>
                    <a:pt x="40" y="77"/>
                  </a:lnTo>
                  <a:lnTo>
                    <a:pt x="47" y="86"/>
                  </a:lnTo>
                  <a:lnTo>
                    <a:pt x="57" y="93"/>
                  </a:lnTo>
                  <a:lnTo>
                    <a:pt x="69" y="98"/>
                  </a:lnTo>
                  <a:lnTo>
                    <a:pt x="85" y="102"/>
                  </a:lnTo>
                  <a:lnTo>
                    <a:pt x="101" y="104"/>
                  </a:lnTo>
                  <a:lnTo>
                    <a:pt x="119" y="108"/>
                  </a:lnTo>
                  <a:lnTo>
                    <a:pt x="135" y="112"/>
                  </a:lnTo>
                  <a:lnTo>
                    <a:pt x="152" y="116"/>
                  </a:lnTo>
                  <a:lnTo>
                    <a:pt x="166" y="122"/>
                  </a:lnTo>
                  <a:lnTo>
                    <a:pt x="177" y="131"/>
                  </a:lnTo>
                  <a:lnTo>
                    <a:pt x="186" y="142"/>
                  </a:lnTo>
                  <a:lnTo>
                    <a:pt x="193" y="156"/>
                  </a:lnTo>
                  <a:lnTo>
                    <a:pt x="195" y="174"/>
                  </a:lnTo>
                  <a:lnTo>
                    <a:pt x="193" y="193"/>
                  </a:lnTo>
                  <a:lnTo>
                    <a:pt x="186" y="207"/>
                  </a:lnTo>
                  <a:lnTo>
                    <a:pt x="176" y="220"/>
                  </a:lnTo>
                  <a:lnTo>
                    <a:pt x="163" y="229"/>
                  </a:lnTo>
                  <a:lnTo>
                    <a:pt x="149" y="236"/>
                  </a:lnTo>
                  <a:lnTo>
                    <a:pt x="133" y="240"/>
                  </a:lnTo>
                  <a:lnTo>
                    <a:pt x="116" y="244"/>
                  </a:lnTo>
                  <a:lnTo>
                    <a:pt x="99" y="244"/>
                  </a:lnTo>
                  <a:lnTo>
                    <a:pt x="78" y="243"/>
                  </a:lnTo>
                  <a:lnTo>
                    <a:pt x="59" y="239"/>
                  </a:lnTo>
                  <a:lnTo>
                    <a:pt x="40" y="231"/>
                  </a:lnTo>
                  <a:lnTo>
                    <a:pt x="25" y="221"/>
                  </a:lnTo>
                  <a:lnTo>
                    <a:pt x="11" y="207"/>
                  </a:lnTo>
                  <a:lnTo>
                    <a:pt x="0" y="189"/>
                  </a:lnTo>
                  <a:lnTo>
                    <a:pt x="24" y="175"/>
                  </a:lnTo>
                  <a:lnTo>
                    <a:pt x="35" y="191"/>
                  </a:lnTo>
                  <a:lnTo>
                    <a:pt x="49" y="202"/>
                  </a:lnTo>
                  <a:lnTo>
                    <a:pt x="64" y="211"/>
                  </a:lnTo>
                  <a:lnTo>
                    <a:pt x="82" y="216"/>
                  </a:lnTo>
                  <a:lnTo>
                    <a:pt x="100" y="217"/>
                  </a:lnTo>
                  <a:lnTo>
                    <a:pt x="113" y="216"/>
                  </a:lnTo>
                  <a:lnTo>
                    <a:pt x="125" y="215"/>
                  </a:lnTo>
                  <a:lnTo>
                    <a:pt x="138" y="211"/>
                  </a:lnTo>
                  <a:lnTo>
                    <a:pt x="148" y="205"/>
                  </a:lnTo>
                  <a:lnTo>
                    <a:pt x="158" y="197"/>
                  </a:lnTo>
                  <a:lnTo>
                    <a:pt x="163" y="187"/>
                  </a:lnTo>
                  <a:lnTo>
                    <a:pt x="166" y="174"/>
                  </a:lnTo>
                  <a:lnTo>
                    <a:pt x="163" y="160"/>
                  </a:lnTo>
                  <a:lnTo>
                    <a:pt x="156" y="150"/>
                  </a:lnTo>
                  <a:lnTo>
                    <a:pt x="146" y="144"/>
                  </a:lnTo>
                  <a:lnTo>
                    <a:pt x="132" y="137"/>
                  </a:lnTo>
                  <a:lnTo>
                    <a:pt x="115" y="133"/>
                  </a:lnTo>
                  <a:lnTo>
                    <a:pt x="99" y="131"/>
                  </a:lnTo>
                  <a:lnTo>
                    <a:pt x="80" y="127"/>
                  </a:lnTo>
                  <a:lnTo>
                    <a:pt x="61" y="123"/>
                  </a:lnTo>
                  <a:lnTo>
                    <a:pt x="44" y="117"/>
                  </a:lnTo>
                  <a:lnTo>
                    <a:pt x="30" y="109"/>
                  </a:lnTo>
                  <a:lnTo>
                    <a:pt x="19" y="98"/>
                  </a:lnTo>
                  <a:lnTo>
                    <a:pt x="11" y="84"/>
                  </a:lnTo>
                  <a:lnTo>
                    <a:pt x="9" y="66"/>
                  </a:lnTo>
                  <a:lnTo>
                    <a:pt x="11" y="47"/>
                  </a:lnTo>
                  <a:lnTo>
                    <a:pt x="20" y="30"/>
                  </a:lnTo>
                  <a:lnTo>
                    <a:pt x="31" y="19"/>
                  </a:lnTo>
                  <a:lnTo>
                    <a:pt x="47" y="10"/>
                  </a:lnTo>
                  <a:lnTo>
                    <a:pt x="63" y="4"/>
                  </a:lnTo>
                  <a:lnTo>
                    <a:pt x="81" y="1"/>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 name="Freeform 9"/>
            <p:cNvSpPr>
              <a:spLocks/>
            </p:cNvSpPr>
            <p:nvPr userDrawn="1"/>
          </p:nvSpPr>
          <p:spPr bwMode="auto">
            <a:xfrm>
              <a:off x="5392738" y="209550"/>
              <a:ext cx="166688" cy="190500"/>
            </a:xfrm>
            <a:custGeom>
              <a:avLst/>
              <a:gdLst>
                <a:gd name="T0" fmla="*/ 123 w 209"/>
                <a:gd name="T1" fmla="*/ 0 h 242"/>
                <a:gd name="T2" fmla="*/ 146 w 209"/>
                <a:gd name="T3" fmla="*/ 3 h 242"/>
                <a:gd name="T4" fmla="*/ 169 w 209"/>
                <a:gd name="T5" fmla="*/ 9 h 242"/>
                <a:gd name="T6" fmla="*/ 189 w 209"/>
                <a:gd name="T7" fmla="*/ 19 h 242"/>
                <a:gd name="T8" fmla="*/ 208 w 209"/>
                <a:gd name="T9" fmla="*/ 36 h 242"/>
                <a:gd name="T10" fmla="*/ 188 w 209"/>
                <a:gd name="T11" fmla="*/ 54 h 242"/>
                <a:gd name="T12" fmla="*/ 169 w 209"/>
                <a:gd name="T13" fmla="*/ 40 h 242"/>
                <a:gd name="T14" fmla="*/ 146 w 209"/>
                <a:gd name="T15" fmla="*/ 31 h 242"/>
                <a:gd name="T16" fmla="*/ 123 w 209"/>
                <a:gd name="T17" fmla="*/ 28 h 242"/>
                <a:gd name="T18" fmla="*/ 98 w 209"/>
                <a:gd name="T19" fmla="*/ 31 h 242"/>
                <a:gd name="T20" fmla="*/ 76 w 209"/>
                <a:gd name="T21" fmla="*/ 38 h 242"/>
                <a:gd name="T22" fmla="*/ 59 w 209"/>
                <a:gd name="T23" fmla="*/ 50 h 242"/>
                <a:gd name="T24" fmla="*/ 46 w 209"/>
                <a:gd name="T25" fmla="*/ 65 h 242"/>
                <a:gd name="T26" fmla="*/ 37 w 209"/>
                <a:gd name="T27" fmla="*/ 82 h 242"/>
                <a:gd name="T28" fmla="*/ 32 w 209"/>
                <a:gd name="T29" fmla="*/ 102 h 242"/>
                <a:gd name="T30" fmla="*/ 29 w 209"/>
                <a:gd name="T31" fmla="*/ 122 h 242"/>
                <a:gd name="T32" fmla="*/ 32 w 209"/>
                <a:gd name="T33" fmla="*/ 143 h 242"/>
                <a:gd name="T34" fmla="*/ 37 w 209"/>
                <a:gd name="T35" fmla="*/ 162 h 242"/>
                <a:gd name="T36" fmla="*/ 47 w 209"/>
                <a:gd name="T37" fmla="*/ 178 h 242"/>
                <a:gd name="T38" fmla="*/ 59 w 209"/>
                <a:gd name="T39" fmla="*/ 193 h 242"/>
                <a:gd name="T40" fmla="*/ 76 w 209"/>
                <a:gd name="T41" fmla="*/ 205 h 242"/>
                <a:gd name="T42" fmla="*/ 98 w 209"/>
                <a:gd name="T43" fmla="*/ 211 h 242"/>
                <a:gd name="T44" fmla="*/ 123 w 209"/>
                <a:gd name="T45" fmla="*/ 215 h 242"/>
                <a:gd name="T46" fmla="*/ 141 w 209"/>
                <a:gd name="T47" fmla="*/ 213 h 242"/>
                <a:gd name="T48" fmla="*/ 158 w 209"/>
                <a:gd name="T49" fmla="*/ 207 h 242"/>
                <a:gd name="T50" fmla="*/ 175 w 209"/>
                <a:gd name="T51" fmla="*/ 199 h 242"/>
                <a:gd name="T52" fmla="*/ 189 w 209"/>
                <a:gd name="T53" fmla="*/ 187 h 242"/>
                <a:gd name="T54" fmla="*/ 209 w 209"/>
                <a:gd name="T55" fmla="*/ 207 h 242"/>
                <a:gd name="T56" fmla="*/ 190 w 209"/>
                <a:gd name="T57" fmla="*/ 223 h 242"/>
                <a:gd name="T58" fmla="*/ 169 w 209"/>
                <a:gd name="T59" fmla="*/ 234 h 242"/>
                <a:gd name="T60" fmla="*/ 146 w 209"/>
                <a:gd name="T61" fmla="*/ 241 h 242"/>
                <a:gd name="T62" fmla="*/ 123 w 209"/>
                <a:gd name="T63" fmla="*/ 242 h 242"/>
                <a:gd name="T64" fmla="*/ 94 w 209"/>
                <a:gd name="T65" fmla="*/ 239 h 242"/>
                <a:gd name="T66" fmla="*/ 68 w 209"/>
                <a:gd name="T67" fmla="*/ 233 h 242"/>
                <a:gd name="T68" fmla="*/ 48 w 209"/>
                <a:gd name="T69" fmla="*/ 221 h 242"/>
                <a:gd name="T70" fmla="*/ 30 w 209"/>
                <a:gd name="T71" fmla="*/ 206 h 242"/>
                <a:gd name="T72" fmla="*/ 18 w 209"/>
                <a:gd name="T73" fmla="*/ 188 h 242"/>
                <a:gd name="T74" fmla="*/ 7 w 209"/>
                <a:gd name="T75" fmla="*/ 168 h 242"/>
                <a:gd name="T76" fmla="*/ 2 w 209"/>
                <a:gd name="T77" fmla="*/ 145 h 242"/>
                <a:gd name="T78" fmla="*/ 0 w 209"/>
                <a:gd name="T79" fmla="*/ 122 h 242"/>
                <a:gd name="T80" fmla="*/ 2 w 209"/>
                <a:gd name="T81" fmla="*/ 99 h 242"/>
                <a:gd name="T82" fmla="*/ 7 w 209"/>
                <a:gd name="T83" fmla="*/ 78 h 242"/>
                <a:gd name="T84" fmla="*/ 16 w 209"/>
                <a:gd name="T85" fmla="*/ 56 h 242"/>
                <a:gd name="T86" fmla="*/ 30 w 209"/>
                <a:gd name="T87" fmla="*/ 38 h 242"/>
                <a:gd name="T88" fmla="*/ 47 w 209"/>
                <a:gd name="T89" fmla="*/ 22 h 242"/>
                <a:gd name="T90" fmla="*/ 68 w 209"/>
                <a:gd name="T91" fmla="*/ 10 h 242"/>
                <a:gd name="T92" fmla="*/ 94 w 209"/>
                <a:gd name="T93" fmla="*/ 3 h 242"/>
                <a:gd name="T94" fmla="*/ 123 w 209"/>
                <a:gd name="T95"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9" h="242">
                  <a:moveTo>
                    <a:pt x="123" y="0"/>
                  </a:moveTo>
                  <a:lnTo>
                    <a:pt x="146" y="3"/>
                  </a:lnTo>
                  <a:lnTo>
                    <a:pt x="169" y="9"/>
                  </a:lnTo>
                  <a:lnTo>
                    <a:pt x="189" y="19"/>
                  </a:lnTo>
                  <a:lnTo>
                    <a:pt x="208" y="36"/>
                  </a:lnTo>
                  <a:lnTo>
                    <a:pt x="188" y="54"/>
                  </a:lnTo>
                  <a:lnTo>
                    <a:pt x="169" y="40"/>
                  </a:lnTo>
                  <a:lnTo>
                    <a:pt x="146" y="31"/>
                  </a:lnTo>
                  <a:lnTo>
                    <a:pt x="123" y="28"/>
                  </a:lnTo>
                  <a:lnTo>
                    <a:pt x="98" y="31"/>
                  </a:lnTo>
                  <a:lnTo>
                    <a:pt x="76" y="38"/>
                  </a:lnTo>
                  <a:lnTo>
                    <a:pt x="59" y="50"/>
                  </a:lnTo>
                  <a:lnTo>
                    <a:pt x="46" y="65"/>
                  </a:lnTo>
                  <a:lnTo>
                    <a:pt x="37" y="82"/>
                  </a:lnTo>
                  <a:lnTo>
                    <a:pt x="32" y="102"/>
                  </a:lnTo>
                  <a:lnTo>
                    <a:pt x="29" y="122"/>
                  </a:lnTo>
                  <a:lnTo>
                    <a:pt x="32" y="143"/>
                  </a:lnTo>
                  <a:lnTo>
                    <a:pt x="37" y="162"/>
                  </a:lnTo>
                  <a:lnTo>
                    <a:pt x="47" y="178"/>
                  </a:lnTo>
                  <a:lnTo>
                    <a:pt x="59" y="193"/>
                  </a:lnTo>
                  <a:lnTo>
                    <a:pt x="76" y="205"/>
                  </a:lnTo>
                  <a:lnTo>
                    <a:pt x="98" y="211"/>
                  </a:lnTo>
                  <a:lnTo>
                    <a:pt x="123" y="215"/>
                  </a:lnTo>
                  <a:lnTo>
                    <a:pt x="141" y="213"/>
                  </a:lnTo>
                  <a:lnTo>
                    <a:pt x="158" y="207"/>
                  </a:lnTo>
                  <a:lnTo>
                    <a:pt x="175" y="199"/>
                  </a:lnTo>
                  <a:lnTo>
                    <a:pt x="189" y="187"/>
                  </a:lnTo>
                  <a:lnTo>
                    <a:pt x="209" y="207"/>
                  </a:lnTo>
                  <a:lnTo>
                    <a:pt x="190" y="223"/>
                  </a:lnTo>
                  <a:lnTo>
                    <a:pt x="169" y="234"/>
                  </a:lnTo>
                  <a:lnTo>
                    <a:pt x="146" y="241"/>
                  </a:lnTo>
                  <a:lnTo>
                    <a:pt x="123" y="242"/>
                  </a:lnTo>
                  <a:lnTo>
                    <a:pt x="94" y="239"/>
                  </a:lnTo>
                  <a:lnTo>
                    <a:pt x="68" y="233"/>
                  </a:lnTo>
                  <a:lnTo>
                    <a:pt x="48" y="221"/>
                  </a:lnTo>
                  <a:lnTo>
                    <a:pt x="30" y="206"/>
                  </a:lnTo>
                  <a:lnTo>
                    <a:pt x="18" y="188"/>
                  </a:lnTo>
                  <a:lnTo>
                    <a:pt x="7" y="168"/>
                  </a:lnTo>
                  <a:lnTo>
                    <a:pt x="2" y="145"/>
                  </a:lnTo>
                  <a:lnTo>
                    <a:pt x="0" y="122"/>
                  </a:lnTo>
                  <a:lnTo>
                    <a:pt x="2" y="99"/>
                  </a:lnTo>
                  <a:lnTo>
                    <a:pt x="7" y="78"/>
                  </a:lnTo>
                  <a:lnTo>
                    <a:pt x="16" y="56"/>
                  </a:lnTo>
                  <a:lnTo>
                    <a:pt x="30" y="38"/>
                  </a:lnTo>
                  <a:lnTo>
                    <a:pt x="47" y="22"/>
                  </a:lnTo>
                  <a:lnTo>
                    <a:pt x="68" y="10"/>
                  </a:lnTo>
                  <a:lnTo>
                    <a:pt x="94" y="3"/>
                  </a:lnTo>
                  <a:lnTo>
                    <a:pt x="1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 name="Freeform 10"/>
            <p:cNvSpPr>
              <a:spLocks noEditPoints="1"/>
            </p:cNvSpPr>
            <p:nvPr userDrawn="1"/>
          </p:nvSpPr>
          <p:spPr bwMode="auto">
            <a:xfrm>
              <a:off x="5572126" y="209550"/>
              <a:ext cx="188913" cy="192088"/>
            </a:xfrm>
            <a:custGeom>
              <a:avLst/>
              <a:gdLst>
                <a:gd name="T0" fmla="*/ 121 w 239"/>
                <a:gd name="T1" fmla="*/ 27 h 243"/>
                <a:gd name="T2" fmla="*/ 97 w 239"/>
                <a:gd name="T3" fmla="*/ 29 h 243"/>
                <a:gd name="T4" fmla="*/ 77 w 239"/>
                <a:gd name="T5" fmla="*/ 36 h 243"/>
                <a:gd name="T6" fmla="*/ 60 w 239"/>
                <a:gd name="T7" fmla="*/ 47 h 243"/>
                <a:gd name="T8" fmla="*/ 47 w 239"/>
                <a:gd name="T9" fmla="*/ 63 h 243"/>
                <a:gd name="T10" fmla="*/ 37 w 239"/>
                <a:gd name="T11" fmla="*/ 80 h 243"/>
                <a:gd name="T12" fmla="*/ 32 w 239"/>
                <a:gd name="T13" fmla="*/ 101 h 243"/>
                <a:gd name="T14" fmla="*/ 30 w 239"/>
                <a:gd name="T15" fmla="*/ 122 h 243"/>
                <a:gd name="T16" fmla="*/ 32 w 239"/>
                <a:gd name="T17" fmla="*/ 143 h 243"/>
                <a:gd name="T18" fmla="*/ 37 w 239"/>
                <a:gd name="T19" fmla="*/ 162 h 243"/>
                <a:gd name="T20" fmla="*/ 46 w 239"/>
                <a:gd name="T21" fmla="*/ 178 h 243"/>
                <a:gd name="T22" fmla="*/ 59 w 239"/>
                <a:gd name="T23" fmla="*/ 193 h 243"/>
                <a:gd name="T24" fmla="*/ 75 w 239"/>
                <a:gd name="T25" fmla="*/ 205 h 243"/>
                <a:gd name="T26" fmla="*/ 96 w 239"/>
                <a:gd name="T27" fmla="*/ 213 h 243"/>
                <a:gd name="T28" fmla="*/ 121 w 239"/>
                <a:gd name="T29" fmla="*/ 216 h 243"/>
                <a:gd name="T30" fmla="*/ 145 w 239"/>
                <a:gd name="T31" fmla="*/ 213 h 243"/>
                <a:gd name="T32" fmla="*/ 165 w 239"/>
                <a:gd name="T33" fmla="*/ 205 h 243"/>
                <a:gd name="T34" fmla="*/ 182 w 239"/>
                <a:gd name="T35" fmla="*/ 193 h 243"/>
                <a:gd name="T36" fmla="*/ 195 w 239"/>
                <a:gd name="T37" fmla="*/ 178 h 243"/>
                <a:gd name="T38" fmla="*/ 204 w 239"/>
                <a:gd name="T39" fmla="*/ 160 h 243"/>
                <a:gd name="T40" fmla="*/ 209 w 239"/>
                <a:gd name="T41" fmla="*/ 141 h 243"/>
                <a:gd name="T42" fmla="*/ 210 w 239"/>
                <a:gd name="T43" fmla="*/ 122 h 243"/>
                <a:gd name="T44" fmla="*/ 209 w 239"/>
                <a:gd name="T45" fmla="*/ 102 h 243"/>
                <a:gd name="T46" fmla="*/ 204 w 239"/>
                <a:gd name="T47" fmla="*/ 82 h 243"/>
                <a:gd name="T48" fmla="*/ 195 w 239"/>
                <a:gd name="T49" fmla="*/ 65 h 243"/>
                <a:gd name="T50" fmla="*/ 182 w 239"/>
                <a:gd name="T51" fmla="*/ 50 h 243"/>
                <a:gd name="T52" fmla="*/ 165 w 239"/>
                <a:gd name="T53" fmla="*/ 37 h 243"/>
                <a:gd name="T54" fmla="*/ 145 w 239"/>
                <a:gd name="T55" fmla="*/ 29 h 243"/>
                <a:gd name="T56" fmla="*/ 121 w 239"/>
                <a:gd name="T57" fmla="*/ 27 h 243"/>
                <a:gd name="T58" fmla="*/ 121 w 239"/>
                <a:gd name="T59" fmla="*/ 0 h 243"/>
                <a:gd name="T60" fmla="*/ 149 w 239"/>
                <a:gd name="T61" fmla="*/ 3 h 243"/>
                <a:gd name="T62" fmla="*/ 173 w 239"/>
                <a:gd name="T63" fmla="*/ 10 h 243"/>
                <a:gd name="T64" fmla="*/ 193 w 239"/>
                <a:gd name="T65" fmla="*/ 22 h 243"/>
                <a:gd name="T66" fmla="*/ 210 w 239"/>
                <a:gd name="T67" fmla="*/ 37 h 243"/>
                <a:gd name="T68" fmla="*/ 223 w 239"/>
                <a:gd name="T69" fmla="*/ 56 h 243"/>
                <a:gd name="T70" fmla="*/ 231 w 239"/>
                <a:gd name="T71" fmla="*/ 76 h 243"/>
                <a:gd name="T72" fmla="*/ 238 w 239"/>
                <a:gd name="T73" fmla="*/ 99 h 243"/>
                <a:gd name="T74" fmla="*/ 239 w 239"/>
                <a:gd name="T75" fmla="*/ 122 h 243"/>
                <a:gd name="T76" fmla="*/ 238 w 239"/>
                <a:gd name="T77" fmla="*/ 145 h 243"/>
                <a:gd name="T78" fmla="*/ 231 w 239"/>
                <a:gd name="T79" fmla="*/ 167 h 243"/>
                <a:gd name="T80" fmla="*/ 223 w 239"/>
                <a:gd name="T81" fmla="*/ 187 h 243"/>
                <a:gd name="T82" fmla="*/ 210 w 239"/>
                <a:gd name="T83" fmla="*/ 206 h 243"/>
                <a:gd name="T84" fmla="*/ 193 w 239"/>
                <a:gd name="T85" fmla="*/ 221 h 243"/>
                <a:gd name="T86" fmla="*/ 173 w 239"/>
                <a:gd name="T87" fmla="*/ 233 h 243"/>
                <a:gd name="T88" fmla="*/ 149 w 239"/>
                <a:gd name="T89" fmla="*/ 241 h 243"/>
                <a:gd name="T90" fmla="*/ 120 w 239"/>
                <a:gd name="T91" fmla="*/ 243 h 243"/>
                <a:gd name="T92" fmla="*/ 92 w 239"/>
                <a:gd name="T93" fmla="*/ 241 h 243"/>
                <a:gd name="T94" fmla="*/ 68 w 239"/>
                <a:gd name="T95" fmla="*/ 233 h 243"/>
                <a:gd name="T96" fmla="*/ 47 w 239"/>
                <a:gd name="T97" fmla="*/ 221 h 243"/>
                <a:gd name="T98" fmla="*/ 31 w 239"/>
                <a:gd name="T99" fmla="*/ 206 h 243"/>
                <a:gd name="T100" fmla="*/ 17 w 239"/>
                <a:gd name="T101" fmla="*/ 187 h 243"/>
                <a:gd name="T102" fmla="*/ 8 w 239"/>
                <a:gd name="T103" fmla="*/ 167 h 243"/>
                <a:gd name="T104" fmla="*/ 3 w 239"/>
                <a:gd name="T105" fmla="*/ 145 h 243"/>
                <a:gd name="T106" fmla="*/ 0 w 239"/>
                <a:gd name="T107" fmla="*/ 122 h 243"/>
                <a:gd name="T108" fmla="*/ 4 w 239"/>
                <a:gd name="T109" fmla="*/ 93 h 243"/>
                <a:gd name="T110" fmla="*/ 12 w 239"/>
                <a:gd name="T111" fmla="*/ 68 h 243"/>
                <a:gd name="T112" fmla="*/ 25 w 239"/>
                <a:gd name="T113" fmla="*/ 45 h 243"/>
                <a:gd name="T114" fmla="*/ 42 w 239"/>
                <a:gd name="T115" fmla="*/ 27 h 243"/>
                <a:gd name="T116" fmla="*/ 64 w 239"/>
                <a:gd name="T117" fmla="*/ 12 h 243"/>
                <a:gd name="T118" fmla="*/ 91 w 239"/>
                <a:gd name="T119" fmla="*/ 3 h 243"/>
                <a:gd name="T120" fmla="*/ 121 w 239"/>
                <a:gd name="T121"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9" h="243">
                  <a:moveTo>
                    <a:pt x="121" y="27"/>
                  </a:moveTo>
                  <a:lnTo>
                    <a:pt x="97" y="29"/>
                  </a:lnTo>
                  <a:lnTo>
                    <a:pt x="77" y="36"/>
                  </a:lnTo>
                  <a:lnTo>
                    <a:pt x="60" y="47"/>
                  </a:lnTo>
                  <a:lnTo>
                    <a:pt x="47" y="63"/>
                  </a:lnTo>
                  <a:lnTo>
                    <a:pt x="37" y="80"/>
                  </a:lnTo>
                  <a:lnTo>
                    <a:pt x="32" y="101"/>
                  </a:lnTo>
                  <a:lnTo>
                    <a:pt x="30" y="122"/>
                  </a:lnTo>
                  <a:lnTo>
                    <a:pt x="32" y="143"/>
                  </a:lnTo>
                  <a:lnTo>
                    <a:pt x="37" y="162"/>
                  </a:lnTo>
                  <a:lnTo>
                    <a:pt x="46" y="178"/>
                  </a:lnTo>
                  <a:lnTo>
                    <a:pt x="59" y="193"/>
                  </a:lnTo>
                  <a:lnTo>
                    <a:pt x="75" y="205"/>
                  </a:lnTo>
                  <a:lnTo>
                    <a:pt x="96" y="213"/>
                  </a:lnTo>
                  <a:lnTo>
                    <a:pt x="121" y="216"/>
                  </a:lnTo>
                  <a:lnTo>
                    <a:pt x="145" y="213"/>
                  </a:lnTo>
                  <a:lnTo>
                    <a:pt x="165" y="205"/>
                  </a:lnTo>
                  <a:lnTo>
                    <a:pt x="182" y="193"/>
                  </a:lnTo>
                  <a:lnTo>
                    <a:pt x="195" y="178"/>
                  </a:lnTo>
                  <a:lnTo>
                    <a:pt x="204" y="160"/>
                  </a:lnTo>
                  <a:lnTo>
                    <a:pt x="209" y="141"/>
                  </a:lnTo>
                  <a:lnTo>
                    <a:pt x="210" y="122"/>
                  </a:lnTo>
                  <a:lnTo>
                    <a:pt x="209" y="102"/>
                  </a:lnTo>
                  <a:lnTo>
                    <a:pt x="204" y="82"/>
                  </a:lnTo>
                  <a:lnTo>
                    <a:pt x="195" y="65"/>
                  </a:lnTo>
                  <a:lnTo>
                    <a:pt x="182" y="50"/>
                  </a:lnTo>
                  <a:lnTo>
                    <a:pt x="165" y="37"/>
                  </a:lnTo>
                  <a:lnTo>
                    <a:pt x="145" y="29"/>
                  </a:lnTo>
                  <a:lnTo>
                    <a:pt x="121" y="27"/>
                  </a:lnTo>
                  <a:close/>
                  <a:moveTo>
                    <a:pt x="121" y="0"/>
                  </a:moveTo>
                  <a:lnTo>
                    <a:pt x="149" y="3"/>
                  </a:lnTo>
                  <a:lnTo>
                    <a:pt x="173" y="10"/>
                  </a:lnTo>
                  <a:lnTo>
                    <a:pt x="193" y="22"/>
                  </a:lnTo>
                  <a:lnTo>
                    <a:pt x="210" y="37"/>
                  </a:lnTo>
                  <a:lnTo>
                    <a:pt x="223" y="56"/>
                  </a:lnTo>
                  <a:lnTo>
                    <a:pt x="231" y="76"/>
                  </a:lnTo>
                  <a:lnTo>
                    <a:pt x="238" y="99"/>
                  </a:lnTo>
                  <a:lnTo>
                    <a:pt x="239" y="122"/>
                  </a:lnTo>
                  <a:lnTo>
                    <a:pt x="238" y="145"/>
                  </a:lnTo>
                  <a:lnTo>
                    <a:pt x="231" y="167"/>
                  </a:lnTo>
                  <a:lnTo>
                    <a:pt x="223" y="187"/>
                  </a:lnTo>
                  <a:lnTo>
                    <a:pt x="210" y="206"/>
                  </a:lnTo>
                  <a:lnTo>
                    <a:pt x="193" y="221"/>
                  </a:lnTo>
                  <a:lnTo>
                    <a:pt x="173" y="233"/>
                  </a:lnTo>
                  <a:lnTo>
                    <a:pt x="149" y="241"/>
                  </a:lnTo>
                  <a:lnTo>
                    <a:pt x="120" y="243"/>
                  </a:lnTo>
                  <a:lnTo>
                    <a:pt x="92" y="241"/>
                  </a:lnTo>
                  <a:lnTo>
                    <a:pt x="68" y="233"/>
                  </a:lnTo>
                  <a:lnTo>
                    <a:pt x="47" y="221"/>
                  </a:lnTo>
                  <a:lnTo>
                    <a:pt x="31" y="206"/>
                  </a:lnTo>
                  <a:lnTo>
                    <a:pt x="17" y="187"/>
                  </a:lnTo>
                  <a:lnTo>
                    <a:pt x="8" y="167"/>
                  </a:lnTo>
                  <a:lnTo>
                    <a:pt x="3" y="145"/>
                  </a:lnTo>
                  <a:lnTo>
                    <a:pt x="0" y="122"/>
                  </a:lnTo>
                  <a:lnTo>
                    <a:pt x="4" y="93"/>
                  </a:lnTo>
                  <a:lnTo>
                    <a:pt x="12" y="68"/>
                  </a:lnTo>
                  <a:lnTo>
                    <a:pt x="25" y="45"/>
                  </a:lnTo>
                  <a:lnTo>
                    <a:pt x="42" y="27"/>
                  </a:lnTo>
                  <a:lnTo>
                    <a:pt x="64" y="12"/>
                  </a:lnTo>
                  <a:lnTo>
                    <a:pt x="91" y="3"/>
                  </a:lnTo>
                  <a:lnTo>
                    <a:pt x="1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11"/>
            <p:cNvSpPr>
              <a:spLocks/>
            </p:cNvSpPr>
            <p:nvPr userDrawn="1"/>
          </p:nvSpPr>
          <p:spPr bwMode="auto">
            <a:xfrm>
              <a:off x="5795963" y="212725"/>
              <a:ext cx="184150" cy="185738"/>
            </a:xfrm>
            <a:custGeom>
              <a:avLst/>
              <a:gdLst>
                <a:gd name="T0" fmla="*/ 0 w 234"/>
                <a:gd name="T1" fmla="*/ 0 h 235"/>
                <a:gd name="T2" fmla="*/ 36 w 234"/>
                <a:gd name="T3" fmla="*/ 0 h 235"/>
                <a:gd name="T4" fmla="*/ 118 w 234"/>
                <a:gd name="T5" fmla="*/ 121 h 235"/>
                <a:gd name="T6" fmla="*/ 199 w 234"/>
                <a:gd name="T7" fmla="*/ 0 h 235"/>
                <a:gd name="T8" fmla="*/ 234 w 234"/>
                <a:gd name="T9" fmla="*/ 0 h 235"/>
                <a:gd name="T10" fmla="*/ 234 w 234"/>
                <a:gd name="T11" fmla="*/ 235 h 235"/>
                <a:gd name="T12" fmla="*/ 206 w 234"/>
                <a:gd name="T13" fmla="*/ 235 h 235"/>
                <a:gd name="T14" fmla="*/ 206 w 234"/>
                <a:gd name="T15" fmla="*/ 42 h 235"/>
                <a:gd name="T16" fmla="*/ 121 w 234"/>
                <a:gd name="T17" fmla="*/ 160 h 235"/>
                <a:gd name="T18" fmla="*/ 114 w 234"/>
                <a:gd name="T19" fmla="*/ 160 h 235"/>
                <a:gd name="T20" fmla="*/ 29 w 234"/>
                <a:gd name="T21" fmla="*/ 41 h 235"/>
                <a:gd name="T22" fmla="*/ 29 w 234"/>
                <a:gd name="T23" fmla="*/ 235 h 235"/>
                <a:gd name="T24" fmla="*/ 0 w 234"/>
                <a:gd name="T25" fmla="*/ 235 h 235"/>
                <a:gd name="T26" fmla="*/ 0 w 234"/>
                <a:gd name="T27"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 h="235">
                  <a:moveTo>
                    <a:pt x="0" y="0"/>
                  </a:moveTo>
                  <a:lnTo>
                    <a:pt x="36" y="0"/>
                  </a:lnTo>
                  <a:lnTo>
                    <a:pt x="118" y="121"/>
                  </a:lnTo>
                  <a:lnTo>
                    <a:pt x="199" y="0"/>
                  </a:lnTo>
                  <a:lnTo>
                    <a:pt x="234" y="0"/>
                  </a:lnTo>
                  <a:lnTo>
                    <a:pt x="234" y="235"/>
                  </a:lnTo>
                  <a:lnTo>
                    <a:pt x="206" y="235"/>
                  </a:lnTo>
                  <a:lnTo>
                    <a:pt x="206" y="42"/>
                  </a:lnTo>
                  <a:lnTo>
                    <a:pt x="121" y="160"/>
                  </a:lnTo>
                  <a:lnTo>
                    <a:pt x="114" y="160"/>
                  </a:lnTo>
                  <a:lnTo>
                    <a:pt x="29" y="41"/>
                  </a:lnTo>
                  <a:lnTo>
                    <a:pt x="29"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 name="Freeform 12"/>
            <p:cNvSpPr>
              <a:spLocks/>
            </p:cNvSpPr>
            <p:nvPr userDrawn="1"/>
          </p:nvSpPr>
          <p:spPr bwMode="auto">
            <a:xfrm>
              <a:off x="6027738" y="212725"/>
              <a:ext cx="184150" cy="185738"/>
            </a:xfrm>
            <a:custGeom>
              <a:avLst/>
              <a:gdLst>
                <a:gd name="T0" fmla="*/ 0 w 234"/>
                <a:gd name="T1" fmla="*/ 0 h 235"/>
                <a:gd name="T2" fmla="*/ 34 w 234"/>
                <a:gd name="T3" fmla="*/ 0 h 235"/>
                <a:gd name="T4" fmla="*/ 117 w 234"/>
                <a:gd name="T5" fmla="*/ 121 h 235"/>
                <a:gd name="T6" fmla="*/ 198 w 234"/>
                <a:gd name="T7" fmla="*/ 0 h 235"/>
                <a:gd name="T8" fmla="*/ 234 w 234"/>
                <a:gd name="T9" fmla="*/ 0 h 235"/>
                <a:gd name="T10" fmla="*/ 234 w 234"/>
                <a:gd name="T11" fmla="*/ 235 h 235"/>
                <a:gd name="T12" fmla="*/ 204 w 234"/>
                <a:gd name="T13" fmla="*/ 235 h 235"/>
                <a:gd name="T14" fmla="*/ 204 w 234"/>
                <a:gd name="T15" fmla="*/ 42 h 235"/>
                <a:gd name="T16" fmla="*/ 119 w 234"/>
                <a:gd name="T17" fmla="*/ 160 h 235"/>
                <a:gd name="T18" fmla="*/ 113 w 234"/>
                <a:gd name="T19" fmla="*/ 160 h 235"/>
                <a:gd name="T20" fmla="*/ 28 w 234"/>
                <a:gd name="T21" fmla="*/ 41 h 235"/>
                <a:gd name="T22" fmla="*/ 28 w 234"/>
                <a:gd name="T23" fmla="*/ 235 h 235"/>
                <a:gd name="T24" fmla="*/ 0 w 234"/>
                <a:gd name="T25" fmla="*/ 235 h 235"/>
                <a:gd name="T26" fmla="*/ 0 w 234"/>
                <a:gd name="T27"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 h="235">
                  <a:moveTo>
                    <a:pt x="0" y="0"/>
                  </a:moveTo>
                  <a:lnTo>
                    <a:pt x="34" y="0"/>
                  </a:lnTo>
                  <a:lnTo>
                    <a:pt x="117" y="121"/>
                  </a:lnTo>
                  <a:lnTo>
                    <a:pt x="198" y="0"/>
                  </a:lnTo>
                  <a:lnTo>
                    <a:pt x="234" y="0"/>
                  </a:lnTo>
                  <a:lnTo>
                    <a:pt x="234" y="235"/>
                  </a:lnTo>
                  <a:lnTo>
                    <a:pt x="204" y="235"/>
                  </a:lnTo>
                  <a:lnTo>
                    <a:pt x="204" y="42"/>
                  </a:lnTo>
                  <a:lnTo>
                    <a:pt x="119" y="160"/>
                  </a:lnTo>
                  <a:lnTo>
                    <a:pt x="113" y="160"/>
                  </a:lnTo>
                  <a:lnTo>
                    <a:pt x="28" y="41"/>
                  </a:lnTo>
                  <a:lnTo>
                    <a:pt x="28"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1" name="Freeform 13"/>
            <p:cNvSpPr>
              <a:spLocks/>
            </p:cNvSpPr>
            <p:nvPr userDrawn="1"/>
          </p:nvSpPr>
          <p:spPr bwMode="auto">
            <a:xfrm>
              <a:off x="6257926" y="212725"/>
              <a:ext cx="134938" cy="185738"/>
            </a:xfrm>
            <a:custGeom>
              <a:avLst/>
              <a:gdLst>
                <a:gd name="T0" fmla="*/ 0 w 170"/>
                <a:gd name="T1" fmla="*/ 0 h 235"/>
                <a:gd name="T2" fmla="*/ 165 w 170"/>
                <a:gd name="T3" fmla="*/ 0 h 235"/>
                <a:gd name="T4" fmla="*/ 165 w 170"/>
                <a:gd name="T5" fmla="*/ 27 h 235"/>
                <a:gd name="T6" fmla="*/ 29 w 170"/>
                <a:gd name="T7" fmla="*/ 27 h 235"/>
                <a:gd name="T8" fmla="*/ 29 w 170"/>
                <a:gd name="T9" fmla="*/ 100 h 235"/>
                <a:gd name="T10" fmla="*/ 158 w 170"/>
                <a:gd name="T11" fmla="*/ 100 h 235"/>
                <a:gd name="T12" fmla="*/ 158 w 170"/>
                <a:gd name="T13" fmla="*/ 127 h 235"/>
                <a:gd name="T14" fmla="*/ 29 w 170"/>
                <a:gd name="T15" fmla="*/ 127 h 235"/>
                <a:gd name="T16" fmla="*/ 29 w 170"/>
                <a:gd name="T17" fmla="*/ 207 h 235"/>
                <a:gd name="T18" fmla="*/ 170 w 170"/>
                <a:gd name="T19" fmla="*/ 207 h 235"/>
                <a:gd name="T20" fmla="*/ 170 w 170"/>
                <a:gd name="T21" fmla="*/ 235 h 235"/>
                <a:gd name="T22" fmla="*/ 0 w 170"/>
                <a:gd name="T23" fmla="*/ 235 h 235"/>
                <a:gd name="T24" fmla="*/ 0 w 17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235">
                  <a:moveTo>
                    <a:pt x="0" y="0"/>
                  </a:moveTo>
                  <a:lnTo>
                    <a:pt x="165" y="0"/>
                  </a:lnTo>
                  <a:lnTo>
                    <a:pt x="165" y="27"/>
                  </a:lnTo>
                  <a:lnTo>
                    <a:pt x="29" y="27"/>
                  </a:lnTo>
                  <a:lnTo>
                    <a:pt x="29" y="100"/>
                  </a:lnTo>
                  <a:lnTo>
                    <a:pt x="158" y="100"/>
                  </a:lnTo>
                  <a:lnTo>
                    <a:pt x="158" y="127"/>
                  </a:lnTo>
                  <a:lnTo>
                    <a:pt x="29" y="127"/>
                  </a:lnTo>
                  <a:lnTo>
                    <a:pt x="29" y="207"/>
                  </a:lnTo>
                  <a:lnTo>
                    <a:pt x="170" y="207"/>
                  </a:lnTo>
                  <a:lnTo>
                    <a:pt x="170"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2" name="Freeform 14"/>
            <p:cNvSpPr>
              <a:spLocks noEditPoints="1"/>
            </p:cNvSpPr>
            <p:nvPr userDrawn="1"/>
          </p:nvSpPr>
          <p:spPr bwMode="auto">
            <a:xfrm>
              <a:off x="6424613" y="212725"/>
              <a:ext cx="155575" cy="185738"/>
            </a:xfrm>
            <a:custGeom>
              <a:avLst/>
              <a:gdLst>
                <a:gd name="T0" fmla="*/ 30 w 196"/>
                <a:gd name="T1" fmla="*/ 25 h 235"/>
                <a:gd name="T2" fmla="*/ 30 w 196"/>
                <a:gd name="T3" fmla="*/ 123 h 235"/>
                <a:gd name="T4" fmla="*/ 106 w 196"/>
                <a:gd name="T5" fmla="*/ 123 h 235"/>
                <a:gd name="T6" fmla="*/ 123 w 196"/>
                <a:gd name="T7" fmla="*/ 121 h 235"/>
                <a:gd name="T8" fmla="*/ 139 w 196"/>
                <a:gd name="T9" fmla="*/ 114 h 235"/>
                <a:gd name="T10" fmla="*/ 149 w 196"/>
                <a:gd name="T11" fmla="*/ 104 h 235"/>
                <a:gd name="T12" fmla="*/ 155 w 196"/>
                <a:gd name="T13" fmla="*/ 90 h 235"/>
                <a:gd name="T14" fmla="*/ 156 w 196"/>
                <a:gd name="T15" fmla="*/ 75 h 235"/>
                <a:gd name="T16" fmla="*/ 155 w 196"/>
                <a:gd name="T17" fmla="*/ 64 h 235"/>
                <a:gd name="T18" fmla="*/ 151 w 196"/>
                <a:gd name="T19" fmla="*/ 52 h 235"/>
                <a:gd name="T20" fmla="*/ 144 w 196"/>
                <a:gd name="T21" fmla="*/ 42 h 235"/>
                <a:gd name="T22" fmla="*/ 135 w 196"/>
                <a:gd name="T23" fmla="*/ 33 h 235"/>
                <a:gd name="T24" fmla="*/ 122 w 196"/>
                <a:gd name="T25" fmla="*/ 28 h 235"/>
                <a:gd name="T26" fmla="*/ 107 w 196"/>
                <a:gd name="T27" fmla="*/ 25 h 235"/>
                <a:gd name="T28" fmla="*/ 30 w 196"/>
                <a:gd name="T29" fmla="*/ 25 h 235"/>
                <a:gd name="T30" fmla="*/ 0 w 196"/>
                <a:gd name="T31" fmla="*/ 0 h 235"/>
                <a:gd name="T32" fmla="*/ 107 w 196"/>
                <a:gd name="T33" fmla="*/ 0 h 235"/>
                <a:gd name="T34" fmla="*/ 127 w 196"/>
                <a:gd name="T35" fmla="*/ 1 h 235"/>
                <a:gd name="T36" fmla="*/ 145 w 196"/>
                <a:gd name="T37" fmla="*/ 8 h 235"/>
                <a:gd name="T38" fmla="*/ 160 w 196"/>
                <a:gd name="T39" fmla="*/ 18 h 235"/>
                <a:gd name="T40" fmla="*/ 172 w 196"/>
                <a:gd name="T41" fmla="*/ 29 h 235"/>
                <a:gd name="T42" fmla="*/ 179 w 196"/>
                <a:gd name="T43" fmla="*/ 43 h 235"/>
                <a:gd name="T44" fmla="*/ 184 w 196"/>
                <a:gd name="T45" fmla="*/ 59 h 235"/>
                <a:gd name="T46" fmla="*/ 186 w 196"/>
                <a:gd name="T47" fmla="*/ 75 h 235"/>
                <a:gd name="T48" fmla="*/ 184 w 196"/>
                <a:gd name="T49" fmla="*/ 93 h 235"/>
                <a:gd name="T50" fmla="*/ 179 w 196"/>
                <a:gd name="T51" fmla="*/ 108 h 235"/>
                <a:gd name="T52" fmla="*/ 170 w 196"/>
                <a:gd name="T53" fmla="*/ 123 h 235"/>
                <a:gd name="T54" fmla="*/ 158 w 196"/>
                <a:gd name="T55" fmla="*/ 135 h 235"/>
                <a:gd name="T56" fmla="*/ 140 w 196"/>
                <a:gd name="T57" fmla="*/ 144 h 235"/>
                <a:gd name="T58" fmla="*/ 118 w 196"/>
                <a:gd name="T59" fmla="*/ 148 h 235"/>
                <a:gd name="T60" fmla="*/ 196 w 196"/>
                <a:gd name="T61" fmla="*/ 235 h 235"/>
                <a:gd name="T62" fmla="*/ 159 w 196"/>
                <a:gd name="T63" fmla="*/ 235 h 235"/>
                <a:gd name="T64" fmla="*/ 85 w 196"/>
                <a:gd name="T65" fmla="*/ 150 h 235"/>
                <a:gd name="T66" fmla="*/ 30 w 196"/>
                <a:gd name="T67" fmla="*/ 150 h 235"/>
                <a:gd name="T68" fmla="*/ 30 w 196"/>
                <a:gd name="T69" fmla="*/ 235 h 235"/>
                <a:gd name="T70" fmla="*/ 0 w 196"/>
                <a:gd name="T71" fmla="*/ 235 h 235"/>
                <a:gd name="T72" fmla="*/ 0 w 196"/>
                <a:gd name="T73"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6" h="235">
                  <a:moveTo>
                    <a:pt x="30" y="25"/>
                  </a:moveTo>
                  <a:lnTo>
                    <a:pt x="30" y="123"/>
                  </a:lnTo>
                  <a:lnTo>
                    <a:pt x="106" y="123"/>
                  </a:lnTo>
                  <a:lnTo>
                    <a:pt x="123" y="121"/>
                  </a:lnTo>
                  <a:lnTo>
                    <a:pt x="139" y="114"/>
                  </a:lnTo>
                  <a:lnTo>
                    <a:pt x="149" y="104"/>
                  </a:lnTo>
                  <a:lnTo>
                    <a:pt x="155" y="90"/>
                  </a:lnTo>
                  <a:lnTo>
                    <a:pt x="156" y="75"/>
                  </a:lnTo>
                  <a:lnTo>
                    <a:pt x="155" y="64"/>
                  </a:lnTo>
                  <a:lnTo>
                    <a:pt x="151" y="52"/>
                  </a:lnTo>
                  <a:lnTo>
                    <a:pt x="144" y="42"/>
                  </a:lnTo>
                  <a:lnTo>
                    <a:pt x="135" y="33"/>
                  </a:lnTo>
                  <a:lnTo>
                    <a:pt x="122" y="28"/>
                  </a:lnTo>
                  <a:lnTo>
                    <a:pt x="107" y="25"/>
                  </a:lnTo>
                  <a:lnTo>
                    <a:pt x="30" y="25"/>
                  </a:lnTo>
                  <a:close/>
                  <a:moveTo>
                    <a:pt x="0" y="0"/>
                  </a:moveTo>
                  <a:lnTo>
                    <a:pt x="107" y="0"/>
                  </a:lnTo>
                  <a:lnTo>
                    <a:pt x="127" y="1"/>
                  </a:lnTo>
                  <a:lnTo>
                    <a:pt x="145" y="8"/>
                  </a:lnTo>
                  <a:lnTo>
                    <a:pt x="160" y="18"/>
                  </a:lnTo>
                  <a:lnTo>
                    <a:pt x="172" y="29"/>
                  </a:lnTo>
                  <a:lnTo>
                    <a:pt x="179" y="43"/>
                  </a:lnTo>
                  <a:lnTo>
                    <a:pt x="184" y="59"/>
                  </a:lnTo>
                  <a:lnTo>
                    <a:pt x="186" y="75"/>
                  </a:lnTo>
                  <a:lnTo>
                    <a:pt x="184" y="93"/>
                  </a:lnTo>
                  <a:lnTo>
                    <a:pt x="179" y="108"/>
                  </a:lnTo>
                  <a:lnTo>
                    <a:pt x="170" y="123"/>
                  </a:lnTo>
                  <a:lnTo>
                    <a:pt x="158" y="135"/>
                  </a:lnTo>
                  <a:lnTo>
                    <a:pt x="140" y="144"/>
                  </a:lnTo>
                  <a:lnTo>
                    <a:pt x="118" y="148"/>
                  </a:lnTo>
                  <a:lnTo>
                    <a:pt x="196" y="235"/>
                  </a:lnTo>
                  <a:lnTo>
                    <a:pt x="159" y="235"/>
                  </a:lnTo>
                  <a:lnTo>
                    <a:pt x="85" y="150"/>
                  </a:lnTo>
                  <a:lnTo>
                    <a:pt x="30" y="150"/>
                  </a:lnTo>
                  <a:lnTo>
                    <a:pt x="30"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3" name="Freeform 15"/>
            <p:cNvSpPr>
              <a:spLocks/>
            </p:cNvSpPr>
            <p:nvPr userDrawn="1"/>
          </p:nvSpPr>
          <p:spPr bwMode="auto">
            <a:xfrm>
              <a:off x="6594476" y="209550"/>
              <a:ext cx="166688" cy="190500"/>
            </a:xfrm>
            <a:custGeom>
              <a:avLst/>
              <a:gdLst>
                <a:gd name="T0" fmla="*/ 123 w 209"/>
                <a:gd name="T1" fmla="*/ 0 h 242"/>
                <a:gd name="T2" fmla="*/ 146 w 209"/>
                <a:gd name="T3" fmla="*/ 3 h 242"/>
                <a:gd name="T4" fmla="*/ 169 w 209"/>
                <a:gd name="T5" fmla="*/ 9 h 242"/>
                <a:gd name="T6" fmla="*/ 189 w 209"/>
                <a:gd name="T7" fmla="*/ 19 h 242"/>
                <a:gd name="T8" fmla="*/ 208 w 209"/>
                <a:gd name="T9" fmla="*/ 36 h 242"/>
                <a:gd name="T10" fmla="*/ 189 w 209"/>
                <a:gd name="T11" fmla="*/ 54 h 242"/>
                <a:gd name="T12" fmla="*/ 169 w 209"/>
                <a:gd name="T13" fmla="*/ 40 h 242"/>
                <a:gd name="T14" fmla="*/ 146 w 209"/>
                <a:gd name="T15" fmla="*/ 31 h 242"/>
                <a:gd name="T16" fmla="*/ 123 w 209"/>
                <a:gd name="T17" fmla="*/ 28 h 242"/>
                <a:gd name="T18" fmla="*/ 98 w 209"/>
                <a:gd name="T19" fmla="*/ 31 h 242"/>
                <a:gd name="T20" fmla="*/ 77 w 209"/>
                <a:gd name="T21" fmla="*/ 38 h 242"/>
                <a:gd name="T22" fmla="*/ 60 w 209"/>
                <a:gd name="T23" fmla="*/ 50 h 242"/>
                <a:gd name="T24" fmla="*/ 47 w 209"/>
                <a:gd name="T25" fmla="*/ 65 h 242"/>
                <a:gd name="T26" fmla="*/ 37 w 209"/>
                <a:gd name="T27" fmla="*/ 82 h 242"/>
                <a:gd name="T28" fmla="*/ 32 w 209"/>
                <a:gd name="T29" fmla="*/ 102 h 242"/>
                <a:gd name="T30" fmla="*/ 29 w 209"/>
                <a:gd name="T31" fmla="*/ 122 h 242"/>
                <a:gd name="T32" fmla="*/ 32 w 209"/>
                <a:gd name="T33" fmla="*/ 143 h 242"/>
                <a:gd name="T34" fmla="*/ 38 w 209"/>
                <a:gd name="T35" fmla="*/ 162 h 242"/>
                <a:gd name="T36" fmla="*/ 47 w 209"/>
                <a:gd name="T37" fmla="*/ 178 h 242"/>
                <a:gd name="T38" fmla="*/ 60 w 209"/>
                <a:gd name="T39" fmla="*/ 193 h 242"/>
                <a:gd name="T40" fmla="*/ 77 w 209"/>
                <a:gd name="T41" fmla="*/ 205 h 242"/>
                <a:gd name="T42" fmla="*/ 98 w 209"/>
                <a:gd name="T43" fmla="*/ 211 h 242"/>
                <a:gd name="T44" fmla="*/ 123 w 209"/>
                <a:gd name="T45" fmla="*/ 215 h 242"/>
                <a:gd name="T46" fmla="*/ 141 w 209"/>
                <a:gd name="T47" fmla="*/ 213 h 242"/>
                <a:gd name="T48" fmla="*/ 158 w 209"/>
                <a:gd name="T49" fmla="*/ 207 h 242"/>
                <a:gd name="T50" fmla="*/ 175 w 209"/>
                <a:gd name="T51" fmla="*/ 199 h 242"/>
                <a:gd name="T52" fmla="*/ 189 w 209"/>
                <a:gd name="T53" fmla="*/ 187 h 242"/>
                <a:gd name="T54" fmla="*/ 209 w 209"/>
                <a:gd name="T55" fmla="*/ 207 h 242"/>
                <a:gd name="T56" fmla="*/ 190 w 209"/>
                <a:gd name="T57" fmla="*/ 223 h 242"/>
                <a:gd name="T58" fmla="*/ 170 w 209"/>
                <a:gd name="T59" fmla="*/ 234 h 242"/>
                <a:gd name="T60" fmla="*/ 147 w 209"/>
                <a:gd name="T61" fmla="*/ 241 h 242"/>
                <a:gd name="T62" fmla="*/ 123 w 209"/>
                <a:gd name="T63" fmla="*/ 242 h 242"/>
                <a:gd name="T64" fmla="*/ 94 w 209"/>
                <a:gd name="T65" fmla="*/ 239 h 242"/>
                <a:gd name="T66" fmla="*/ 68 w 209"/>
                <a:gd name="T67" fmla="*/ 233 h 242"/>
                <a:gd name="T68" fmla="*/ 48 w 209"/>
                <a:gd name="T69" fmla="*/ 221 h 242"/>
                <a:gd name="T70" fmla="*/ 30 w 209"/>
                <a:gd name="T71" fmla="*/ 206 h 242"/>
                <a:gd name="T72" fmla="*/ 18 w 209"/>
                <a:gd name="T73" fmla="*/ 188 h 242"/>
                <a:gd name="T74" fmla="*/ 7 w 209"/>
                <a:gd name="T75" fmla="*/ 168 h 242"/>
                <a:gd name="T76" fmla="*/ 2 w 209"/>
                <a:gd name="T77" fmla="*/ 145 h 242"/>
                <a:gd name="T78" fmla="*/ 0 w 209"/>
                <a:gd name="T79" fmla="*/ 122 h 242"/>
                <a:gd name="T80" fmla="*/ 2 w 209"/>
                <a:gd name="T81" fmla="*/ 99 h 242"/>
                <a:gd name="T82" fmla="*/ 7 w 209"/>
                <a:gd name="T83" fmla="*/ 78 h 242"/>
                <a:gd name="T84" fmla="*/ 18 w 209"/>
                <a:gd name="T85" fmla="*/ 56 h 242"/>
                <a:gd name="T86" fmla="*/ 30 w 209"/>
                <a:gd name="T87" fmla="*/ 38 h 242"/>
                <a:gd name="T88" fmla="*/ 48 w 209"/>
                <a:gd name="T89" fmla="*/ 22 h 242"/>
                <a:gd name="T90" fmla="*/ 68 w 209"/>
                <a:gd name="T91" fmla="*/ 10 h 242"/>
                <a:gd name="T92" fmla="*/ 94 w 209"/>
                <a:gd name="T93" fmla="*/ 3 h 242"/>
                <a:gd name="T94" fmla="*/ 123 w 209"/>
                <a:gd name="T95"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9" h="242">
                  <a:moveTo>
                    <a:pt x="123" y="0"/>
                  </a:moveTo>
                  <a:lnTo>
                    <a:pt x="146" y="3"/>
                  </a:lnTo>
                  <a:lnTo>
                    <a:pt x="169" y="9"/>
                  </a:lnTo>
                  <a:lnTo>
                    <a:pt x="189" y="19"/>
                  </a:lnTo>
                  <a:lnTo>
                    <a:pt x="208" y="36"/>
                  </a:lnTo>
                  <a:lnTo>
                    <a:pt x="189" y="54"/>
                  </a:lnTo>
                  <a:lnTo>
                    <a:pt x="169" y="40"/>
                  </a:lnTo>
                  <a:lnTo>
                    <a:pt x="146" y="31"/>
                  </a:lnTo>
                  <a:lnTo>
                    <a:pt x="123" y="28"/>
                  </a:lnTo>
                  <a:lnTo>
                    <a:pt x="98" y="31"/>
                  </a:lnTo>
                  <a:lnTo>
                    <a:pt x="77" y="38"/>
                  </a:lnTo>
                  <a:lnTo>
                    <a:pt x="60" y="50"/>
                  </a:lnTo>
                  <a:lnTo>
                    <a:pt x="47" y="65"/>
                  </a:lnTo>
                  <a:lnTo>
                    <a:pt x="37" y="82"/>
                  </a:lnTo>
                  <a:lnTo>
                    <a:pt x="32" y="102"/>
                  </a:lnTo>
                  <a:lnTo>
                    <a:pt x="29" y="122"/>
                  </a:lnTo>
                  <a:lnTo>
                    <a:pt x="32" y="143"/>
                  </a:lnTo>
                  <a:lnTo>
                    <a:pt x="38" y="162"/>
                  </a:lnTo>
                  <a:lnTo>
                    <a:pt x="47" y="178"/>
                  </a:lnTo>
                  <a:lnTo>
                    <a:pt x="60" y="193"/>
                  </a:lnTo>
                  <a:lnTo>
                    <a:pt x="77" y="205"/>
                  </a:lnTo>
                  <a:lnTo>
                    <a:pt x="98" y="211"/>
                  </a:lnTo>
                  <a:lnTo>
                    <a:pt x="123" y="215"/>
                  </a:lnTo>
                  <a:lnTo>
                    <a:pt x="141" y="213"/>
                  </a:lnTo>
                  <a:lnTo>
                    <a:pt x="158" y="207"/>
                  </a:lnTo>
                  <a:lnTo>
                    <a:pt x="175" y="199"/>
                  </a:lnTo>
                  <a:lnTo>
                    <a:pt x="189" y="187"/>
                  </a:lnTo>
                  <a:lnTo>
                    <a:pt x="209" y="207"/>
                  </a:lnTo>
                  <a:lnTo>
                    <a:pt x="190" y="223"/>
                  </a:lnTo>
                  <a:lnTo>
                    <a:pt x="170" y="234"/>
                  </a:lnTo>
                  <a:lnTo>
                    <a:pt x="147" y="241"/>
                  </a:lnTo>
                  <a:lnTo>
                    <a:pt x="123" y="242"/>
                  </a:lnTo>
                  <a:lnTo>
                    <a:pt x="94" y="239"/>
                  </a:lnTo>
                  <a:lnTo>
                    <a:pt x="68" y="233"/>
                  </a:lnTo>
                  <a:lnTo>
                    <a:pt x="48" y="221"/>
                  </a:lnTo>
                  <a:lnTo>
                    <a:pt x="30" y="206"/>
                  </a:lnTo>
                  <a:lnTo>
                    <a:pt x="18" y="188"/>
                  </a:lnTo>
                  <a:lnTo>
                    <a:pt x="7" y="168"/>
                  </a:lnTo>
                  <a:lnTo>
                    <a:pt x="2" y="145"/>
                  </a:lnTo>
                  <a:lnTo>
                    <a:pt x="0" y="122"/>
                  </a:lnTo>
                  <a:lnTo>
                    <a:pt x="2" y="99"/>
                  </a:lnTo>
                  <a:lnTo>
                    <a:pt x="7" y="78"/>
                  </a:lnTo>
                  <a:lnTo>
                    <a:pt x="18" y="56"/>
                  </a:lnTo>
                  <a:lnTo>
                    <a:pt x="30" y="38"/>
                  </a:lnTo>
                  <a:lnTo>
                    <a:pt x="48" y="22"/>
                  </a:lnTo>
                  <a:lnTo>
                    <a:pt x="68" y="10"/>
                  </a:lnTo>
                  <a:lnTo>
                    <a:pt x="94" y="3"/>
                  </a:lnTo>
                  <a:lnTo>
                    <a:pt x="1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4" name="Freeform 16"/>
            <p:cNvSpPr>
              <a:spLocks/>
            </p:cNvSpPr>
            <p:nvPr userDrawn="1"/>
          </p:nvSpPr>
          <p:spPr bwMode="auto">
            <a:xfrm>
              <a:off x="6788151" y="212725"/>
              <a:ext cx="134938" cy="185738"/>
            </a:xfrm>
            <a:custGeom>
              <a:avLst/>
              <a:gdLst>
                <a:gd name="T0" fmla="*/ 0 w 170"/>
                <a:gd name="T1" fmla="*/ 0 h 235"/>
                <a:gd name="T2" fmla="*/ 165 w 170"/>
                <a:gd name="T3" fmla="*/ 0 h 235"/>
                <a:gd name="T4" fmla="*/ 165 w 170"/>
                <a:gd name="T5" fmla="*/ 27 h 235"/>
                <a:gd name="T6" fmla="*/ 29 w 170"/>
                <a:gd name="T7" fmla="*/ 27 h 235"/>
                <a:gd name="T8" fmla="*/ 29 w 170"/>
                <a:gd name="T9" fmla="*/ 100 h 235"/>
                <a:gd name="T10" fmla="*/ 159 w 170"/>
                <a:gd name="T11" fmla="*/ 100 h 235"/>
                <a:gd name="T12" fmla="*/ 159 w 170"/>
                <a:gd name="T13" fmla="*/ 127 h 235"/>
                <a:gd name="T14" fmla="*/ 29 w 170"/>
                <a:gd name="T15" fmla="*/ 127 h 235"/>
                <a:gd name="T16" fmla="*/ 29 w 170"/>
                <a:gd name="T17" fmla="*/ 207 h 235"/>
                <a:gd name="T18" fmla="*/ 170 w 170"/>
                <a:gd name="T19" fmla="*/ 207 h 235"/>
                <a:gd name="T20" fmla="*/ 170 w 170"/>
                <a:gd name="T21" fmla="*/ 235 h 235"/>
                <a:gd name="T22" fmla="*/ 0 w 170"/>
                <a:gd name="T23" fmla="*/ 235 h 235"/>
                <a:gd name="T24" fmla="*/ 0 w 17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235">
                  <a:moveTo>
                    <a:pt x="0" y="0"/>
                  </a:moveTo>
                  <a:lnTo>
                    <a:pt x="165" y="0"/>
                  </a:lnTo>
                  <a:lnTo>
                    <a:pt x="165" y="27"/>
                  </a:lnTo>
                  <a:lnTo>
                    <a:pt x="29" y="27"/>
                  </a:lnTo>
                  <a:lnTo>
                    <a:pt x="29" y="100"/>
                  </a:lnTo>
                  <a:lnTo>
                    <a:pt x="159" y="100"/>
                  </a:lnTo>
                  <a:lnTo>
                    <a:pt x="159" y="127"/>
                  </a:lnTo>
                  <a:lnTo>
                    <a:pt x="29" y="127"/>
                  </a:lnTo>
                  <a:lnTo>
                    <a:pt x="29" y="207"/>
                  </a:lnTo>
                  <a:lnTo>
                    <a:pt x="170" y="207"/>
                  </a:lnTo>
                  <a:lnTo>
                    <a:pt x="170"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5" name="Freeform 17"/>
            <p:cNvSpPr>
              <a:spLocks noEditPoints="1"/>
            </p:cNvSpPr>
            <p:nvPr userDrawn="1"/>
          </p:nvSpPr>
          <p:spPr bwMode="auto">
            <a:xfrm>
              <a:off x="3608388" y="-152400"/>
              <a:ext cx="965200" cy="914400"/>
            </a:xfrm>
            <a:custGeom>
              <a:avLst/>
              <a:gdLst>
                <a:gd name="T0" fmla="*/ 655 w 1216"/>
                <a:gd name="T1" fmla="*/ 610 h 1152"/>
                <a:gd name="T2" fmla="*/ 711 w 1216"/>
                <a:gd name="T3" fmla="*/ 518 h 1152"/>
                <a:gd name="T4" fmla="*/ 660 w 1216"/>
                <a:gd name="T5" fmla="*/ 477 h 1152"/>
                <a:gd name="T6" fmla="*/ 563 w 1216"/>
                <a:gd name="T7" fmla="*/ 19 h 1152"/>
                <a:gd name="T8" fmla="*/ 378 w 1216"/>
                <a:gd name="T9" fmla="*/ 75 h 1152"/>
                <a:gd name="T10" fmla="*/ 236 w 1216"/>
                <a:gd name="T11" fmla="*/ 177 h 1152"/>
                <a:gd name="T12" fmla="*/ 221 w 1216"/>
                <a:gd name="T13" fmla="*/ 192 h 1152"/>
                <a:gd name="T14" fmla="*/ 102 w 1216"/>
                <a:gd name="T15" fmla="*/ 395 h 1152"/>
                <a:gd name="T16" fmla="*/ 86 w 1216"/>
                <a:gd name="T17" fmla="*/ 660 h 1152"/>
                <a:gd name="T18" fmla="*/ 108 w 1216"/>
                <a:gd name="T19" fmla="*/ 741 h 1152"/>
                <a:gd name="T20" fmla="*/ 324 w 1216"/>
                <a:gd name="T21" fmla="*/ 952 h 1152"/>
                <a:gd name="T22" fmla="*/ 866 w 1216"/>
                <a:gd name="T23" fmla="*/ 825 h 1152"/>
                <a:gd name="T24" fmla="*/ 848 w 1216"/>
                <a:gd name="T25" fmla="*/ 765 h 1152"/>
                <a:gd name="T26" fmla="*/ 689 w 1216"/>
                <a:gd name="T27" fmla="*/ 731 h 1152"/>
                <a:gd name="T28" fmla="*/ 537 w 1216"/>
                <a:gd name="T29" fmla="*/ 732 h 1152"/>
                <a:gd name="T30" fmla="*/ 500 w 1216"/>
                <a:gd name="T31" fmla="*/ 832 h 1152"/>
                <a:gd name="T32" fmla="*/ 429 w 1216"/>
                <a:gd name="T33" fmla="*/ 867 h 1152"/>
                <a:gd name="T34" fmla="*/ 355 w 1216"/>
                <a:gd name="T35" fmla="*/ 640 h 1152"/>
                <a:gd name="T36" fmla="*/ 195 w 1216"/>
                <a:gd name="T37" fmla="*/ 619 h 1152"/>
                <a:gd name="T38" fmla="*/ 411 w 1216"/>
                <a:gd name="T39" fmla="*/ 537 h 1152"/>
                <a:gd name="T40" fmla="*/ 423 w 1216"/>
                <a:gd name="T41" fmla="*/ 464 h 1152"/>
                <a:gd name="T42" fmla="*/ 259 w 1216"/>
                <a:gd name="T43" fmla="*/ 449 h 1152"/>
                <a:gd name="T44" fmla="*/ 297 w 1216"/>
                <a:gd name="T45" fmla="*/ 284 h 1152"/>
                <a:gd name="T46" fmla="*/ 524 w 1216"/>
                <a:gd name="T47" fmla="*/ 187 h 1152"/>
                <a:gd name="T48" fmla="*/ 1015 w 1216"/>
                <a:gd name="T49" fmla="*/ 159 h 1152"/>
                <a:gd name="T50" fmla="*/ 1203 w 1216"/>
                <a:gd name="T51" fmla="*/ 439 h 1152"/>
                <a:gd name="T52" fmla="*/ 1208 w 1216"/>
                <a:gd name="T53" fmla="*/ 465 h 1152"/>
                <a:gd name="T54" fmla="*/ 1213 w 1216"/>
                <a:gd name="T55" fmla="*/ 624 h 1152"/>
                <a:gd name="T56" fmla="*/ 1067 w 1216"/>
                <a:gd name="T57" fmla="*/ 957 h 1152"/>
                <a:gd name="T58" fmla="*/ 958 w 1216"/>
                <a:gd name="T59" fmla="*/ 1053 h 1152"/>
                <a:gd name="T60" fmla="*/ 652 w 1216"/>
                <a:gd name="T61" fmla="*/ 1152 h 1152"/>
                <a:gd name="T62" fmla="*/ 646 w 1216"/>
                <a:gd name="T63" fmla="*/ 1130 h 1152"/>
                <a:gd name="T64" fmla="*/ 907 w 1216"/>
                <a:gd name="T65" fmla="*/ 1035 h 1152"/>
                <a:gd name="T66" fmla="*/ 1001 w 1216"/>
                <a:gd name="T67" fmla="*/ 955 h 1152"/>
                <a:gd name="T68" fmla="*/ 1136 w 1216"/>
                <a:gd name="T69" fmla="*/ 661 h 1152"/>
                <a:gd name="T70" fmla="*/ 1127 w 1216"/>
                <a:gd name="T71" fmla="*/ 477 h 1152"/>
                <a:gd name="T72" fmla="*/ 1065 w 1216"/>
                <a:gd name="T73" fmla="*/ 323 h 1152"/>
                <a:gd name="T74" fmla="*/ 811 w 1216"/>
                <a:gd name="T75" fmla="*/ 203 h 1152"/>
                <a:gd name="T76" fmla="*/ 340 w 1216"/>
                <a:gd name="T77" fmla="*/ 374 h 1152"/>
                <a:gd name="T78" fmla="*/ 489 w 1216"/>
                <a:gd name="T79" fmla="*/ 379 h 1152"/>
                <a:gd name="T80" fmla="*/ 690 w 1216"/>
                <a:gd name="T81" fmla="*/ 384 h 1152"/>
                <a:gd name="T82" fmla="*/ 798 w 1216"/>
                <a:gd name="T83" fmla="*/ 449 h 1152"/>
                <a:gd name="T84" fmla="*/ 999 w 1216"/>
                <a:gd name="T85" fmla="*/ 478 h 1152"/>
                <a:gd name="T86" fmla="*/ 1048 w 1216"/>
                <a:gd name="T87" fmla="*/ 516 h 1152"/>
                <a:gd name="T88" fmla="*/ 808 w 1216"/>
                <a:gd name="T89" fmla="*/ 617 h 1152"/>
                <a:gd name="T90" fmla="*/ 812 w 1216"/>
                <a:gd name="T91" fmla="*/ 688 h 1152"/>
                <a:gd name="T92" fmla="*/ 970 w 1216"/>
                <a:gd name="T93" fmla="*/ 723 h 1152"/>
                <a:gd name="T94" fmla="*/ 901 w 1216"/>
                <a:gd name="T95" fmla="*/ 891 h 1152"/>
                <a:gd name="T96" fmla="*/ 650 w 1216"/>
                <a:gd name="T97" fmla="*/ 977 h 1152"/>
                <a:gd name="T98" fmla="*/ 239 w 1216"/>
                <a:gd name="T99" fmla="*/ 1013 h 1152"/>
                <a:gd name="T100" fmla="*/ 28 w 1216"/>
                <a:gd name="T101" fmla="*/ 765 h 1152"/>
                <a:gd name="T102" fmla="*/ 9 w 1216"/>
                <a:gd name="T103" fmla="*/ 693 h 1152"/>
                <a:gd name="T104" fmla="*/ 0 w 1216"/>
                <a:gd name="T105" fmla="*/ 573 h 1152"/>
                <a:gd name="T106" fmla="*/ 121 w 1216"/>
                <a:gd name="T107" fmla="*/ 230 h 1152"/>
                <a:gd name="T108" fmla="*/ 203 w 1216"/>
                <a:gd name="T109" fmla="*/ 142 h 1152"/>
                <a:gd name="T110" fmla="*/ 363 w 1216"/>
                <a:gd name="T111" fmla="*/ 42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152">
                  <a:moveTo>
                    <a:pt x="660" y="477"/>
                  </a:moveTo>
                  <a:lnTo>
                    <a:pt x="645" y="478"/>
                  </a:lnTo>
                  <a:lnTo>
                    <a:pt x="571" y="498"/>
                  </a:lnTo>
                  <a:lnTo>
                    <a:pt x="550" y="643"/>
                  </a:lnTo>
                  <a:lnTo>
                    <a:pt x="624" y="624"/>
                  </a:lnTo>
                  <a:lnTo>
                    <a:pt x="640" y="619"/>
                  </a:lnTo>
                  <a:lnTo>
                    <a:pt x="655" y="610"/>
                  </a:lnTo>
                  <a:lnTo>
                    <a:pt x="668" y="600"/>
                  </a:lnTo>
                  <a:lnTo>
                    <a:pt x="680" y="589"/>
                  </a:lnTo>
                  <a:lnTo>
                    <a:pt x="692" y="575"/>
                  </a:lnTo>
                  <a:lnTo>
                    <a:pt x="701" y="562"/>
                  </a:lnTo>
                  <a:lnTo>
                    <a:pt x="707" y="547"/>
                  </a:lnTo>
                  <a:lnTo>
                    <a:pt x="709" y="531"/>
                  </a:lnTo>
                  <a:lnTo>
                    <a:pt x="711" y="518"/>
                  </a:lnTo>
                  <a:lnTo>
                    <a:pt x="708" y="505"/>
                  </a:lnTo>
                  <a:lnTo>
                    <a:pt x="704" y="498"/>
                  </a:lnTo>
                  <a:lnTo>
                    <a:pt x="701" y="492"/>
                  </a:lnTo>
                  <a:lnTo>
                    <a:pt x="695" y="486"/>
                  </a:lnTo>
                  <a:lnTo>
                    <a:pt x="685" y="481"/>
                  </a:lnTo>
                  <a:lnTo>
                    <a:pt x="673" y="477"/>
                  </a:lnTo>
                  <a:lnTo>
                    <a:pt x="660" y="477"/>
                  </a:lnTo>
                  <a:close/>
                  <a:moveTo>
                    <a:pt x="555" y="0"/>
                  </a:moveTo>
                  <a:lnTo>
                    <a:pt x="558" y="1"/>
                  </a:lnTo>
                  <a:lnTo>
                    <a:pt x="562" y="3"/>
                  </a:lnTo>
                  <a:lnTo>
                    <a:pt x="565" y="6"/>
                  </a:lnTo>
                  <a:lnTo>
                    <a:pt x="566" y="10"/>
                  </a:lnTo>
                  <a:lnTo>
                    <a:pt x="565" y="15"/>
                  </a:lnTo>
                  <a:lnTo>
                    <a:pt x="563" y="19"/>
                  </a:lnTo>
                  <a:lnTo>
                    <a:pt x="560" y="23"/>
                  </a:lnTo>
                  <a:lnTo>
                    <a:pt x="556" y="24"/>
                  </a:lnTo>
                  <a:lnTo>
                    <a:pt x="547" y="25"/>
                  </a:lnTo>
                  <a:lnTo>
                    <a:pt x="533" y="28"/>
                  </a:lnTo>
                  <a:lnTo>
                    <a:pt x="475" y="39"/>
                  </a:lnTo>
                  <a:lnTo>
                    <a:pt x="416" y="58"/>
                  </a:lnTo>
                  <a:lnTo>
                    <a:pt x="378" y="75"/>
                  </a:lnTo>
                  <a:lnTo>
                    <a:pt x="341" y="95"/>
                  </a:lnTo>
                  <a:lnTo>
                    <a:pt x="307" y="117"/>
                  </a:lnTo>
                  <a:lnTo>
                    <a:pt x="282" y="136"/>
                  </a:lnTo>
                  <a:lnTo>
                    <a:pt x="259" y="155"/>
                  </a:lnTo>
                  <a:lnTo>
                    <a:pt x="247" y="165"/>
                  </a:lnTo>
                  <a:lnTo>
                    <a:pt x="241" y="170"/>
                  </a:lnTo>
                  <a:lnTo>
                    <a:pt x="236" y="177"/>
                  </a:lnTo>
                  <a:lnTo>
                    <a:pt x="225" y="188"/>
                  </a:lnTo>
                  <a:lnTo>
                    <a:pt x="222" y="191"/>
                  </a:lnTo>
                  <a:lnTo>
                    <a:pt x="221" y="192"/>
                  </a:lnTo>
                  <a:lnTo>
                    <a:pt x="221" y="192"/>
                  </a:lnTo>
                  <a:lnTo>
                    <a:pt x="221" y="193"/>
                  </a:lnTo>
                  <a:lnTo>
                    <a:pt x="220" y="193"/>
                  </a:lnTo>
                  <a:lnTo>
                    <a:pt x="221" y="192"/>
                  </a:lnTo>
                  <a:lnTo>
                    <a:pt x="220" y="193"/>
                  </a:lnTo>
                  <a:lnTo>
                    <a:pt x="214" y="198"/>
                  </a:lnTo>
                  <a:lnTo>
                    <a:pt x="189" y="230"/>
                  </a:lnTo>
                  <a:lnTo>
                    <a:pt x="165" y="262"/>
                  </a:lnTo>
                  <a:lnTo>
                    <a:pt x="145" y="295"/>
                  </a:lnTo>
                  <a:lnTo>
                    <a:pt x="121" y="345"/>
                  </a:lnTo>
                  <a:lnTo>
                    <a:pt x="102" y="395"/>
                  </a:lnTo>
                  <a:lnTo>
                    <a:pt x="88" y="445"/>
                  </a:lnTo>
                  <a:lnTo>
                    <a:pt x="80" y="491"/>
                  </a:lnTo>
                  <a:lnTo>
                    <a:pt x="76" y="534"/>
                  </a:lnTo>
                  <a:lnTo>
                    <a:pt x="76" y="573"/>
                  </a:lnTo>
                  <a:lnTo>
                    <a:pt x="79" y="608"/>
                  </a:lnTo>
                  <a:lnTo>
                    <a:pt x="82" y="637"/>
                  </a:lnTo>
                  <a:lnTo>
                    <a:pt x="86" y="660"/>
                  </a:lnTo>
                  <a:lnTo>
                    <a:pt x="89" y="669"/>
                  </a:lnTo>
                  <a:lnTo>
                    <a:pt x="90" y="676"/>
                  </a:lnTo>
                  <a:lnTo>
                    <a:pt x="91" y="682"/>
                  </a:lnTo>
                  <a:lnTo>
                    <a:pt x="93" y="687"/>
                  </a:lnTo>
                  <a:lnTo>
                    <a:pt x="93" y="689"/>
                  </a:lnTo>
                  <a:lnTo>
                    <a:pt x="94" y="690"/>
                  </a:lnTo>
                  <a:lnTo>
                    <a:pt x="108" y="741"/>
                  </a:lnTo>
                  <a:lnTo>
                    <a:pt x="128" y="787"/>
                  </a:lnTo>
                  <a:lnTo>
                    <a:pt x="151" y="829"/>
                  </a:lnTo>
                  <a:lnTo>
                    <a:pt x="179" y="866"/>
                  </a:lnTo>
                  <a:lnTo>
                    <a:pt x="211" y="896"/>
                  </a:lnTo>
                  <a:lnTo>
                    <a:pt x="245" y="922"/>
                  </a:lnTo>
                  <a:lnTo>
                    <a:pt x="283" y="941"/>
                  </a:lnTo>
                  <a:lnTo>
                    <a:pt x="324" y="952"/>
                  </a:lnTo>
                  <a:lnTo>
                    <a:pt x="364" y="955"/>
                  </a:lnTo>
                  <a:lnTo>
                    <a:pt x="406" y="950"/>
                  </a:lnTo>
                  <a:lnTo>
                    <a:pt x="661" y="888"/>
                  </a:lnTo>
                  <a:lnTo>
                    <a:pt x="662" y="886"/>
                  </a:lnTo>
                  <a:lnTo>
                    <a:pt x="836" y="844"/>
                  </a:lnTo>
                  <a:lnTo>
                    <a:pt x="852" y="837"/>
                  </a:lnTo>
                  <a:lnTo>
                    <a:pt x="866" y="825"/>
                  </a:lnTo>
                  <a:lnTo>
                    <a:pt x="877" y="810"/>
                  </a:lnTo>
                  <a:lnTo>
                    <a:pt x="882" y="795"/>
                  </a:lnTo>
                  <a:lnTo>
                    <a:pt x="882" y="785"/>
                  </a:lnTo>
                  <a:lnTo>
                    <a:pt x="879" y="777"/>
                  </a:lnTo>
                  <a:lnTo>
                    <a:pt x="873" y="771"/>
                  </a:lnTo>
                  <a:lnTo>
                    <a:pt x="862" y="765"/>
                  </a:lnTo>
                  <a:lnTo>
                    <a:pt x="848" y="765"/>
                  </a:lnTo>
                  <a:lnTo>
                    <a:pt x="800" y="778"/>
                  </a:lnTo>
                  <a:lnTo>
                    <a:pt x="774" y="782"/>
                  </a:lnTo>
                  <a:lnTo>
                    <a:pt x="751" y="781"/>
                  </a:lnTo>
                  <a:lnTo>
                    <a:pt x="730" y="774"/>
                  </a:lnTo>
                  <a:lnTo>
                    <a:pt x="712" y="764"/>
                  </a:lnTo>
                  <a:lnTo>
                    <a:pt x="698" y="750"/>
                  </a:lnTo>
                  <a:lnTo>
                    <a:pt x="689" y="731"/>
                  </a:lnTo>
                  <a:lnTo>
                    <a:pt x="684" y="710"/>
                  </a:lnTo>
                  <a:lnTo>
                    <a:pt x="685" y="684"/>
                  </a:lnTo>
                  <a:lnTo>
                    <a:pt x="685" y="679"/>
                  </a:lnTo>
                  <a:lnTo>
                    <a:pt x="679" y="684"/>
                  </a:lnTo>
                  <a:lnTo>
                    <a:pt x="646" y="702"/>
                  </a:lnTo>
                  <a:lnTo>
                    <a:pt x="612" y="713"/>
                  </a:lnTo>
                  <a:lnTo>
                    <a:pt x="537" y="732"/>
                  </a:lnTo>
                  <a:lnTo>
                    <a:pt x="533" y="753"/>
                  </a:lnTo>
                  <a:lnTo>
                    <a:pt x="532" y="759"/>
                  </a:lnTo>
                  <a:lnTo>
                    <a:pt x="530" y="765"/>
                  </a:lnTo>
                  <a:lnTo>
                    <a:pt x="529" y="772"/>
                  </a:lnTo>
                  <a:lnTo>
                    <a:pt x="522" y="796"/>
                  </a:lnTo>
                  <a:lnTo>
                    <a:pt x="511" y="816"/>
                  </a:lnTo>
                  <a:lnTo>
                    <a:pt x="500" y="832"/>
                  </a:lnTo>
                  <a:lnTo>
                    <a:pt x="486" y="844"/>
                  </a:lnTo>
                  <a:lnTo>
                    <a:pt x="472" y="853"/>
                  </a:lnTo>
                  <a:lnTo>
                    <a:pt x="459" y="860"/>
                  </a:lnTo>
                  <a:lnTo>
                    <a:pt x="447" y="863"/>
                  </a:lnTo>
                  <a:lnTo>
                    <a:pt x="438" y="866"/>
                  </a:lnTo>
                  <a:lnTo>
                    <a:pt x="431" y="867"/>
                  </a:lnTo>
                  <a:lnTo>
                    <a:pt x="429" y="867"/>
                  </a:lnTo>
                  <a:lnTo>
                    <a:pt x="451" y="715"/>
                  </a:lnTo>
                  <a:lnTo>
                    <a:pt x="470" y="584"/>
                  </a:lnTo>
                  <a:lnTo>
                    <a:pt x="453" y="596"/>
                  </a:lnTo>
                  <a:lnTo>
                    <a:pt x="437" y="609"/>
                  </a:lnTo>
                  <a:lnTo>
                    <a:pt x="411" y="623"/>
                  </a:lnTo>
                  <a:lnTo>
                    <a:pt x="383" y="633"/>
                  </a:lnTo>
                  <a:lnTo>
                    <a:pt x="355" y="640"/>
                  </a:lnTo>
                  <a:lnTo>
                    <a:pt x="176" y="688"/>
                  </a:lnTo>
                  <a:lnTo>
                    <a:pt x="175" y="685"/>
                  </a:lnTo>
                  <a:lnTo>
                    <a:pt x="176" y="678"/>
                  </a:lnTo>
                  <a:lnTo>
                    <a:pt x="176" y="665"/>
                  </a:lnTo>
                  <a:lnTo>
                    <a:pt x="180" y="651"/>
                  </a:lnTo>
                  <a:lnTo>
                    <a:pt x="185" y="636"/>
                  </a:lnTo>
                  <a:lnTo>
                    <a:pt x="195" y="619"/>
                  </a:lnTo>
                  <a:lnTo>
                    <a:pt x="209" y="604"/>
                  </a:lnTo>
                  <a:lnTo>
                    <a:pt x="228" y="591"/>
                  </a:lnTo>
                  <a:lnTo>
                    <a:pt x="235" y="587"/>
                  </a:lnTo>
                  <a:lnTo>
                    <a:pt x="241" y="584"/>
                  </a:lnTo>
                  <a:lnTo>
                    <a:pt x="247" y="582"/>
                  </a:lnTo>
                  <a:lnTo>
                    <a:pt x="396" y="543"/>
                  </a:lnTo>
                  <a:lnTo>
                    <a:pt x="411" y="537"/>
                  </a:lnTo>
                  <a:lnTo>
                    <a:pt x="426" y="524"/>
                  </a:lnTo>
                  <a:lnTo>
                    <a:pt x="437" y="510"/>
                  </a:lnTo>
                  <a:lnTo>
                    <a:pt x="443" y="493"/>
                  </a:lnTo>
                  <a:lnTo>
                    <a:pt x="443" y="483"/>
                  </a:lnTo>
                  <a:lnTo>
                    <a:pt x="440" y="476"/>
                  </a:lnTo>
                  <a:lnTo>
                    <a:pt x="434" y="469"/>
                  </a:lnTo>
                  <a:lnTo>
                    <a:pt x="423" y="464"/>
                  </a:lnTo>
                  <a:lnTo>
                    <a:pt x="407" y="465"/>
                  </a:lnTo>
                  <a:lnTo>
                    <a:pt x="360" y="477"/>
                  </a:lnTo>
                  <a:lnTo>
                    <a:pt x="335" y="481"/>
                  </a:lnTo>
                  <a:lnTo>
                    <a:pt x="311" y="479"/>
                  </a:lnTo>
                  <a:lnTo>
                    <a:pt x="291" y="473"/>
                  </a:lnTo>
                  <a:lnTo>
                    <a:pt x="273" y="464"/>
                  </a:lnTo>
                  <a:lnTo>
                    <a:pt x="259" y="449"/>
                  </a:lnTo>
                  <a:lnTo>
                    <a:pt x="249" y="431"/>
                  </a:lnTo>
                  <a:lnTo>
                    <a:pt x="244" y="408"/>
                  </a:lnTo>
                  <a:lnTo>
                    <a:pt x="245" y="383"/>
                  </a:lnTo>
                  <a:lnTo>
                    <a:pt x="251" y="359"/>
                  </a:lnTo>
                  <a:lnTo>
                    <a:pt x="263" y="332"/>
                  </a:lnTo>
                  <a:lnTo>
                    <a:pt x="278" y="308"/>
                  </a:lnTo>
                  <a:lnTo>
                    <a:pt x="297" y="284"/>
                  </a:lnTo>
                  <a:lnTo>
                    <a:pt x="319" y="262"/>
                  </a:lnTo>
                  <a:lnTo>
                    <a:pt x="344" y="244"/>
                  </a:lnTo>
                  <a:lnTo>
                    <a:pt x="362" y="233"/>
                  </a:lnTo>
                  <a:lnTo>
                    <a:pt x="382" y="224"/>
                  </a:lnTo>
                  <a:lnTo>
                    <a:pt x="401" y="217"/>
                  </a:lnTo>
                  <a:lnTo>
                    <a:pt x="519" y="187"/>
                  </a:lnTo>
                  <a:lnTo>
                    <a:pt x="524" y="187"/>
                  </a:lnTo>
                  <a:lnTo>
                    <a:pt x="528" y="186"/>
                  </a:lnTo>
                  <a:lnTo>
                    <a:pt x="791" y="122"/>
                  </a:lnTo>
                  <a:lnTo>
                    <a:pt x="836" y="114"/>
                  </a:lnTo>
                  <a:lnTo>
                    <a:pt x="882" y="114"/>
                  </a:lnTo>
                  <a:lnTo>
                    <a:pt x="928" y="122"/>
                  </a:lnTo>
                  <a:lnTo>
                    <a:pt x="973" y="137"/>
                  </a:lnTo>
                  <a:lnTo>
                    <a:pt x="1015" y="159"/>
                  </a:lnTo>
                  <a:lnTo>
                    <a:pt x="1053" y="186"/>
                  </a:lnTo>
                  <a:lnTo>
                    <a:pt x="1086" y="216"/>
                  </a:lnTo>
                  <a:lnTo>
                    <a:pt x="1118" y="253"/>
                  </a:lnTo>
                  <a:lnTo>
                    <a:pt x="1145" y="294"/>
                  </a:lnTo>
                  <a:lnTo>
                    <a:pt x="1169" y="338"/>
                  </a:lnTo>
                  <a:lnTo>
                    <a:pt x="1188" y="387"/>
                  </a:lnTo>
                  <a:lnTo>
                    <a:pt x="1203" y="439"/>
                  </a:lnTo>
                  <a:lnTo>
                    <a:pt x="1204" y="441"/>
                  </a:lnTo>
                  <a:lnTo>
                    <a:pt x="1204" y="444"/>
                  </a:lnTo>
                  <a:lnTo>
                    <a:pt x="1206" y="445"/>
                  </a:lnTo>
                  <a:lnTo>
                    <a:pt x="1206" y="448"/>
                  </a:lnTo>
                  <a:lnTo>
                    <a:pt x="1207" y="453"/>
                  </a:lnTo>
                  <a:lnTo>
                    <a:pt x="1208" y="459"/>
                  </a:lnTo>
                  <a:lnTo>
                    <a:pt x="1208" y="465"/>
                  </a:lnTo>
                  <a:lnTo>
                    <a:pt x="1209" y="472"/>
                  </a:lnTo>
                  <a:lnTo>
                    <a:pt x="1211" y="479"/>
                  </a:lnTo>
                  <a:lnTo>
                    <a:pt x="1212" y="492"/>
                  </a:lnTo>
                  <a:lnTo>
                    <a:pt x="1213" y="506"/>
                  </a:lnTo>
                  <a:lnTo>
                    <a:pt x="1216" y="539"/>
                  </a:lnTo>
                  <a:lnTo>
                    <a:pt x="1216" y="579"/>
                  </a:lnTo>
                  <a:lnTo>
                    <a:pt x="1213" y="624"/>
                  </a:lnTo>
                  <a:lnTo>
                    <a:pt x="1206" y="673"/>
                  </a:lnTo>
                  <a:lnTo>
                    <a:pt x="1194" y="725"/>
                  </a:lnTo>
                  <a:lnTo>
                    <a:pt x="1175" y="779"/>
                  </a:lnTo>
                  <a:lnTo>
                    <a:pt x="1151" y="834"/>
                  </a:lnTo>
                  <a:lnTo>
                    <a:pt x="1119" y="889"/>
                  </a:lnTo>
                  <a:lnTo>
                    <a:pt x="1095" y="924"/>
                  </a:lnTo>
                  <a:lnTo>
                    <a:pt x="1067" y="957"/>
                  </a:lnTo>
                  <a:lnTo>
                    <a:pt x="1037" y="989"/>
                  </a:lnTo>
                  <a:lnTo>
                    <a:pt x="1031" y="996"/>
                  </a:lnTo>
                  <a:lnTo>
                    <a:pt x="1024" y="1001"/>
                  </a:lnTo>
                  <a:lnTo>
                    <a:pt x="1018" y="1006"/>
                  </a:lnTo>
                  <a:lnTo>
                    <a:pt x="1011" y="1012"/>
                  </a:lnTo>
                  <a:lnTo>
                    <a:pt x="986" y="1034"/>
                  </a:lnTo>
                  <a:lnTo>
                    <a:pt x="958" y="1053"/>
                  </a:lnTo>
                  <a:lnTo>
                    <a:pt x="929" y="1071"/>
                  </a:lnTo>
                  <a:lnTo>
                    <a:pt x="890" y="1091"/>
                  </a:lnTo>
                  <a:lnTo>
                    <a:pt x="849" y="1110"/>
                  </a:lnTo>
                  <a:lnTo>
                    <a:pt x="808" y="1124"/>
                  </a:lnTo>
                  <a:lnTo>
                    <a:pt x="745" y="1141"/>
                  </a:lnTo>
                  <a:lnTo>
                    <a:pt x="683" y="1149"/>
                  </a:lnTo>
                  <a:lnTo>
                    <a:pt x="652" y="1152"/>
                  </a:lnTo>
                  <a:lnTo>
                    <a:pt x="649" y="1151"/>
                  </a:lnTo>
                  <a:lnTo>
                    <a:pt x="645" y="1148"/>
                  </a:lnTo>
                  <a:lnTo>
                    <a:pt x="642" y="1146"/>
                  </a:lnTo>
                  <a:lnTo>
                    <a:pt x="641" y="1142"/>
                  </a:lnTo>
                  <a:lnTo>
                    <a:pt x="642" y="1137"/>
                  </a:lnTo>
                  <a:lnTo>
                    <a:pt x="643" y="1133"/>
                  </a:lnTo>
                  <a:lnTo>
                    <a:pt x="646" y="1130"/>
                  </a:lnTo>
                  <a:lnTo>
                    <a:pt x="650" y="1128"/>
                  </a:lnTo>
                  <a:lnTo>
                    <a:pt x="679" y="1124"/>
                  </a:lnTo>
                  <a:lnTo>
                    <a:pt x="739" y="1111"/>
                  </a:lnTo>
                  <a:lnTo>
                    <a:pt x="797" y="1092"/>
                  </a:lnTo>
                  <a:lnTo>
                    <a:pt x="835" y="1076"/>
                  </a:lnTo>
                  <a:lnTo>
                    <a:pt x="872" y="1057"/>
                  </a:lnTo>
                  <a:lnTo>
                    <a:pt x="907" y="1035"/>
                  </a:lnTo>
                  <a:lnTo>
                    <a:pt x="933" y="1017"/>
                  </a:lnTo>
                  <a:lnTo>
                    <a:pt x="957" y="997"/>
                  </a:lnTo>
                  <a:lnTo>
                    <a:pt x="980" y="977"/>
                  </a:lnTo>
                  <a:lnTo>
                    <a:pt x="985" y="971"/>
                  </a:lnTo>
                  <a:lnTo>
                    <a:pt x="990" y="966"/>
                  </a:lnTo>
                  <a:lnTo>
                    <a:pt x="996" y="960"/>
                  </a:lnTo>
                  <a:lnTo>
                    <a:pt x="1001" y="955"/>
                  </a:lnTo>
                  <a:lnTo>
                    <a:pt x="1027" y="924"/>
                  </a:lnTo>
                  <a:lnTo>
                    <a:pt x="1050" y="891"/>
                  </a:lnTo>
                  <a:lnTo>
                    <a:pt x="1071" y="858"/>
                  </a:lnTo>
                  <a:lnTo>
                    <a:pt x="1096" y="809"/>
                  </a:lnTo>
                  <a:lnTo>
                    <a:pt x="1116" y="758"/>
                  </a:lnTo>
                  <a:lnTo>
                    <a:pt x="1128" y="708"/>
                  </a:lnTo>
                  <a:lnTo>
                    <a:pt x="1136" y="661"/>
                  </a:lnTo>
                  <a:lnTo>
                    <a:pt x="1140" y="618"/>
                  </a:lnTo>
                  <a:lnTo>
                    <a:pt x="1140" y="579"/>
                  </a:lnTo>
                  <a:lnTo>
                    <a:pt x="1137" y="544"/>
                  </a:lnTo>
                  <a:lnTo>
                    <a:pt x="1135" y="516"/>
                  </a:lnTo>
                  <a:lnTo>
                    <a:pt x="1129" y="493"/>
                  </a:lnTo>
                  <a:lnTo>
                    <a:pt x="1128" y="484"/>
                  </a:lnTo>
                  <a:lnTo>
                    <a:pt x="1127" y="477"/>
                  </a:lnTo>
                  <a:lnTo>
                    <a:pt x="1124" y="470"/>
                  </a:lnTo>
                  <a:lnTo>
                    <a:pt x="1124" y="465"/>
                  </a:lnTo>
                  <a:lnTo>
                    <a:pt x="1123" y="463"/>
                  </a:lnTo>
                  <a:lnTo>
                    <a:pt x="1123" y="463"/>
                  </a:lnTo>
                  <a:lnTo>
                    <a:pt x="1108" y="412"/>
                  </a:lnTo>
                  <a:lnTo>
                    <a:pt x="1089" y="365"/>
                  </a:lnTo>
                  <a:lnTo>
                    <a:pt x="1065" y="323"/>
                  </a:lnTo>
                  <a:lnTo>
                    <a:pt x="1037" y="287"/>
                  </a:lnTo>
                  <a:lnTo>
                    <a:pt x="1006" y="256"/>
                  </a:lnTo>
                  <a:lnTo>
                    <a:pt x="972" y="230"/>
                  </a:lnTo>
                  <a:lnTo>
                    <a:pt x="933" y="211"/>
                  </a:lnTo>
                  <a:lnTo>
                    <a:pt x="892" y="200"/>
                  </a:lnTo>
                  <a:lnTo>
                    <a:pt x="852" y="197"/>
                  </a:lnTo>
                  <a:lnTo>
                    <a:pt x="811" y="203"/>
                  </a:lnTo>
                  <a:lnTo>
                    <a:pt x="478" y="285"/>
                  </a:lnTo>
                  <a:lnTo>
                    <a:pt x="385" y="309"/>
                  </a:lnTo>
                  <a:lnTo>
                    <a:pt x="368" y="317"/>
                  </a:lnTo>
                  <a:lnTo>
                    <a:pt x="354" y="328"/>
                  </a:lnTo>
                  <a:lnTo>
                    <a:pt x="344" y="343"/>
                  </a:lnTo>
                  <a:lnTo>
                    <a:pt x="338" y="360"/>
                  </a:lnTo>
                  <a:lnTo>
                    <a:pt x="340" y="374"/>
                  </a:lnTo>
                  <a:lnTo>
                    <a:pt x="346" y="384"/>
                  </a:lnTo>
                  <a:lnTo>
                    <a:pt x="358" y="388"/>
                  </a:lnTo>
                  <a:lnTo>
                    <a:pt x="373" y="387"/>
                  </a:lnTo>
                  <a:lnTo>
                    <a:pt x="420" y="375"/>
                  </a:lnTo>
                  <a:lnTo>
                    <a:pt x="444" y="371"/>
                  </a:lnTo>
                  <a:lnTo>
                    <a:pt x="468" y="373"/>
                  </a:lnTo>
                  <a:lnTo>
                    <a:pt x="489" y="379"/>
                  </a:lnTo>
                  <a:lnTo>
                    <a:pt x="506" y="389"/>
                  </a:lnTo>
                  <a:lnTo>
                    <a:pt x="520" y="404"/>
                  </a:lnTo>
                  <a:lnTo>
                    <a:pt x="530" y="422"/>
                  </a:lnTo>
                  <a:lnTo>
                    <a:pt x="530" y="423"/>
                  </a:lnTo>
                  <a:lnTo>
                    <a:pt x="537" y="421"/>
                  </a:lnTo>
                  <a:lnTo>
                    <a:pt x="657" y="389"/>
                  </a:lnTo>
                  <a:lnTo>
                    <a:pt x="690" y="384"/>
                  </a:lnTo>
                  <a:lnTo>
                    <a:pt x="721" y="385"/>
                  </a:lnTo>
                  <a:lnTo>
                    <a:pt x="740" y="389"/>
                  </a:lnTo>
                  <a:lnTo>
                    <a:pt x="755" y="397"/>
                  </a:lnTo>
                  <a:lnTo>
                    <a:pt x="769" y="406"/>
                  </a:lnTo>
                  <a:lnTo>
                    <a:pt x="782" y="418"/>
                  </a:lnTo>
                  <a:lnTo>
                    <a:pt x="791" y="432"/>
                  </a:lnTo>
                  <a:lnTo>
                    <a:pt x="798" y="449"/>
                  </a:lnTo>
                  <a:lnTo>
                    <a:pt x="802" y="467"/>
                  </a:lnTo>
                  <a:lnTo>
                    <a:pt x="805" y="487"/>
                  </a:lnTo>
                  <a:lnTo>
                    <a:pt x="802" y="507"/>
                  </a:lnTo>
                  <a:lnTo>
                    <a:pt x="796" y="537"/>
                  </a:lnTo>
                  <a:lnTo>
                    <a:pt x="816" y="526"/>
                  </a:lnTo>
                  <a:lnTo>
                    <a:pt x="836" y="520"/>
                  </a:lnTo>
                  <a:lnTo>
                    <a:pt x="999" y="478"/>
                  </a:lnTo>
                  <a:lnTo>
                    <a:pt x="1005" y="477"/>
                  </a:lnTo>
                  <a:lnTo>
                    <a:pt x="1058" y="464"/>
                  </a:lnTo>
                  <a:lnTo>
                    <a:pt x="1058" y="467"/>
                  </a:lnTo>
                  <a:lnTo>
                    <a:pt x="1058" y="474"/>
                  </a:lnTo>
                  <a:lnTo>
                    <a:pt x="1057" y="486"/>
                  </a:lnTo>
                  <a:lnTo>
                    <a:pt x="1053" y="501"/>
                  </a:lnTo>
                  <a:lnTo>
                    <a:pt x="1048" y="516"/>
                  </a:lnTo>
                  <a:lnTo>
                    <a:pt x="1038" y="533"/>
                  </a:lnTo>
                  <a:lnTo>
                    <a:pt x="1024" y="548"/>
                  </a:lnTo>
                  <a:lnTo>
                    <a:pt x="1005" y="561"/>
                  </a:lnTo>
                  <a:lnTo>
                    <a:pt x="996" y="565"/>
                  </a:lnTo>
                  <a:lnTo>
                    <a:pt x="986" y="568"/>
                  </a:lnTo>
                  <a:lnTo>
                    <a:pt x="824" y="610"/>
                  </a:lnTo>
                  <a:lnTo>
                    <a:pt x="808" y="617"/>
                  </a:lnTo>
                  <a:lnTo>
                    <a:pt x="794" y="629"/>
                  </a:lnTo>
                  <a:lnTo>
                    <a:pt x="783" y="645"/>
                  </a:lnTo>
                  <a:lnTo>
                    <a:pt x="778" y="661"/>
                  </a:lnTo>
                  <a:lnTo>
                    <a:pt x="779" y="674"/>
                  </a:lnTo>
                  <a:lnTo>
                    <a:pt x="786" y="684"/>
                  </a:lnTo>
                  <a:lnTo>
                    <a:pt x="797" y="689"/>
                  </a:lnTo>
                  <a:lnTo>
                    <a:pt x="812" y="688"/>
                  </a:lnTo>
                  <a:lnTo>
                    <a:pt x="859" y="676"/>
                  </a:lnTo>
                  <a:lnTo>
                    <a:pt x="885" y="671"/>
                  </a:lnTo>
                  <a:lnTo>
                    <a:pt x="907" y="673"/>
                  </a:lnTo>
                  <a:lnTo>
                    <a:pt x="928" y="679"/>
                  </a:lnTo>
                  <a:lnTo>
                    <a:pt x="945" y="690"/>
                  </a:lnTo>
                  <a:lnTo>
                    <a:pt x="959" y="704"/>
                  </a:lnTo>
                  <a:lnTo>
                    <a:pt x="970" y="723"/>
                  </a:lnTo>
                  <a:lnTo>
                    <a:pt x="975" y="746"/>
                  </a:lnTo>
                  <a:lnTo>
                    <a:pt x="973" y="771"/>
                  </a:lnTo>
                  <a:lnTo>
                    <a:pt x="967" y="797"/>
                  </a:lnTo>
                  <a:lnTo>
                    <a:pt x="957" y="823"/>
                  </a:lnTo>
                  <a:lnTo>
                    <a:pt x="942" y="848"/>
                  </a:lnTo>
                  <a:lnTo>
                    <a:pt x="923" y="871"/>
                  </a:lnTo>
                  <a:lnTo>
                    <a:pt x="901" y="891"/>
                  </a:lnTo>
                  <a:lnTo>
                    <a:pt x="877" y="909"/>
                  </a:lnTo>
                  <a:lnTo>
                    <a:pt x="850" y="924"/>
                  </a:lnTo>
                  <a:lnTo>
                    <a:pt x="822" y="933"/>
                  </a:lnTo>
                  <a:lnTo>
                    <a:pt x="753" y="951"/>
                  </a:lnTo>
                  <a:lnTo>
                    <a:pt x="750" y="952"/>
                  </a:lnTo>
                  <a:lnTo>
                    <a:pt x="723" y="959"/>
                  </a:lnTo>
                  <a:lnTo>
                    <a:pt x="650" y="977"/>
                  </a:lnTo>
                  <a:lnTo>
                    <a:pt x="642" y="978"/>
                  </a:lnTo>
                  <a:lnTo>
                    <a:pt x="425" y="1031"/>
                  </a:lnTo>
                  <a:lnTo>
                    <a:pt x="392" y="1038"/>
                  </a:lnTo>
                  <a:lnTo>
                    <a:pt x="358" y="1039"/>
                  </a:lnTo>
                  <a:lnTo>
                    <a:pt x="317" y="1036"/>
                  </a:lnTo>
                  <a:lnTo>
                    <a:pt x="278" y="1027"/>
                  </a:lnTo>
                  <a:lnTo>
                    <a:pt x="239" y="1013"/>
                  </a:lnTo>
                  <a:lnTo>
                    <a:pt x="201" y="994"/>
                  </a:lnTo>
                  <a:lnTo>
                    <a:pt x="164" y="968"/>
                  </a:lnTo>
                  <a:lnTo>
                    <a:pt x="129" y="936"/>
                  </a:lnTo>
                  <a:lnTo>
                    <a:pt x="99" y="900"/>
                  </a:lnTo>
                  <a:lnTo>
                    <a:pt x="71" y="860"/>
                  </a:lnTo>
                  <a:lnTo>
                    <a:pt x="48" y="814"/>
                  </a:lnTo>
                  <a:lnTo>
                    <a:pt x="28" y="765"/>
                  </a:lnTo>
                  <a:lnTo>
                    <a:pt x="13" y="713"/>
                  </a:lnTo>
                  <a:lnTo>
                    <a:pt x="11" y="711"/>
                  </a:lnTo>
                  <a:lnTo>
                    <a:pt x="11" y="708"/>
                  </a:lnTo>
                  <a:lnTo>
                    <a:pt x="11" y="708"/>
                  </a:lnTo>
                  <a:lnTo>
                    <a:pt x="10" y="704"/>
                  </a:lnTo>
                  <a:lnTo>
                    <a:pt x="10" y="701"/>
                  </a:lnTo>
                  <a:lnTo>
                    <a:pt x="9" y="693"/>
                  </a:lnTo>
                  <a:lnTo>
                    <a:pt x="8" y="688"/>
                  </a:lnTo>
                  <a:lnTo>
                    <a:pt x="6" y="680"/>
                  </a:lnTo>
                  <a:lnTo>
                    <a:pt x="5" y="673"/>
                  </a:lnTo>
                  <a:lnTo>
                    <a:pt x="4" y="661"/>
                  </a:lnTo>
                  <a:lnTo>
                    <a:pt x="3" y="646"/>
                  </a:lnTo>
                  <a:lnTo>
                    <a:pt x="0" y="613"/>
                  </a:lnTo>
                  <a:lnTo>
                    <a:pt x="0" y="573"/>
                  </a:lnTo>
                  <a:lnTo>
                    <a:pt x="3" y="529"/>
                  </a:lnTo>
                  <a:lnTo>
                    <a:pt x="10" y="481"/>
                  </a:lnTo>
                  <a:lnTo>
                    <a:pt x="23" y="429"/>
                  </a:lnTo>
                  <a:lnTo>
                    <a:pt x="41" y="374"/>
                  </a:lnTo>
                  <a:lnTo>
                    <a:pt x="65" y="319"/>
                  </a:lnTo>
                  <a:lnTo>
                    <a:pt x="96" y="264"/>
                  </a:lnTo>
                  <a:lnTo>
                    <a:pt x="121" y="230"/>
                  </a:lnTo>
                  <a:lnTo>
                    <a:pt x="148" y="196"/>
                  </a:lnTo>
                  <a:lnTo>
                    <a:pt x="179" y="164"/>
                  </a:lnTo>
                  <a:lnTo>
                    <a:pt x="185" y="159"/>
                  </a:lnTo>
                  <a:lnTo>
                    <a:pt x="187" y="156"/>
                  </a:lnTo>
                  <a:lnTo>
                    <a:pt x="188" y="155"/>
                  </a:lnTo>
                  <a:lnTo>
                    <a:pt x="192" y="153"/>
                  </a:lnTo>
                  <a:lnTo>
                    <a:pt x="203" y="142"/>
                  </a:lnTo>
                  <a:lnTo>
                    <a:pt x="209" y="136"/>
                  </a:lnTo>
                  <a:lnTo>
                    <a:pt x="216" y="131"/>
                  </a:lnTo>
                  <a:lnTo>
                    <a:pt x="228" y="121"/>
                  </a:lnTo>
                  <a:lnTo>
                    <a:pt x="256" y="100"/>
                  </a:lnTo>
                  <a:lnTo>
                    <a:pt x="284" y="83"/>
                  </a:lnTo>
                  <a:lnTo>
                    <a:pt x="324" y="60"/>
                  </a:lnTo>
                  <a:lnTo>
                    <a:pt x="363" y="42"/>
                  </a:lnTo>
                  <a:lnTo>
                    <a:pt x="405" y="27"/>
                  </a:lnTo>
                  <a:lnTo>
                    <a:pt x="467" y="10"/>
                  </a:lnTo>
                  <a:lnTo>
                    <a:pt x="529" y="1"/>
                  </a:lnTo>
                  <a:lnTo>
                    <a:pt x="544" y="0"/>
                  </a:lnTo>
                  <a:lnTo>
                    <a:pt x="5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6" name="Freeform 18"/>
            <p:cNvSpPr>
              <a:spLocks/>
            </p:cNvSpPr>
            <p:nvPr userDrawn="1"/>
          </p:nvSpPr>
          <p:spPr bwMode="auto">
            <a:xfrm>
              <a:off x="4494213" y="619125"/>
              <a:ext cx="33338" cy="39688"/>
            </a:xfrm>
            <a:custGeom>
              <a:avLst/>
              <a:gdLst>
                <a:gd name="T0" fmla="*/ 0 w 41"/>
                <a:gd name="T1" fmla="*/ 0 h 51"/>
                <a:gd name="T2" fmla="*/ 41 w 41"/>
                <a:gd name="T3" fmla="*/ 0 h 51"/>
                <a:gd name="T4" fmla="*/ 41 w 41"/>
                <a:gd name="T5" fmla="*/ 8 h 51"/>
                <a:gd name="T6" fmla="*/ 25 w 41"/>
                <a:gd name="T7" fmla="*/ 8 h 51"/>
                <a:gd name="T8" fmla="*/ 25 w 41"/>
                <a:gd name="T9" fmla="*/ 51 h 51"/>
                <a:gd name="T10" fmla="*/ 16 w 41"/>
                <a:gd name="T11" fmla="*/ 51 h 51"/>
                <a:gd name="T12" fmla="*/ 16 w 41"/>
                <a:gd name="T13" fmla="*/ 8 h 51"/>
                <a:gd name="T14" fmla="*/ 0 w 41"/>
                <a:gd name="T15" fmla="*/ 8 h 51"/>
                <a:gd name="T16" fmla="*/ 0 w 4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1">
                  <a:moveTo>
                    <a:pt x="0" y="0"/>
                  </a:moveTo>
                  <a:lnTo>
                    <a:pt x="41" y="0"/>
                  </a:lnTo>
                  <a:lnTo>
                    <a:pt x="41" y="8"/>
                  </a:lnTo>
                  <a:lnTo>
                    <a:pt x="25" y="8"/>
                  </a:lnTo>
                  <a:lnTo>
                    <a:pt x="25" y="51"/>
                  </a:lnTo>
                  <a:lnTo>
                    <a:pt x="16" y="51"/>
                  </a:lnTo>
                  <a:lnTo>
                    <a:pt x="16" y="8"/>
                  </a:lnTo>
                  <a:lnTo>
                    <a:pt x="0"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7" name="Freeform 19"/>
            <p:cNvSpPr>
              <a:spLocks/>
            </p:cNvSpPr>
            <p:nvPr userDrawn="1"/>
          </p:nvSpPr>
          <p:spPr bwMode="auto">
            <a:xfrm>
              <a:off x="4533901" y="619125"/>
              <a:ext cx="39688" cy="39688"/>
            </a:xfrm>
            <a:custGeom>
              <a:avLst/>
              <a:gdLst>
                <a:gd name="T0" fmla="*/ 0 w 51"/>
                <a:gd name="T1" fmla="*/ 0 h 51"/>
                <a:gd name="T2" fmla="*/ 9 w 51"/>
                <a:gd name="T3" fmla="*/ 0 h 51"/>
                <a:gd name="T4" fmla="*/ 25 w 51"/>
                <a:gd name="T5" fmla="*/ 25 h 51"/>
                <a:gd name="T6" fmla="*/ 42 w 51"/>
                <a:gd name="T7" fmla="*/ 0 h 51"/>
                <a:gd name="T8" fmla="*/ 51 w 51"/>
                <a:gd name="T9" fmla="*/ 0 h 51"/>
                <a:gd name="T10" fmla="*/ 51 w 51"/>
                <a:gd name="T11" fmla="*/ 51 h 51"/>
                <a:gd name="T12" fmla="*/ 43 w 51"/>
                <a:gd name="T13" fmla="*/ 51 h 51"/>
                <a:gd name="T14" fmla="*/ 43 w 51"/>
                <a:gd name="T15" fmla="*/ 12 h 51"/>
                <a:gd name="T16" fmla="*/ 27 w 51"/>
                <a:gd name="T17" fmla="*/ 36 h 51"/>
                <a:gd name="T18" fmla="*/ 24 w 51"/>
                <a:gd name="T19" fmla="*/ 36 h 51"/>
                <a:gd name="T20" fmla="*/ 8 w 51"/>
                <a:gd name="T21" fmla="*/ 12 h 51"/>
                <a:gd name="T22" fmla="*/ 8 w 51"/>
                <a:gd name="T23" fmla="*/ 51 h 51"/>
                <a:gd name="T24" fmla="*/ 0 w 51"/>
                <a:gd name="T25" fmla="*/ 51 h 51"/>
                <a:gd name="T26" fmla="*/ 0 w 51"/>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0" y="0"/>
                  </a:moveTo>
                  <a:lnTo>
                    <a:pt x="9" y="0"/>
                  </a:lnTo>
                  <a:lnTo>
                    <a:pt x="25" y="25"/>
                  </a:lnTo>
                  <a:lnTo>
                    <a:pt x="42" y="0"/>
                  </a:lnTo>
                  <a:lnTo>
                    <a:pt x="51" y="0"/>
                  </a:lnTo>
                  <a:lnTo>
                    <a:pt x="51" y="51"/>
                  </a:lnTo>
                  <a:lnTo>
                    <a:pt x="43" y="51"/>
                  </a:lnTo>
                  <a:lnTo>
                    <a:pt x="43" y="12"/>
                  </a:lnTo>
                  <a:lnTo>
                    <a:pt x="27" y="36"/>
                  </a:lnTo>
                  <a:lnTo>
                    <a:pt x="24" y="36"/>
                  </a:lnTo>
                  <a:lnTo>
                    <a:pt x="8" y="12"/>
                  </a:lnTo>
                  <a:lnTo>
                    <a:pt x="8"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8" name="Rectangle 20"/>
            <p:cNvSpPr>
              <a:spLocks noChangeArrowheads="1"/>
            </p:cNvSpPr>
            <p:nvPr userDrawn="1"/>
          </p:nvSpPr>
          <p:spPr bwMode="auto">
            <a:xfrm>
              <a:off x="5151438" y="579438"/>
              <a:ext cx="12700" cy="793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9" name="Freeform 21"/>
            <p:cNvSpPr>
              <a:spLocks/>
            </p:cNvSpPr>
            <p:nvPr userDrawn="1"/>
          </p:nvSpPr>
          <p:spPr bwMode="auto">
            <a:xfrm>
              <a:off x="5184776" y="579438"/>
              <a:ext cx="68263" cy="79375"/>
            </a:xfrm>
            <a:custGeom>
              <a:avLst/>
              <a:gdLst>
                <a:gd name="T0" fmla="*/ 0 w 85"/>
                <a:gd name="T1" fmla="*/ 0 h 100"/>
                <a:gd name="T2" fmla="*/ 13 w 85"/>
                <a:gd name="T3" fmla="*/ 0 h 100"/>
                <a:gd name="T4" fmla="*/ 70 w 85"/>
                <a:gd name="T5" fmla="*/ 71 h 100"/>
                <a:gd name="T6" fmla="*/ 70 w 85"/>
                <a:gd name="T7" fmla="*/ 0 h 100"/>
                <a:gd name="T8" fmla="*/ 85 w 85"/>
                <a:gd name="T9" fmla="*/ 0 h 100"/>
                <a:gd name="T10" fmla="*/ 85 w 85"/>
                <a:gd name="T11" fmla="*/ 100 h 100"/>
                <a:gd name="T12" fmla="*/ 74 w 85"/>
                <a:gd name="T13" fmla="*/ 100 h 100"/>
                <a:gd name="T14" fmla="*/ 17 w 85"/>
                <a:gd name="T15" fmla="*/ 29 h 100"/>
                <a:gd name="T16" fmla="*/ 17 w 85"/>
                <a:gd name="T17" fmla="*/ 100 h 100"/>
                <a:gd name="T18" fmla="*/ 0 w 85"/>
                <a:gd name="T19" fmla="*/ 100 h 100"/>
                <a:gd name="T20" fmla="*/ 0 w 85"/>
                <a:gd name="T2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00">
                  <a:moveTo>
                    <a:pt x="0" y="0"/>
                  </a:moveTo>
                  <a:lnTo>
                    <a:pt x="13" y="0"/>
                  </a:lnTo>
                  <a:lnTo>
                    <a:pt x="70" y="71"/>
                  </a:lnTo>
                  <a:lnTo>
                    <a:pt x="70" y="0"/>
                  </a:lnTo>
                  <a:lnTo>
                    <a:pt x="85" y="0"/>
                  </a:lnTo>
                  <a:lnTo>
                    <a:pt x="85" y="100"/>
                  </a:lnTo>
                  <a:lnTo>
                    <a:pt x="74" y="100"/>
                  </a:lnTo>
                  <a:lnTo>
                    <a:pt x="17" y="29"/>
                  </a:lnTo>
                  <a:lnTo>
                    <a:pt x="17"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0" name="Freeform 22"/>
            <p:cNvSpPr>
              <a:spLocks/>
            </p:cNvSpPr>
            <p:nvPr userDrawn="1"/>
          </p:nvSpPr>
          <p:spPr bwMode="auto">
            <a:xfrm>
              <a:off x="5272088" y="579438"/>
              <a:ext cx="57150" cy="79375"/>
            </a:xfrm>
            <a:custGeom>
              <a:avLst/>
              <a:gdLst>
                <a:gd name="T0" fmla="*/ 0 w 72"/>
                <a:gd name="T1" fmla="*/ 0 h 100"/>
                <a:gd name="T2" fmla="*/ 72 w 72"/>
                <a:gd name="T3" fmla="*/ 0 h 100"/>
                <a:gd name="T4" fmla="*/ 72 w 72"/>
                <a:gd name="T5" fmla="*/ 15 h 100"/>
                <a:gd name="T6" fmla="*/ 16 w 72"/>
                <a:gd name="T7" fmla="*/ 15 h 100"/>
                <a:gd name="T8" fmla="*/ 16 w 72"/>
                <a:gd name="T9" fmla="*/ 46 h 100"/>
                <a:gd name="T10" fmla="*/ 68 w 72"/>
                <a:gd name="T11" fmla="*/ 46 h 100"/>
                <a:gd name="T12" fmla="*/ 68 w 72"/>
                <a:gd name="T13" fmla="*/ 61 h 100"/>
                <a:gd name="T14" fmla="*/ 16 w 72"/>
                <a:gd name="T15" fmla="*/ 61 h 100"/>
                <a:gd name="T16" fmla="*/ 16 w 72"/>
                <a:gd name="T17" fmla="*/ 100 h 100"/>
                <a:gd name="T18" fmla="*/ 0 w 72"/>
                <a:gd name="T19" fmla="*/ 100 h 100"/>
                <a:gd name="T20" fmla="*/ 0 w 72"/>
                <a:gd name="T2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100">
                  <a:moveTo>
                    <a:pt x="0" y="0"/>
                  </a:moveTo>
                  <a:lnTo>
                    <a:pt x="72" y="0"/>
                  </a:lnTo>
                  <a:lnTo>
                    <a:pt x="72" y="15"/>
                  </a:lnTo>
                  <a:lnTo>
                    <a:pt x="16" y="15"/>
                  </a:lnTo>
                  <a:lnTo>
                    <a:pt x="16" y="46"/>
                  </a:lnTo>
                  <a:lnTo>
                    <a:pt x="68" y="46"/>
                  </a:lnTo>
                  <a:lnTo>
                    <a:pt x="68" y="61"/>
                  </a:lnTo>
                  <a:lnTo>
                    <a:pt x="16" y="61"/>
                  </a:lnTo>
                  <a:lnTo>
                    <a:pt x="16"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1" name="Rectangle 23"/>
            <p:cNvSpPr>
              <a:spLocks noChangeArrowheads="1"/>
            </p:cNvSpPr>
            <p:nvPr userDrawn="1"/>
          </p:nvSpPr>
          <p:spPr bwMode="auto">
            <a:xfrm>
              <a:off x="5343526" y="579438"/>
              <a:ext cx="14288" cy="793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2" name="Freeform 24"/>
            <p:cNvSpPr>
              <a:spLocks/>
            </p:cNvSpPr>
            <p:nvPr userDrawn="1"/>
          </p:nvSpPr>
          <p:spPr bwMode="auto">
            <a:xfrm>
              <a:off x="5376863" y="579438"/>
              <a:ext cx="68263" cy="79375"/>
            </a:xfrm>
            <a:custGeom>
              <a:avLst/>
              <a:gdLst>
                <a:gd name="T0" fmla="*/ 0 w 85"/>
                <a:gd name="T1" fmla="*/ 0 h 100"/>
                <a:gd name="T2" fmla="*/ 12 w 85"/>
                <a:gd name="T3" fmla="*/ 0 h 100"/>
                <a:gd name="T4" fmla="*/ 69 w 85"/>
                <a:gd name="T5" fmla="*/ 71 h 100"/>
                <a:gd name="T6" fmla="*/ 69 w 85"/>
                <a:gd name="T7" fmla="*/ 0 h 100"/>
                <a:gd name="T8" fmla="*/ 85 w 85"/>
                <a:gd name="T9" fmla="*/ 0 h 100"/>
                <a:gd name="T10" fmla="*/ 85 w 85"/>
                <a:gd name="T11" fmla="*/ 100 h 100"/>
                <a:gd name="T12" fmla="*/ 73 w 85"/>
                <a:gd name="T13" fmla="*/ 100 h 100"/>
                <a:gd name="T14" fmla="*/ 16 w 85"/>
                <a:gd name="T15" fmla="*/ 29 h 100"/>
                <a:gd name="T16" fmla="*/ 16 w 85"/>
                <a:gd name="T17" fmla="*/ 100 h 100"/>
                <a:gd name="T18" fmla="*/ 0 w 85"/>
                <a:gd name="T19" fmla="*/ 100 h 100"/>
                <a:gd name="T20" fmla="*/ 0 w 85"/>
                <a:gd name="T2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00">
                  <a:moveTo>
                    <a:pt x="0" y="0"/>
                  </a:moveTo>
                  <a:lnTo>
                    <a:pt x="12" y="0"/>
                  </a:lnTo>
                  <a:lnTo>
                    <a:pt x="69" y="71"/>
                  </a:lnTo>
                  <a:lnTo>
                    <a:pt x="69" y="0"/>
                  </a:lnTo>
                  <a:lnTo>
                    <a:pt x="85" y="0"/>
                  </a:lnTo>
                  <a:lnTo>
                    <a:pt x="85" y="100"/>
                  </a:lnTo>
                  <a:lnTo>
                    <a:pt x="73" y="100"/>
                  </a:lnTo>
                  <a:lnTo>
                    <a:pt x="16" y="29"/>
                  </a:lnTo>
                  <a:lnTo>
                    <a:pt x="16"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3" name="Rectangle 25"/>
            <p:cNvSpPr>
              <a:spLocks noChangeArrowheads="1"/>
            </p:cNvSpPr>
            <p:nvPr userDrawn="1"/>
          </p:nvSpPr>
          <p:spPr bwMode="auto">
            <a:xfrm>
              <a:off x="5464176" y="579438"/>
              <a:ext cx="14288" cy="793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4" name="Freeform 26"/>
            <p:cNvSpPr>
              <a:spLocks/>
            </p:cNvSpPr>
            <p:nvPr userDrawn="1"/>
          </p:nvSpPr>
          <p:spPr bwMode="auto">
            <a:xfrm>
              <a:off x="5489576" y="579438"/>
              <a:ext cx="66675" cy="79375"/>
            </a:xfrm>
            <a:custGeom>
              <a:avLst/>
              <a:gdLst>
                <a:gd name="T0" fmla="*/ 0 w 82"/>
                <a:gd name="T1" fmla="*/ 0 h 100"/>
                <a:gd name="T2" fmla="*/ 82 w 82"/>
                <a:gd name="T3" fmla="*/ 0 h 100"/>
                <a:gd name="T4" fmla="*/ 82 w 82"/>
                <a:gd name="T5" fmla="*/ 14 h 100"/>
                <a:gd name="T6" fmla="*/ 49 w 82"/>
                <a:gd name="T7" fmla="*/ 14 h 100"/>
                <a:gd name="T8" fmla="*/ 49 w 82"/>
                <a:gd name="T9" fmla="*/ 100 h 100"/>
                <a:gd name="T10" fmla="*/ 33 w 82"/>
                <a:gd name="T11" fmla="*/ 100 h 100"/>
                <a:gd name="T12" fmla="*/ 33 w 82"/>
                <a:gd name="T13" fmla="*/ 14 h 100"/>
                <a:gd name="T14" fmla="*/ 0 w 82"/>
                <a:gd name="T15" fmla="*/ 14 h 100"/>
                <a:gd name="T16" fmla="*/ 0 w 82"/>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00">
                  <a:moveTo>
                    <a:pt x="0" y="0"/>
                  </a:moveTo>
                  <a:lnTo>
                    <a:pt x="82" y="0"/>
                  </a:lnTo>
                  <a:lnTo>
                    <a:pt x="82" y="14"/>
                  </a:lnTo>
                  <a:lnTo>
                    <a:pt x="49" y="14"/>
                  </a:lnTo>
                  <a:lnTo>
                    <a:pt x="49" y="100"/>
                  </a:lnTo>
                  <a:lnTo>
                    <a:pt x="33" y="100"/>
                  </a:lnTo>
                  <a:lnTo>
                    <a:pt x="33" y="14"/>
                  </a:lnTo>
                  <a:lnTo>
                    <a:pt x="0" y="1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5" name="Freeform 27"/>
            <p:cNvSpPr>
              <a:spLocks/>
            </p:cNvSpPr>
            <p:nvPr userDrawn="1"/>
          </p:nvSpPr>
          <p:spPr bwMode="auto">
            <a:xfrm>
              <a:off x="5567363" y="579438"/>
              <a:ext cx="58738" cy="79375"/>
            </a:xfrm>
            <a:custGeom>
              <a:avLst/>
              <a:gdLst>
                <a:gd name="T0" fmla="*/ 0 w 74"/>
                <a:gd name="T1" fmla="*/ 0 h 100"/>
                <a:gd name="T2" fmla="*/ 74 w 74"/>
                <a:gd name="T3" fmla="*/ 0 h 100"/>
                <a:gd name="T4" fmla="*/ 74 w 74"/>
                <a:gd name="T5" fmla="*/ 15 h 100"/>
                <a:gd name="T6" fmla="*/ 16 w 74"/>
                <a:gd name="T7" fmla="*/ 15 h 100"/>
                <a:gd name="T8" fmla="*/ 16 w 74"/>
                <a:gd name="T9" fmla="*/ 42 h 100"/>
                <a:gd name="T10" fmla="*/ 71 w 74"/>
                <a:gd name="T11" fmla="*/ 42 h 100"/>
                <a:gd name="T12" fmla="*/ 71 w 74"/>
                <a:gd name="T13" fmla="*/ 57 h 100"/>
                <a:gd name="T14" fmla="*/ 16 w 74"/>
                <a:gd name="T15" fmla="*/ 57 h 100"/>
                <a:gd name="T16" fmla="*/ 16 w 74"/>
                <a:gd name="T17" fmla="*/ 84 h 100"/>
                <a:gd name="T18" fmla="*/ 74 w 74"/>
                <a:gd name="T19" fmla="*/ 84 h 100"/>
                <a:gd name="T20" fmla="*/ 74 w 74"/>
                <a:gd name="T21" fmla="*/ 100 h 100"/>
                <a:gd name="T22" fmla="*/ 0 w 74"/>
                <a:gd name="T23" fmla="*/ 100 h 100"/>
                <a:gd name="T24" fmla="*/ 0 w 74"/>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100">
                  <a:moveTo>
                    <a:pt x="0" y="0"/>
                  </a:moveTo>
                  <a:lnTo>
                    <a:pt x="74" y="0"/>
                  </a:lnTo>
                  <a:lnTo>
                    <a:pt x="74" y="15"/>
                  </a:lnTo>
                  <a:lnTo>
                    <a:pt x="16" y="15"/>
                  </a:lnTo>
                  <a:lnTo>
                    <a:pt x="16" y="42"/>
                  </a:lnTo>
                  <a:lnTo>
                    <a:pt x="71" y="42"/>
                  </a:lnTo>
                  <a:lnTo>
                    <a:pt x="71" y="57"/>
                  </a:lnTo>
                  <a:lnTo>
                    <a:pt x="16" y="57"/>
                  </a:lnTo>
                  <a:lnTo>
                    <a:pt x="16" y="84"/>
                  </a:lnTo>
                  <a:lnTo>
                    <a:pt x="74" y="84"/>
                  </a:lnTo>
                  <a:lnTo>
                    <a:pt x="74"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6" name="Freeform 28"/>
            <p:cNvSpPr>
              <a:spLocks noEditPoints="1"/>
            </p:cNvSpPr>
            <p:nvPr userDrawn="1"/>
          </p:nvSpPr>
          <p:spPr bwMode="auto">
            <a:xfrm>
              <a:off x="5672138" y="577850"/>
              <a:ext cx="68263" cy="80963"/>
            </a:xfrm>
            <a:custGeom>
              <a:avLst/>
              <a:gdLst>
                <a:gd name="T0" fmla="*/ 15 w 86"/>
                <a:gd name="T1" fmla="*/ 15 h 101"/>
                <a:gd name="T2" fmla="*/ 15 w 86"/>
                <a:gd name="T3" fmla="*/ 52 h 101"/>
                <a:gd name="T4" fmla="*/ 47 w 86"/>
                <a:gd name="T5" fmla="*/ 52 h 101"/>
                <a:gd name="T6" fmla="*/ 52 w 86"/>
                <a:gd name="T7" fmla="*/ 50 h 101"/>
                <a:gd name="T8" fmla="*/ 56 w 86"/>
                <a:gd name="T9" fmla="*/ 49 h 101"/>
                <a:gd name="T10" fmla="*/ 60 w 86"/>
                <a:gd name="T11" fmla="*/ 48 h 101"/>
                <a:gd name="T12" fmla="*/ 62 w 86"/>
                <a:gd name="T13" fmla="*/ 44 h 101"/>
                <a:gd name="T14" fmla="*/ 65 w 86"/>
                <a:gd name="T15" fmla="*/ 42 h 101"/>
                <a:gd name="T16" fmla="*/ 65 w 86"/>
                <a:gd name="T17" fmla="*/ 38 h 101"/>
                <a:gd name="T18" fmla="*/ 66 w 86"/>
                <a:gd name="T19" fmla="*/ 34 h 101"/>
                <a:gd name="T20" fmla="*/ 65 w 86"/>
                <a:gd name="T21" fmla="*/ 30 h 101"/>
                <a:gd name="T22" fmla="*/ 65 w 86"/>
                <a:gd name="T23" fmla="*/ 26 h 101"/>
                <a:gd name="T24" fmla="*/ 62 w 86"/>
                <a:gd name="T25" fmla="*/ 22 h 101"/>
                <a:gd name="T26" fmla="*/ 60 w 86"/>
                <a:gd name="T27" fmla="*/ 20 h 101"/>
                <a:gd name="T28" fmla="*/ 56 w 86"/>
                <a:gd name="T29" fmla="*/ 17 h 101"/>
                <a:gd name="T30" fmla="*/ 52 w 86"/>
                <a:gd name="T31" fmla="*/ 16 h 101"/>
                <a:gd name="T32" fmla="*/ 47 w 86"/>
                <a:gd name="T33" fmla="*/ 15 h 101"/>
                <a:gd name="T34" fmla="*/ 15 w 86"/>
                <a:gd name="T35" fmla="*/ 15 h 101"/>
                <a:gd name="T36" fmla="*/ 0 w 86"/>
                <a:gd name="T37" fmla="*/ 0 h 101"/>
                <a:gd name="T38" fmla="*/ 47 w 86"/>
                <a:gd name="T39" fmla="*/ 1 h 101"/>
                <a:gd name="T40" fmla="*/ 62 w 86"/>
                <a:gd name="T41" fmla="*/ 3 h 101"/>
                <a:gd name="T42" fmla="*/ 74 w 86"/>
                <a:gd name="T43" fmla="*/ 10 h 101"/>
                <a:gd name="T44" fmla="*/ 80 w 86"/>
                <a:gd name="T45" fmla="*/ 21 h 101"/>
                <a:gd name="T46" fmla="*/ 83 w 86"/>
                <a:gd name="T47" fmla="*/ 33 h 101"/>
                <a:gd name="T48" fmla="*/ 81 w 86"/>
                <a:gd name="T49" fmla="*/ 44 h 101"/>
                <a:gd name="T50" fmla="*/ 76 w 86"/>
                <a:gd name="T51" fmla="*/ 53 h 101"/>
                <a:gd name="T52" fmla="*/ 67 w 86"/>
                <a:gd name="T53" fmla="*/ 61 h 101"/>
                <a:gd name="T54" fmla="*/ 55 w 86"/>
                <a:gd name="T55" fmla="*/ 64 h 101"/>
                <a:gd name="T56" fmla="*/ 85 w 86"/>
                <a:gd name="T57" fmla="*/ 99 h 101"/>
                <a:gd name="T58" fmla="*/ 86 w 86"/>
                <a:gd name="T59" fmla="*/ 101 h 101"/>
                <a:gd name="T60" fmla="*/ 67 w 86"/>
                <a:gd name="T61" fmla="*/ 101 h 101"/>
                <a:gd name="T62" fmla="*/ 37 w 86"/>
                <a:gd name="T63" fmla="*/ 66 h 101"/>
                <a:gd name="T64" fmla="*/ 15 w 86"/>
                <a:gd name="T65" fmla="*/ 66 h 101"/>
                <a:gd name="T66" fmla="*/ 15 w 86"/>
                <a:gd name="T67" fmla="*/ 101 h 101"/>
                <a:gd name="T68" fmla="*/ 0 w 86"/>
                <a:gd name="T69" fmla="*/ 101 h 101"/>
                <a:gd name="T70" fmla="*/ 0 w 86"/>
                <a:gd name="T7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101">
                  <a:moveTo>
                    <a:pt x="15" y="15"/>
                  </a:moveTo>
                  <a:lnTo>
                    <a:pt x="15" y="52"/>
                  </a:lnTo>
                  <a:lnTo>
                    <a:pt x="47" y="52"/>
                  </a:lnTo>
                  <a:lnTo>
                    <a:pt x="52" y="50"/>
                  </a:lnTo>
                  <a:lnTo>
                    <a:pt x="56" y="49"/>
                  </a:lnTo>
                  <a:lnTo>
                    <a:pt x="60" y="48"/>
                  </a:lnTo>
                  <a:lnTo>
                    <a:pt x="62" y="44"/>
                  </a:lnTo>
                  <a:lnTo>
                    <a:pt x="65" y="42"/>
                  </a:lnTo>
                  <a:lnTo>
                    <a:pt x="65" y="38"/>
                  </a:lnTo>
                  <a:lnTo>
                    <a:pt x="66" y="34"/>
                  </a:lnTo>
                  <a:lnTo>
                    <a:pt x="65" y="30"/>
                  </a:lnTo>
                  <a:lnTo>
                    <a:pt x="65" y="26"/>
                  </a:lnTo>
                  <a:lnTo>
                    <a:pt x="62" y="22"/>
                  </a:lnTo>
                  <a:lnTo>
                    <a:pt x="60" y="20"/>
                  </a:lnTo>
                  <a:lnTo>
                    <a:pt x="56" y="17"/>
                  </a:lnTo>
                  <a:lnTo>
                    <a:pt x="52" y="16"/>
                  </a:lnTo>
                  <a:lnTo>
                    <a:pt x="47" y="15"/>
                  </a:lnTo>
                  <a:lnTo>
                    <a:pt x="15" y="15"/>
                  </a:lnTo>
                  <a:close/>
                  <a:moveTo>
                    <a:pt x="0" y="0"/>
                  </a:moveTo>
                  <a:lnTo>
                    <a:pt x="47" y="1"/>
                  </a:lnTo>
                  <a:lnTo>
                    <a:pt x="62" y="3"/>
                  </a:lnTo>
                  <a:lnTo>
                    <a:pt x="74" y="10"/>
                  </a:lnTo>
                  <a:lnTo>
                    <a:pt x="80" y="21"/>
                  </a:lnTo>
                  <a:lnTo>
                    <a:pt x="83" y="33"/>
                  </a:lnTo>
                  <a:lnTo>
                    <a:pt x="81" y="44"/>
                  </a:lnTo>
                  <a:lnTo>
                    <a:pt x="76" y="53"/>
                  </a:lnTo>
                  <a:lnTo>
                    <a:pt x="67" y="61"/>
                  </a:lnTo>
                  <a:lnTo>
                    <a:pt x="55" y="64"/>
                  </a:lnTo>
                  <a:lnTo>
                    <a:pt x="85" y="99"/>
                  </a:lnTo>
                  <a:lnTo>
                    <a:pt x="86" y="101"/>
                  </a:lnTo>
                  <a:lnTo>
                    <a:pt x="67" y="101"/>
                  </a:lnTo>
                  <a:lnTo>
                    <a:pt x="37" y="66"/>
                  </a:lnTo>
                  <a:lnTo>
                    <a:pt x="15" y="66"/>
                  </a:lnTo>
                  <a:lnTo>
                    <a:pt x="15"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7" name="Freeform 29"/>
            <p:cNvSpPr>
              <a:spLocks/>
            </p:cNvSpPr>
            <p:nvPr userDrawn="1"/>
          </p:nvSpPr>
          <p:spPr bwMode="auto">
            <a:xfrm>
              <a:off x="5753101" y="579438"/>
              <a:ext cx="58738" cy="79375"/>
            </a:xfrm>
            <a:custGeom>
              <a:avLst/>
              <a:gdLst>
                <a:gd name="T0" fmla="*/ 0 w 75"/>
                <a:gd name="T1" fmla="*/ 0 h 100"/>
                <a:gd name="T2" fmla="*/ 75 w 75"/>
                <a:gd name="T3" fmla="*/ 0 h 100"/>
                <a:gd name="T4" fmla="*/ 75 w 75"/>
                <a:gd name="T5" fmla="*/ 15 h 100"/>
                <a:gd name="T6" fmla="*/ 16 w 75"/>
                <a:gd name="T7" fmla="*/ 15 h 100"/>
                <a:gd name="T8" fmla="*/ 16 w 75"/>
                <a:gd name="T9" fmla="*/ 42 h 100"/>
                <a:gd name="T10" fmla="*/ 72 w 75"/>
                <a:gd name="T11" fmla="*/ 42 h 100"/>
                <a:gd name="T12" fmla="*/ 72 w 75"/>
                <a:gd name="T13" fmla="*/ 57 h 100"/>
                <a:gd name="T14" fmla="*/ 16 w 75"/>
                <a:gd name="T15" fmla="*/ 57 h 100"/>
                <a:gd name="T16" fmla="*/ 16 w 75"/>
                <a:gd name="T17" fmla="*/ 84 h 100"/>
                <a:gd name="T18" fmla="*/ 75 w 75"/>
                <a:gd name="T19" fmla="*/ 84 h 100"/>
                <a:gd name="T20" fmla="*/ 75 w 75"/>
                <a:gd name="T21" fmla="*/ 100 h 100"/>
                <a:gd name="T22" fmla="*/ 0 w 75"/>
                <a:gd name="T23" fmla="*/ 100 h 100"/>
                <a:gd name="T24" fmla="*/ 0 w 75"/>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00">
                  <a:moveTo>
                    <a:pt x="0" y="0"/>
                  </a:moveTo>
                  <a:lnTo>
                    <a:pt x="75" y="0"/>
                  </a:lnTo>
                  <a:lnTo>
                    <a:pt x="75" y="15"/>
                  </a:lnTo>
                  <a:lnTo>
                    <a:pt x="16" y="15"/>
                  </a:lnTo>
                  <a:lnTo>
                    <a:pt x="16" y="42"/>
                  </a:lnTo>
                  <a:lnTo>
                    <a:pt x="72" y="42"/>
                  </a:lnTo>
                  <a:lnTo>
                    <a:pt x="72" y="57"/>
                  </a:lnTo>
                  <a:lnTo>
                    <a:pt x="16" y="57"/>
                  </a:lnTo>
                  <a:lnTo>
                    <a:pt x="16" y="84"/>
                  </a:lnTo>
                  <a:lnTo>
                    <a:pt x="75" y="84"/>
                  </a:lnTo>
                  <a:lnTo>
                    <a:pt x="75"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8" name="Freeform 30"/>
            <p:cNvSpPr>
              <a:spLocks/>
            </p:cNvSpPr>
            <p:nvPr userDrawn="1"/>
          </p:nvSpPr>
          <p:spPr bwMode="auto">
            <a:xfrm>
              <a:off x="5819776" y="579438"/>
              <a:ext cx="66675" cy="79375"/>
            </a:xfrm>
            <a:custGeom>
              <a:avLst/>
              <a:gdLst>
                <a:gd name="T0" fmla="*/ 0 w 82"/>
                <a:gd name="T1" fmla="*/ 0 h 100"/>
                <a:gd name="T2" fmla="*/ 82 w 82"/>
                <a:gd name="T3" fmla="*/ 0 h 100"/>
                <a:gd name="T4" fmla="*/ 82 w 82"/>
                <a:gd name="T5" fmla="*/ 14 h 100"/>
                <a:gd name="T6" fmla="*/ 49 w 82"/>
                <a:gd name="T7" fmla="*/ 14 h 100"/>
                <a:gd name="T8" fmla="*/ 49 w 82"/>
                <a:gd name="T9" fmla="*/ 100 h 100"/>
                <a:gd name="T10" fmla="*/ 33 w 82"/>
                <a:gd name="T11" fmla="*/ 100 h 100"/>
                <a:gd name="T12" fmla="*/ 33 w 82"/>
                <a:gd name="T13" fmla="*/ 14 h 100"/>
                <a:gd name="T14" fmla="*/ 0 w 82"/>
                <a:gd name="T15" fmla="*/ 14 h 100"/>
                <a:gd name="T16" fmla="*/ 0 w 82"/>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00">
                  <a:moveTo>
                    <a:pt x="0" y="0"/>
                  </a:moveTo>
                  <a:lnTo>
                    <a:pt x="82" y="0"/>
                  </a:lnTo>
                  <a:lnTo>
                    <a:pt x="82" y="14"/>
                  </a:lnTo>
                  <a:lnTo>
                    <a:pt x="49" y="14"/>
                  </a:lnTo>
                  <a:lnTo>
                    <a:pt x="49" y="100"/>
                  </a:lnTo>
                  <a:lnTo>
                    <a:pt x="33" y="100"/>
                  </a:lnTo>
                  <a:lnTo>
                    <a:pt x="33" y="14"/>
                  </a:lnTo>
                  <a:lnTo>
                    <a:pt x="0" y="1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9" name="Freeform 31"/>
            <p:cNvSpPr>
              <a:spLocks noEditPoints="1"/>
            </p:cNvSpPr>
            <p:nvPr userDrawn="1"/>
          </p:nvSpPr>
          <p:spPr bwMode="auto">
            <a:xfrm>
              <a:off x="5881688" y="579438"/>
              <a:ext cx="85725" cy="79375"/>
            </a:xfrm>
            <a:custGeom>
              <a:avLst/>
              <a:gdLst>
                <a:gd name="T0" fmla="*/ 54 w 108"/>
                <a:gd name="T1" fmla="*/ 16 h 100"/>
                <a:gd name="T2" fmla="*/ 33 w 108"/>
                <a:gd name="T3" fmla="*/ 65 h 100"/>
                <a:gd name="T4" fmla="*/ 75 w 108"/>
                <a:gd name="T5" fmla="*/ 65 h 100"/>
                <a:gd name="T6" fmla="*/ 54 w 108"/>
                <a:gd name="T7" fmla="*/ 16 h 100"/>
                <a:gd name="T8" fmla="*/ 46 w 108"/>
                <a:gd name="T9" fmla="*/ 0 h 100"/>
                <a:gd name="T10" fmla="*/ 63 w 108"/>
                <a:gd name="T11" fmla="*/ 0 h 100"/>
                <a:gd name="T12" fmla="*/ 108 w 108"/>
                <a:gd name="T13" fmla="*/ 100 h 100"/>
                <a:gd name="T14" fmla="*/ 90 w 108"/>
                <a:gd name="T15" fmla="*/ 100 h 100"/>
                <a:gd name="T16" fmla="*/ 82 w 108"/>
                <a:gd name="T17" fmla="*/ 79 h 100"/>
                <a:gd name="T18" fmla="*/ 27 w 108"/>
                <a:gd name="T19" fmla="*/ 79 h 100"/>
                <a:gd name="T20" fmla="*/ 17 w 108"/>
                <a:gd name="T21" fmla="*/ 100 h 100"/>
                <a:gd name="T22" fmla="*/ 0 w 108"/>
                <a:gd name="T23" fmla="*/ 100 h 100"/>
                <a:gd name="T24" fmla="*/ 46 w 108"/>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0">
                  <a:moveTo>
                    <a:pt x="54" y="16"/>
                  </a:moveTo>
                  <a:lnTo>
                    <a:pt x="33" y="65"/>
                  </a:lnTo>
                  <a:lnTo>
                    <a:pt x="75" y="65"/>
                  </a:lnTo>
                  <a:lnTo>
                    <a:pt x="54" y="16"/>
                  </a:lnTo>
                  <a:close/>
                  <a:moveTo>
                    <a:pt x="46" y="0"/>
                  </a:moveTo>
                  <a:lnTo>
                    <a:pt x="63" y="0"/>
                  </a:lnTo>
                  <a:lnTo>
                    <a:pt x="108" y="100"/>
                  </a:lnTo>
                  <a:lnTo>
                    <a:pt x="90" y="100"/>
                  </a:lnTo>
                  <a:lnTo>
                    <a:pt x="82" y="79"/>
                  </a:lnTo>
                  <a:lnTo>
                    <a:pt x="27" y="79"/>
                  </a:lnTo>
                  <a:lnTo>
                    <a:pt x="17" y="100"/>
                  </a:lnTo>
                  <a:lnTo>
                    <a:pt x="0" y="100"/>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0" name="Rectangle 32"/>
            <p:cNvSpPr>
              <a:spLocks noChangeArrowheads="1"/>
            </p:cNvSpPr>
            <p:nvPr userDrawn="1"/>
          </p:nvSpPr>
          <p:spPr bwMode="auto">
            <a:xfrm>
              <a:off x="5978526" y="579438"/>
              <a:ext cx="12700" cy="793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41" name="Freeform 33"/>
            <p:cNvSpPr>
              <a:spLocks/>
            </p:cNvSpPr>
            <p:nvPr userDrawn="1"/>
          </p:nvSpPr>
          <p:spPr bwMode="auto">
            <a:xfrm>
              <a:off x="6011863" y="579438"/>
              <a:ext cx="53975" cy="79375"/>
            </a:xfrm>
            <a:custGeom>
              <a:avLst/>
              <a:gdLst>
                <a:gd name="T0" fmla="*/ 0 w 69"/>
                <a:gd name="T1" fmla="*/ 0 h 100"/>
                <a:gd name="T2" fmla="*/ 15 w 69"/>
                <a:gd name="T3" fmla="*/ 0 h 100"/>
                <a:gd name="T4" fmla="*/ 15 w 69"/>
                <a:gd name="T5" fmla="*/ 85 h 100"/>
                <a:gd name="T6" fmla="*/ 69 w 69"/>
                <a:gd name="T7" fmla="*/ 85 h 100"/>
                <a:gd name="T8" fmla="*/ 69 w 69"/>
                <a:gd name="T9" fmla="*/ 100 h 100"/>
                <a:gd name="T10" fmla="*/ 0 w 69"/>
                <a:gd name="T11" fmla="*/ 100 h 100"/>
                <a:gd name="T12" fmla="*/ 0 w 69"/>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69" h="100">
                  <a:moveTo>
                    <a:pt x="0" y="0"/>
                  </a:moveTo>
                  <a:lnTo>
                    <a:pt x="15" y="0"/>
                  </a:lnTo>
                  <a:lnTo>
                    <a:pt x="15" y="85"/>
                  </a:lnTo>
                  <a:lnTo>
                    <a:pt x="69" y="85"/>
                  </a:lnTo>
                  <a:lnTo>
                    <a:pt x="69"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2" name="Freeform 34"/>
            <p:cNvSpPr>
              <a:spLocks noEditPoints="1"/>
            </p:cNvSpPr>
            <p:nvPr userDrawn="1"/>
          </p:nvSpPr>
          <p:spPr bwMode="auto">
            <a:xfrm>
              <a:off x="6103938" y="577850"/>
              <a:ext cx="65088" cy="80963"/>
            </a:xfrm>
            <a:custGeom>
              <a:avLst/>
              <a:gdLst>
                <a:gd name="T0" fmla="*/ 16 w 82"/>
                <a:gd name="T1" fmla="*/ 15 h 101"/>
                <a:gd name="T2" fmla="*/ 16 w 82"/>
                <a:gd name="T3" fmla="*/ 56 h 101"/>
                <a:gd name="T4" fmla="*/ 46 w 82"/>
                <a:gd name="T5" fmla="*/ 56 h 101"/>
                <a:gd name="T6" fmla="*/ 57 w 82"/>
                <a:gd name="T7" fmla="*/ 53 h 101"/>
                <a:gd name="T8" fmla="*/ 63 w 82"/>
                <a:gd name="T9" fmla="*/ 48 h 101"/>
                <a:gd name="T10" fmla="*/ 66 w 82"/>
                <a:gd name="T11" fmla="*/ 39 h 101"/>
                <a:gd name="T12" fmla="*/ 66 w 82"/>
                <a:gd name="T13" fmla="*/ 31 h 101"/>
                <a:gd name="T14" fmla="*/ 63 w 82"/>
                <a:gd name="T15" fmla="*/ 22 h 101"/>
                <a:gd name="T16" fmla="*/ 57 w 82"/>
                <a:gd name="T17" fmla="*/ 17 h 101"/>
                <a:gd name="T18" fmla="*/ 46 w 82"/>
                <a:gd name="T19" fmla="*/ 15 h 101"/>
                <a:gd name="T20" fmla="*/ 16 w 82"/>
                <a:gd name="T21" fmla="*/ 15 h 101"/>
                <a:gd name="T22" fmla="*/ 46 w 82"/>
                <a:gd name="T23" fmla="*/ 0 h 101"/>
                <a:gd name="T24" fmla="*/ 60 w 82"/>
                <a:gd name="T25" fmla="*/ 2 h 101"/>
                <a:gd name="T26" fmla="*/ 71 w 82"/>
                <a:gd name="T27" fmla="*/ 8 h 101"/>
                <a:gd name="T28" fmla="*/ 78 w 82"/>
                <a:gd name="T29" fmla="*/ 19 h 101"/>
                <a:gd name="T30" fmla="*/ 82 w 82"/>
                <a:gd name="T31" fmla="*/ 29 h 101"/>
                <a:gd name="T32" fmla="*/ 82 w 82"/>
                <a:gd name="T33" fmla="*/ 40 h 101"/>
                <a:gd name="T34" fmla="*/ 78 w 82"/>
                <a:gd name="T35" fmla="*/ 52 h 101"/>
                <a:gd name="T36" fmla="*/ 72 w 82"/>
                <a:gd name="T37" fmla="*/ 61 h 101"/>
                <a:gd name="T38" fmla="*/ 60 w 82"/>
                <a:gd name="T39" fmla="*/ 68 h 101"/>
                <a:gd name="T40" fmla="*/ 46 w 82"/>
                <a:gd name="T41" fmla="*/ 70 h 101"/>
                <a:gd name="T42" fmla="*/ 16 w 82"/>
                <a:gd name="T43" fmla="*/ 70 h 101"/>
                <a:gd name="T44" fmla="*/ 16 w 82"/>
                <a:gd name="T45" fmla="*/ 101 h 101"/>
                <a:gd name="T46" fmla="*/ 0 w 82"/>
                <a:gd name="T47" fmla="*/ 101 h 101"/>
                <a:gd name="T48" fmla="*/ 0 w 82"/>
                <a:gd name="T49" fmla="*/ 1 h 101"/>
                <a:gd name="T50" fmla="*/ 46 w 82"/>
                <a:gd name="T5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101">
                  <a:moveTo>
                    <a:pt x="16" y="15"/>
                  </a:moveTo>
                  <a:lnTo>
                    <a:pt x="16" y="56"/>
                  </a:lnTo>
                  <a:lnTo>
                    <a:pt x="46" y="56"/>
                  </a:lnTo>
                  <a:lnTo>
                    <a:pt x="57" y="53"/>
                  </a:lnTo>
                  <a:lnTo>
                    <a:pt x="63" y="48"/>
                  </a:lnTo>
                  <a:lnTo>
                    <a:pt x="66" y="39"/>
                  </a:lnTo>
                  <a:lnTo>
                    <a:pt x="66" y="31"/>
                  </a:lnTo>
                  <a:lnTo>
                    <a:pt x="63" y="22"/>
                  </a:lnTo>
                  <a:lnTo>
                    <a:pt x="57" y="17"/>
                  </a:lnTo>
                  <a:lnTo>
                    <a:pt x="46" y="15"/>
                  </a:lnTo>
                  <a:lnTo>
                    <a:pt x="16" y="15"/>
                  </a:lnTo>
                  <a:close/>
                  <a:moveTo>
                    <a:pt x="46" y="0"/>
                  </a:moveTo>
                  <a:lnTo>
                    <a:pt x="60" y="2"/>
                  </a:lnTo>
                  <a:lnTo>
                    <a:pt x="71" y="8"/>
                  </a:lnTo>
                  <a:lnTo>
                    <a:pt x="78" y="19"/>
                  </a:lnTo>
                  <a:lnTo>
                    <a:pt x="82" y="29"/>
                  </a:lnTo>
                  <a:lnTo>
                    <a:pt x="82" y="40"/>
                  </a:lnTo>
                  <a:lnTo>
                    <a:pt x="78" y="52"/>
                  </a:lnTo>
                  <a:lnTo>
                    <a:pt x="72" y="61"/>
                  </a:lnTo>
                  <a:lnTo>
                    <a:pt x="60" y="68"/>
                  </a:lnTo>
                  <a:lnTo>
                    <a:pt x="46" y="70"/>
                  </a:lnTo>
                  <a:lnTo>
                    <a:pt x="16" y="70"/>
                  </a:lnTo>
                  <a:lnTo>
                    <a:pt x="16" y="101"/>
                  </a:lnTo>
                  <a:lnTo>
                    <a:pt x="0" y="101"/>
                  </a:lnTo>
                  <a:lnTo>
                    <a:pt x="0" y="1"/>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3" name="Freeform 35"/>
            <p:cNvSpPr>
              <a:spLocks noEditPoints="1"/>
            </p:cNvSpPr>
            <p:nvPr userDrawn="1"/>
          </p:nvSpPr>
          <p:spPr bwMode="auto">
            <a:xfrm>
              <a:off x="6178551" y="577850"/>
              <a:ext cx="80963" cy="82550"/>
            </a:xfrm>
            <a:custGeom>
              <a:avLst/>
              <a:gdLst>
                <a:gd name="T0" fmla="*/ 51 w 103"/>
                <a:gd name="T1" fmla="*/ 16 h 106"/>
                <a:gd name="T2" fmla="*/ 36 w 103"/>
                <a:gd name="T3" fmla="*/ 18 h 106"/>
                <a:gd name="T4" fmla="*/ 25 w 103"/>
                <a:gd name="T5" fmla="*/ 26 h 106"/>
                <a:gd name="T6" fmla="*/ 18 w 103"/>
                <a:gd name="T7" fmla="*/ 38 h 106"/>
                <a:gd name="T8" fmla="*/ 16 w 103"/>
                <a:gd name="T9" fmla="*/ 54 h 106"/>
                <a:gd name="T10" fmla="*/ 17 w 103"/>
                <a:gd name="T11" fmla="*/ 64 h 106"/>
                <a:gd name="T12" fmla="*/ 21 w 103"/>
                <a:gd name="T13" fmla="*/ 74 h 106"/>
                <a:gd name="T14" fmla="*/ 28 w 103"/>
                <a:gd name="T15" fmla="*/ 83 h 106"/>
                <a:gd name="T16" fmla="*/ 39 w 103"/>
                <a:gd name="T17" fmla="*/ 88 h 106"/>
                <a:gd name="T18" fmla="*/ 51 w 103"/>
                <a:gd name="T19" fmla="*/ 91 h 106"/>
                <a:gd name="T20" fmla="*/ 65 w 103"/>
                <a:gd name="T21" fmla="*/ 88 h 106"/>
                <a:gd name="T22" fmla="*/ 75 w 103"/>
                <a:gd name="T23" fmla="*/ 83 h 106"/>
                <a:gd name="T24" fmla="*/ 82 w 103"/>
                <a:gd name="T25" fmla="*/ 75 h 106"/>
                <a:gd name="T26" fmla="*/ 85 w 103"/>
                <a:gd name="T27" fmla="*/ 65 h 106"/>
                <a:gd name="T28" fmla="*/ 87 w 103"/>
                <a:gd name="T29" fmla="*/ 54 h 106"/>
                <a:gd name="T30" fmla="*/ 85 w 103"/>
                <a:gd name="T31" fmla="*/ 42 h 106"/>
                <a:gd name="T32" fmla="*/ 82 w 103"/>
                <a:gd name="T33" fmla="*/ 32 h 106"/>
                <a:gd name="T34" fmla="*/ 75 w 103"/>
                <a:gd name="T35" fmla="*/ 23 h 106"/>
                <a:gd name="T36" fmla="*/ 65 w 103"/>
                <a:gd name="T37" fmla="*/ 17 h 106"/>
                <a:gd name="T38" fmla="*/ 51 w 103"/>
                <a:gd name="T39" fmla="*/ 16 h 106"/>
                <a:gd name="T40" fmla="*/ 51 w 103"/>
                <a:gd name="T41" fmla="*/ 0 h 106"/>
                <a:gd name="T42" fmla="*/ 68 w 103"/>
                <a:gd name="T43" fmla="*/ 3 h 106"/>
                <a:gd name="T44" fmla="*/ 80 w 103"/>
                <a:gd name="T45" fmla="*/ 8 h 106"/>
                <a:gd name="T46" fmla="*/ 91 w 103"/>
                <a:gd name="T47" fmla="*/ 17 h 106"/>
                <a:gd name="T48" fmla="*/ 97 w 103"/>
                <a:gd name="T49" fmla="*/ 27 h 106"/>
                <a:gd name="T50" fmla="*/ 102 w 103"/>
                <a:gd name="T51" fmla="*/ 40 h 106"/>
                <a:gd name="T52" fmla="*/ 103 w 103"/>
                <a:gd name="T53" fmla="*/ 54 h 106"/>
                <a:gd name="T54" fmla="*/ 102 w 103"/>
                <a:gd name="T55" fmla="*/ 66 h 106"/>
                <a:gd name="T56" fmla="*/ 97 w 103"/>
                <a:gd name="T57" fmla="*/ 79 h 106"/>
                <a:gd name="T58" fmla="*/ 91 w 103"/>
                <a:gd name="T59" fmla="*/ 89 h 106"/>
                <a:gd name="T60" fmla="*/ 80 w 103"/>
                <a:gd name="T61" fmla="*/ 98 h 106"/>
                <a:gd name="T62" fmla="*/ 68 w 103"/>
                <a:gd name="T63" fmla="*/ 103 h 106"/>
                <a:gd name="T64" fmla="*/ 51 w 103"/>
                <a:gd name="T65" fmla="*/ 106 h 106"/>
                <a:gd name="T66" fmla="*/ 36 w 103"/>
                <a:gd name="T67" fmla="*/ 103 h 106"/>
                <a:gd name="T68" fmla="*/ 22 w 103"/>
                <a:gd name="T69" fmla="*/ 98 h 106"/>
                <a:gd name="T70" fmla="*/ 13 w 103"/>
                <a:gd name="T71" fmla="*/ 89 h 106"/>
                <a:gd name="T72" fmla="*/ 6 w 103"/>
                <a:gd name="T73" fmla="*/ 79 h 106"/>
                <a:gd name="T74" fmla="*/ 2 w 103"/>
                <a:gd name="T75" fmla="*/ 66 h 106"/>
                <a:gd name="T76" fmla="*/ 0 w 103"/>
                <a:gd name="T77" fmla="*/ 54 h 106"/>
                <a:gd name="T78" fmla="*/ 3 w 103"/>
                <a:gd name="T79" fmla="*/ 36 h 106"/>
                <a:gd name="T80" fmla="*/ 9 w 103"/>
                <a:gd name="T81" fmla="*/ 22 h 106"/>
                <a:gd name="T82" fmla="*/ 21 w 103"/>
                <a:gd name="T83" fmla="*/ 10 h 106"/>
                <a:gd name="T84" fmla="*/ 35 w 103"/>
                <a:gd name="T85" fmla="*/ 3 h 106"/>
                <a:gd name="T86" fmla="*/ 51 w 103"/>
                <a:gd name="T8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3" h="106">
                  <a:moveTo>
                    <a:pt x="51" y="16"/>
                  </a:moveTo>
                  <a:lnTo>
                    <a:pt x="36" y="18"/>
                  </a:lnTo>
                  <a:lnTo>
                    <a:pt x="25" y="26"/>
                  </a:lnTo>
                  <a:lnTo>
                    <a:pt x="18" y="38"/>
                  </a:lnTo>
                  <a:lnTo>
                    <a:pt x="16" y="54"/>
                  </a:lnTo>
                  <a:lnTo>
                    <a:pt x="17" y="64"/>
                  </a:lnTo>
                  <a:lnTo>
                    <a:pt x="21" y="74"/>
                  </a:lnTo>
                  <a:lnTo>
                    <a:pt x="28" y="83"/>
                  </a:lnTo>
                  <a:lnTo>
                    <a:pt x="39" y="88"/>
                  </a:lnTo>
                  <a:lnTo>
                    <a:pt x="51" y="91"/>
                  </a:lnTo>
                  <a:lnTo>
                    <a:pt x="65" y="88"/>
                  </a:lnTo>
                  <a:lnTo>
                    <a:pt x="75" y="83"/>
                  </a:lnTo>
                  <a:lnTo>
                    <a:pt x="82" y="75"/>
                  </a:lnTo>
                  <a:lnTo>
                    <a:pt x="85" y="65"/>
                  </a:lnTo>
                  <a:lnTo>
                    <a:pt x="87" y="54"/>
                  </a:lnTo>
                  <a:lnTo>
                    <a:pt x="85" y="42"/>
                  </a:lnTo>
                  <a:lnTo>
                    <a:pt x="82" y="32"/>
                  </a:lnTo>
                  <a:lnTo>
                    <a:pt x="75" y="23"/>
                  </a:lnTo>
                  <a:lnTo>
                    <a:pt x="65" y="17"/>
                  </a:lnTo>
                  <a:lnTo>
                    <a:pt x="51" y="16"/>
                  </a:lnTo>
                  <a:close/>
                  <a:moveTo>
                    <a:pt x="51" y="0"/>
                  </a:moveTo>
                  <a:lnTo>
                    <a:pt x="68" y="3"/>
                  </a:lnTo>
                  <a:lnTo>
                    <a:pt x="80" y="8"/>
                  </a:lnTo>
                  <a:lnTo>
                    <a:pt x="91" y="17"/>
                  </a:lnTo>
                  <a:lnTo>
                    <a:pt x="97" y="27"/>
                  </a:lnTo>
                  <a:lnTo>
                    <a:pt x="102" y="40"/>
                  </a:lnTo>
                  <a:lnTo>
                    <a:pt x="103" y="54"/>
                  </a:lnTo>
                  <a:lnTo>
                    <a:pt x="102" y="66"/>
                  </a:lnTo>
                  <a:lnTo>
                    <a:pt x="97" y="79"/>
                  </a:lnTo>
                  <a:lnTo>
                    <a:pt x="91" y="89"/>
                  </a:lnTo>
                  <a:lnTo>
                    <a:pt x="80" y="98"/>
                  </a:lnTo>
                  <a:lnTo>
                    <a:pt x="68" y="103"/>
                  </a:lnTo>
                  <a:lnTo>
                    <a:pt x="51" y="106"/>
                  </a:lnTo>
                  <a:lnTo>
                    <a:pt x="36" y="103"/>
                  </a:lnTo>
                  <a:lnTo>
                    <a:pt x="22" y="98"/>
                  </a:lnTo>
                  <a:lnTo>
                    <a:pt x="13" y="89"/>
                  </a:lnTo>
                  <a:lnTo>
                    <a:pt x="6" y="79"/>
                  </a:lnTo>
                  <a:lnTo>
                    <a:pt x="2" y="66"/>
                  </a:lnTo>
                  <a:lnTo>
                    <a:pt x="0" y="54"/>
                  </a:lnTo>
                  <a:lnTo>
                    <a:pt x="3" y="36"/>
                  </a:lnTo>
                  <a:lnTo>
                    <a:pt x="9" y="22"/>
                  </a:lnTo>
                  <a:lnTo>
                    <a:pt x="21" y="10"/>
                  </a:lnTo>
                  <a:lnTo>
                    <a:pt x="35" y="3"/>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4" name="Freeform 36"/>
            <p:cNvSpPr>
              <a:spLocks/>
            </p:cNvSpPr>
            <p:nvPr userDrawn="1"/>
          </p:nvSpPr>
          <p:spPr bwMode="auto">
            <a:xfrm>
              <a:off x="6264276" y="579438"/>
              <a:ext cx="119063" cy="79375"/>
            </a:xfrm>
            <a:custGeom>
              <a:avLst/>
              <a:gdLst>
                <a:gd name="T0" fmla="*/ 0 w 150"/>
                <a:gd name="T1" fmla="*/ 0 h 100"/>
                <a:gd name="T2" fmla="*/ 19 w 150"/>
                <a:gd name="T3" fmla="*/ 0 h 100"/>
                <a:gd name="T4" fmla="*/ 45 w 150"/>
                <a:gd name="T5" fmla="*/ 77 h 100"/>
                <a:gd name="T6" fmla="*/ 70 w 150"/>
                <a:gd name="T7" fmla="*/ 0 h 100"/>
                <a:gd name="T8" fmla="*/ 82 w 150"/>
                <a:gd name="T9" fmla="*/ 0 h 100"/>
                <a:gd name="T10" fmla="*/ 107 w 150"/>
                <a:gd name="T11" fmla="*/ 77 h 100"/>
                <a:gd name="T12" fmla="*/ 132 w 150"/>
                <a:gd name="T13" fmla="*/ 0 h 100"/>
                <a:gd name="T14" fmla="*/ 150 w 150"/>
                <a:gd name="T15" fmla="*/ 0 h 100"/>
                <a:gd name="T16" fmla="*/ 115 w 150"/>
                <a:gd name="T17" fmla="*/ 100 h 100"/>
                <a:gd name="T18" fmla="*/ 101 w 150"/>
                <a:gd name="T19" fmla="*/ 100 h 100"/>
                <a:gd name="T20" fmla="*/ 87 w 150"/>
                <a:gd name="T21" fmla="*/ 65 h 100"/>
                <a:gd name="T22" fmla="*/ 76 w 150"/>
                <a:gd name="T23" fmla="*/ 30 h 100"/>
                <a:gd name="T24" fmla="*/ 65 w 150"/>
                <a:gd name="T25" fmla="*/ 65 h 100"/>
                <a:gd name="T26" fmla="*/ 51 w 150"/>
                <a:gd name="T27" fmla="*/ 100 h 100"/>
                <a:gd name="T28" fmla="*/ 37 w 150"/>
                <a:gd name="T29" fmla="*/ 100 h 100"/>
                <a:gd name="T30" fmla="*/ 0 w 150"/>
                <a:gd name="T3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0" h="100">
                  <a:moveTo>
                    <a:pt x="0" y="0"/>
                  </a:moveTo>
                  <a:lnTo>
                    <a:pt x="19" y="0"/>
                  </a:lnTo>
                  <a:lnTo>
                    <a:pt x="45" y="77"/>
                  </a:lnTo>
                  <a:lnTo>
                    <a:pt x="70" y="0"/>
                  </a:lnTo>
                  <a:lnTo>
                    <a:pt x="82" y="0"/>
                  </a:lnTo>
                  <a:lnTo>
                    <a:pt x="107" y="77"/>
                  </a:lnTo>
                  <a:lnTo>
                    <a:pt x="132" y="0"/>
                  </a:lnTo>
                  <a:lnTo>
                    <a:pt x="150" y="0"/>
                  </a:lnTo>
                  <a:lnTo>
                    <a:pt x="115" y="100"/>
                  </a:lnTo>
                  <a:lnTo>
                    <a:pt x="101" y="100"/>
                  </a:lnTo>
                  <a:lnTo>
                    <a:pt x="87" y="65"/>
                  </a:lnTo>
                  <a:lnTo>
                    <a:pt x="76" y="30"/>
                  </a:lnTo>
                  <a:lnTo>
                    <a:pt x="65" y="65"/>
                  </a:lnTo>
                  <a:lnTo>
                    <a:pt x="51" y="100"/>
                  </a:lnTo>
                  <a:lnTo>
                    <a:pt x="37"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5" name="Freeform 37"/>
            <p:cNvSpPr>
              <a:spLocks/>
            </p:cNvSpPr>
            <p:nvPr userDrawn="1"/>
          </p:nvSpPr>
          <p:spPr bwMode="auto">
            <a:xfrm>
              <a:off x="6394451" y="579438"/>
              <a:ext cx="60325" cy="79375"/>
            </a:xfrm>
            <a:custGeom>
              <a:avLst/>
              <a:gdLst>
                <a:gd name="T0" fmla="*/ 0 w 75"/>
                <a:gd name="T1" fmla="*/ 0 h 100"/>
                <a:gd name="T2" fmla="*/ 75 w 75"/>
                <a:gd name="T3" fmla="*/ 0 h 100"/>
                <a:gd name="T4" fmla="*/ 75 w 75"/>
                <a:gd name="T5" fmla="*/ 15 h 100"/>
                <a:gd name="T6" fmla="*/ 17 w 75"/>
                <a:gd name="T7" fmla="*/ 15 h 100"/>
                <a:gd name="T8" fmla="*/ 17 w 75"/>
                <a:gd name="T9" fmla="*/ 42 h 100"/>
                <a:gd name="T10" fmla="*/ 73 w 75"/>
                <a:gd name="T11" fmla="*/ 42 h 100"/>
                <a:gd name="T12" fmla="*/ 73 w 75"/>
                <a:gd name="T13" fmla="*/ 57 h 100"/>
                <a:gd name="T14" fmla="*/ 17 w 75"/>
                <a:gd name="T15" fmla="*/ 57 h 100"/>
                <a:gd name="T16" fmla="*/ 17 w 75"/>
                <a:gd name="T17" fmla="*/ 84 h 100"/>
                <a:gd name="T18" fmla="*/ 75 w 75"/>
                <a:gd name="T19" fmla="*/ 84 h 100"/>
                <a:gd name="T20" fmla="*/ 75 w 75"/>
                <a:gd name="T21" fmla="*/ 100 h 100"/>
                <a:gd name="T22" fmla="*/ 0 w 75"/>
                <a:gd name="T23" fmla="*/ 100 h 100"/>
                <a:gd name="T24" fmla="*/ 0 w 75"/>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00">
                  <a:moveTo>
                    <a:pt x="0" y="0"/>
                  </a:moveTo>
                  <a:lnTo>
                    <a:pt x="75" y="0"/>
                  </a:lnTo>
                  <a:lnTo>
                    <a:pt x="75" y="15"/>
                  </a:lnTo>
                  <a:lnTo>
                    <a:pt x="17" y="15"/>
                  </a:lnTo>
                  <a:lnTo>
                    <a:pt x="17" y="42"/>
                  </a:lnTo>
                  <a:lnTo>
                    <a:pt x="73" y="42"/>
                  </a:lnTo>
                  <a:lnTo>
                    <a:pt x="73" y="57"/>
                  </a:lnTo>
                  <a:lnTo>
                    <a:pt x="17" y="57"/>
                  </a:lnTo>
                  <a:lnTo>
                    <a:pt x="17" y="84"/>
                  </a:lnTo>
                  <a:lnTo>
                    <a:pt x="75" y="84"/>
                  </a:lnTo>
                  <a:lnTo>
                    <a:pt x="75"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6" name="Freeform 38"/>
            <p:cNvSpPr>
              <a:spLocks noEditPoints="1"/>
            </p:cNvSpPr>
            <p:nvPr userDrawn="1"/>
          </p:nvSpPr>
          <p:spPr bwMode="auto">
            <a:xfrm>
              <a:off x="6470651" y="577850"/>
              <a:ext cx="69850" cy="80963"/>
            </a:xfrm>
            <a:custGeom>
              <a:avLst/>
              <a:gdLst>
                <a:gd name="T0" fmla="*/ 17 w 88"/>
                <a:gd name="T1" fmla="*/ 15 h 101"/>
                <a:gd name="T2" fmla="*/ 17 w 88"/>
                <a:gd name="T3" fmla="*/ 52 h 101"/>
                <a:gd name="T4" fmla="*/ 47 w 88"/>
                <a:gd name="T5" fmla="*/ 52 h 101"/>
                <a:gd name="T6" fmla="*/ 53 w 88"/>
                <a:gd name="T7" fmla="*/ 50 h 101"/>
                <a:gd name="T8" fmla="*/ 58 w 88"/>
                <a:gd name="T9" fmla="*/ 49 h 101"/>
                <a:gd name="T10" fmla="*/ 61 w 88"/>
                <a:gd name="T11" fmla="*/ 48 h 101"/>
                <a:gd name="T12" fmla="*/ 64 w 88"/>
                <a:gd name="T13" fmla="*/ 44 h 101"/>
                <a:gd name="T14" fmla="*/ 65 w 88"/>
                <a:gd name="T15" fmla="*/ 42 h 101"/>
                <a:gd name="T16" fmla="*/ 66 w 88"/>
                <a:gd name="T17" fmla="*/ 38 h 101"/>
                <a:gd name="T18" fmla="*/ 66 w 88"/>
                <a:gd name="T19" fmla="*/ 34 h 101"/>
                <a:gd name="T20" fmla="*/ 66 w 88"/>
                <a:gd name="T21" fmla="*/ 30 h 101"/>
                <a:gd name="T22" fmla="*/ 65 w 88"/>
                <a:gd name="T23" fmla="*/ 26 h 101"/>
                <a:gd name="T24" fmla="*/ 64 w 88"/>
                <a:gd name="T25" fmla="*/ 22 h 101"/>
                <a:gd name="T26" fmla="*/ 61 w 88"/>
                <a:gd name="T27" fmla="*/ 20 h 101"/>
                <a:gd name="T28" fmla="*/ 58 w 88"/>
                <a:gd name="T29" fmla="*/ 17 h 101"/>
                <a:gd name="T30" fmla="*/ 53 w 88"/>
                <a:gd name="T31" fmla="*/ 16 h 101"/>
                <a:gd name="T32" fmla="*/ 47 w 88"/>
                <a:gd name="T33" fmla="*/ 15 h 101"/>
                <a:gd name="T34" fmla="*/ 17 w 88"/>
                <a:gd name="T35" fmla="*/ 15 h 101"/>
                <a:gd name="T36" fmla="*/ 0 w 88"/>
                <a:gd name="T37" fmla="*/ 0 h 101"/>
                <a:gd name="T38" fmla="*/ 47 w 88"/>
                <a:gd name="T39" fmla="*/ 1 h 101"/>
                <a:gd name="T40" fmla="*/ 63 w 88"/>
                <a:gd name="T41" fmla="*/ 3 h 101"/>
                <a:gd name="T42" fmla="*/ 74 w 88"/>
                <a:gd name="T43" fmla="*/ 10 h 101"/>
                <a:gd name="T44" fmla="*/ 80 w 88"/>
                <a:gd name="T45" fmla="*/ 21 h 101"/>
                <a:gd name="T46" fmla="*/ 83 w 88"/>
                <a:gd name="T47" fmla="*/ 33 h 101"/>
                <a:gd name="T48" fmla="*/ 82 w 88"/>
                <a:gd name="T49" fmla="*/ 44 h 101"/>
                <a:gd name="T50" fmla="*/ 77 w 88"/>
                <a:gd name="T51" fmla="*/ 53 h 101"/>
                <a:gd name="T52" fmla="*/ 69 w 88"/>
                <a:gd name="T53" fmla="*/ 61 h 101"/>
                <a:gd name="T54" fmla="*/ 56 w 88"/>
                <a:gd name="T55" fmla="*/ 64 h 101"/>
                <a:gd name="T56" fmla="*/ 86 w 88"/>
                <a:gd name="T57" fmla="*/ 99 h 101"/>
                <a:gd name="T58" fmla="*/ 88 w 88"/>
                <a:gd name="T59" fmla="*/ 101 h 101"/>
                <a:gd name="T60" fmla="*/ 69 w 88"/>
                <a:gd name="T61" fmla="*/ 101 h 101"/>
                <a:gd name="T62" fmla="*/ 39 w 88"/>
                <a:gd name="T63" fmla="*/ 66 h 101"/>
                <a:gd name="T64" fmla="*/ 17 w 88"/>
                <a:gd name="T65" fmla="*/ 66 h 101"/>
                <a:gd name="T66" fmla="*/ 17 w 88"/>
                <a:gd name="T67" fmla="*/ 101 h 101"/>
                <a:gd name="T68" fmla="*/ 0 w 88"/>
                <a:gd name="T69" fmla="*/ 101 h 101"/>
                <a:gd name="T70" fmla="*/ 0 w 88"/>
                <a:gd name="T7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101">
                  <a:moveTo>
                    <a:pt x="17" y="15"/>
                  </a:moveTo>
                  <a:lnTo>
                    <a:pt x="17" y="52"/>
                  </a:lnTo>
                  <a:lnTo>
                    <a:pt x="47" y="52"/>
                  </a:lnTo>
                  <a:lnTo>
                    <a:pt x="53" y="50"/>
                  </a:lnTo>
                  <a:lnTo>
                    <a:pt x="58" y="49"/>
                  </a:lnTo>
                  <a:lnTo>
                    <a:pt x="61" y="48"/>
                  </a:lnTo>
                  <a:lnTo>
                    <a:pt x="64" y="44"/>
                  </a:lnTo>
                  <a:lnTo>
                    <a:pt x="65" y="42"/>
                  </a:lnTo>
                  <a:lnTo>
                    <a:pt x="66" y="38"/>
                  </a:lnTo>
                  <a:lnTo>
                    <a:pt x="66" y="34"/>
                  </a:lnTo>
                  <a:lnTo>
                    <a:pt x="66" y="30"/>
                  </a:lnTo>
                  <a:lnTo>
                    <a:pt x="65" y="26"/>
                  </a:lnTo>
                  <a:lnTo>
                    <a:pt x="64" y="22"/>
                  </a:lnTo>
                  <a:lnTo>
                    <a:pt x="61" y="20"/>
                  </a:lnTo>
                  <a:lnTo>
                    <a:pt x="58" y="17"/>
                  </a:lnTo>
                  <a:lnTo>
                    <a:pt x="53" y="16"/>
                  </a:lnTo>
                  <a:lnTo>
                    <a:pt x="47" y="15"/>
                  </a:lnTo>
                  <a:lnTo>
                    <a:pt x="17" y="15"/>
                  </a:lnTo>
                  <a:close/>
                  <a:moveTo>
                    <a:pt x="0" y="0"/>
                  </a:moveTo>
                  <a:lnTo>
                    <a:pt x="47" y="1"/>
                  </a:lnTo>
                  <a:lnTo>
                    <a:pt x="63" y="3"/>
                  </a:lnTo>
                  <a:lnTo>
                    <a:pt x="74" y="10"/>
                  </a:lnTo>
                  <a:lnTo>
                    <a:pt x="80" y="21"/>
                  </a:lnTo>
                  <a:lnTo>
                    <a:pt x="83" y="33"/>
                  </a:lnTo>
                  <a:lnTo>
                    <a:pt x="82" y="44"/>
                  </a:lnTo>
                  <a:lnTo>
                    <a:pt x="77" y="53"/>
                  </a:lnTo>
                  <a:lnTo>
                    <a:pt x="69" y="61"/>
                  </a:lnTo>
                  <a:lnTo>
                    <a:pt x="56" y="64"/>
                  </a:lnTo>
                  <a:lnTo>
                    <a:pt x="86" y="99"/>
                  </a:lnTo>
                  <a:lnTo>
                    <a:pt x="88" y="101"/>
                  </a:lnTo>
                  <a:lnTo>
                    <a:pt x="69" y="101"/>
                  </a:lnTo>
                  <a:lnTo>
                    <a:pt x="39" y="66"/>
                  </a:lnTo>
                  <a:lnTo>
                    <a:pt x="17" y="66"/>
                  </a:lnTo>
                  <a:lnTo>
                    <a:pt x="17"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7" name="Freeform 39"/>
            <p:cNvSpPr>
              <a:spLocks/>
            </p:cNvSpPr>
            <p:nvPr userDrawn="1"/>
          </p:nvSpPr>
          <p:spPr bwMode="auto">
            <a:xfrm>
              <a:off x="6543676" y="577850"/>
              <a:ext cx="25400" cy="30163"/>
            </a:xfrm>
            <a:custGeom>
              <a:avLst/>
              <a:gdLst>
                <a:gd name="T0" fmla="*/ 0 w 32"/>
                <a:gd name="T1" fmla="*/ 0 h 38"/>
                <a:gd name="T2" fmla="*/ 32 w 32"/>
                <a:gd name="T3" fmla="*/ 0 h 38"/>
                <a:gd name="T4" fmla="*/ 32 w 32"/>
                <a:gd name="T5" fmla="*/ 5 h 38"/>
                <a:gd name="T6" fmla="*/ 19 w 32"/>
                <a:gd name="T7" fmla="*/ 5 h 38"/>
                <a:gd name="T8" fmla="*/ 19 w 32"/>
                <a:gd name="T9" fmla="*/ 38 h 38"/>
                <a:gd name="T10" fmla="*/ 13 w 32"/>
                <a:gd name="T11" fmla="*/ 38 h 38"/>
                <a:gd name="T12" fmla="*/ 13 w 32"/>
                <a:gd name="T13" fmla="*/ 5 h 38"/>
                <a:gd name="T14" fmla="*/ 0 w 32"/>
                <a:gd name="T15" fmla="*/ 5 h 38"/>
                <a:gd name="T16" fmla="*/ 0 w 32"/>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8">
                  <a:moveTo>
                    <a:pt x="0" y="0"/>
                  </a:moveTo>
                  <a:lnTo>
                    <a:pt x="32" y="0"/>
                  </a:lnTo>
                  <a:lnTo>
                    <a:pt x="32" y="5"/>
                  </a:lnTo>
                  <a:lnTo>
                    <a:pt x="19" y="5"/>
                  </a:lnTo>
                  <a:lnTo>
                    <a:pt x="19" y="38"/>
                  </a:lnTo>
                  <a:lnTo>
                    <a:pt x="13" y="38"/>
                  </a:lnTo>
                  <a:lnTo>
                    <a:pt x="13" y="5"/>
                  </a:lnTo>
                  <a:lnTo>
                    <a:pt x="0"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8" name="Freeform 40"/>
            <p:cNvSpPr>
              <a:spLocks/>
            </p:cNvSpPr>
            <p:nvPr userDrawn="1"/>
          </p:nvSpPr>
          <p:spPr bwMode="auto">
            <a:xfrm>
              <a:off x="6572251" y="577850"/>
              <a:ext cx="33338" cy="30163"/>
            </a:xfrm>
            <a:custGeom>
              <a:avLst/>
              <a:gdLst>
                <a:gd name="T0" fmla="*/ 0 w 41"/>
                <a:gd name="T1" fmla="*/ 0 h 40"/>
                <a:gd name="T2" fmla="*/ 8 w 41"/>
                <a:gd name="T3" fmla="*/ 0 h 40"/>
                <a:gd name="T4" fmla="*/ 20 w 41"/>
                <a:gd name="T5" fmla="*/ 18 h 40"/>
                <a:gd name="T6" fmla="*/ 33 w 41"/>
                <a:gd name="T7" fmla="*/ 0 h 40"/>
                <a:gd name="T8" fmla="*/ 41 w 41"/>
                <a:gd name="T9" fmla="*/ 0 h 40"/>
                <a:gd name="T10" fmla="*/ 41 w 41"/>
                <a:gd name="T11" fmla="*/ 40 h 40"/>
                <a:gd name="T12" fmla="*/ 34 w 41"/>
                <a:gd name="T13" fmla="*/ 40 h 40"/>
                <a:gd name="T14" fmla="*/ 34 w 41"/>
                <a:gd name="T15" fmla="*/ 9 h 40"/>
                <a:gd name="T16" fmla="*/ 20 w 41"/>
                <a:gd name="T17" fmla="*/ 28 h 40"/>
                <a:gd name="T18" fmla="*/ 19 w 41"/>
                <a:gd name="T19" fmla="*/ 28 h 40"/>
                <a:gd name="T20" fmla="*/ 6 w 41"/>
                <a:gd name="T21" fmla="*/ 9 h 40"/>
                <a:gd name="T22" fmla="*/ 6 w 41"/>
                <a:gd name="T23" fmla="*/ 40 h 40"/>
                <a:gd name="T24" fmla="*/ 0 w 41"/>
                <a:gd name="T25" fmla="*/ 40 h 40"/>
                <a:gd name="T26" fmla="*/ 0 w 41"/>
                <a:gd name="T2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40">
                  <a:moveTo>
                    <a:pt x="0" y="0"/>
                  </a:moveTo>
                  <a:lnTo>
                    <a:pt x="8" y="0"/>
                  </a:lnTo>
                  <a:lnTo>
                    <a:pt x="20" y="18"/>
                  </a:lnTo>
                  <a:lnTo>
                    <a:pt x="33" y="0"/>
                  </a:lnTo>
                  <a:lnTo>
                    <a:pt x="41" y="0"/>
                  </a:lnTo>
                  <a:lnTo>
                    <a:pt x="41" y="40"/>
                  </a:lnTo>
                  <a:lnTo>
                    <a:pt x="34" y="40"/>
                  </a:lnTo>
                  <a:lnTo>
                    <a:pt x="34" y="9"/>
                  </a:lnTo>
                  <a:lnTo>
                    <a:pt x="20" y="28"/>
                  </a:lnTo>
                  <a:lnTo>
                    <a:pt x="19" y="28"/>
                  </a:lnTo>
                  <a:lnTo>
                    <a:pt x="6" y="9"/>
                  </a:lnTo>
                  <a:lnTo>
                    <a:pt x="6"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4" name="Date Placeholder 3"/>
          <p:cNvSpPr>
            <a:spLocks noGrp="1"/>
          </p:cNvSpPr>
          <p:nvPr>
            <p:ph type="dt" sz="half" idx="10"/>
          </p:nvPr>
        </p:nvSpPr>
        <p:spPr/>
        <p:txBody>
          <a:bodyPr/>
          <a:lstStyle/>
          <a:p>
            <a:fld id="{EE5D5E48-D494-4048-AEEC-6B2E8507C415}"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
        <p:nvSpPr>
          <p:cNvPr id="9" name="Title 1"/>
          <p:cNvSpPr txBox="1">
            <a:spLocks/>
          </p:cNvSpPr>
          <p:nvPr/>
        </p:nvSpPr>
        <p:spPr>
          <a:xfrm>
            <a:off x="-249343" y="690983"/>
            <a:ext cx="12192000" cy="1852404"/>
          </a:xfrm>
          <a:prstGeom prst="rect">
            <a:avLst/>
          </a:prstGeom>
        </p:spPr>
        <p:txBody>
          <a:bodyPr anchor="t"/>
          <a:lstStyle>
            <a:lvl1pPr algn="l" defTabSz="457200" rtl="0" eaLnBrk="1" latinLnBrk="0" hangingPunct="1">
              <a:lnSpc>
                <a:spcPct val="80000"/>
              </a:lnSpc>
              <a:spcBef>
                <a:spcPct val="0"/>
              </a:spcBef>
              <a:buNone/>
              <a:defRPr sz="3200" b="1" kern="1200" cap="none" baseline="0">
                <a:solidFill>
                  <a:srgbClr val="007DD2"/>
                </a:solidFill>
                <a:latin typeface="Arial"/>
                <a:ea typeface="+mj-ea"/>
                <a:cs typeface="Arial"/>
              </a:defRPr>
            </a:lvl1pPr>
          </a:lstStyle>
          <a:p>
            <a:pPr>
              <a:lnSpc>
                <a:spcPct val="50000"/>
              </a:lnSpc>
            </a:pPr>
            <a:r>
              <a:rPr lang="en-US" sz="19900" b="0" spc="-1000" dirty="0">
                <a:solidFill>
                  <a:prstClr val="white">
                    <a:alpha val="13000"/>
                  </a:prstClr>
                </a:solidFill>
              </a:rPr>
              <a:t>agenda</a:t>
            </a:r>
          </a:p>
        </p:txBody>
      </p:sp>
      <p:sp>
        <p:nvSpPr>
          <p:cNvPr id="10" name="Title 1"/>
          <p:cNvSpPr>
            <a:spLocks noGrp="1"/>
          </p:cNvSpPr>
          <p:nvPr>
            <p:ph type="title" hasCustomPrompt="1"/>
          </p:nvPr>
        </p:nvSpPr>
        <p:spPr>
          <a:xfrm>
            <a:off x="609600" y="379307"/>
            <a:ext cx="10972800" cy="1137920"/>
          </a:xfrm>
        </p:spPr>
        <p:txBody>
          <a:bodyPr/>
          <a:lstStyle>
            <a:lvl1pPr>
              <a:defRPr baseline="0">
                <a:solidFill>
                  <a:srgbClr val="D1F3FF"/>
                </a:solidFill>
              </a:defRPr>
            </a:lvl1pPr>
          </a:lstStyle>
          <a:p>
            <a:r>
              <a:rPr lang="en-US" dirty="0"/>
              <a:t>Agenda Subhead if needed</a:t>
            </a:r>
          </a:p>
        </p:txBody>
      </p:sp>
      <p:sp>
        <p:nvSpPr>
          <p:cNvPr id="11" name="Text Placeholder 7"/>
          <p:cNvSpPr>
            <a:spLocks noGrp="1"/>
          </p:cNvSpPr>
          <p:nvPr>
            <p:ph type="body" sz="quarter" idx="13" hasCustomPrompt="1"/>
          </p:nvPr>
        </p:nvSpPr>
        <p:spPr>
          <a:xfrm>
            <a:off x="605372" y="2025653"/>
            <a:ext cx="10977033" cy="4146549"/>
          </a:xfrm>
        </p:spPr>
        <p:txBody>
          <a:bodyPr/>
          <a:lstStyle>
            <a:lvl1pPr marL="0" indent="0">
              <a:spcBef>
                <a:spcPts val="1500"/>
              </a:spcBef>
              <a:spcAft>
                <a:spcPts val="100"/>
              </a:spcAft>
              <a:buNone/>
              <a:defRPr sz="2800"/>
            </a:lvl1pPr>
            <a:lvl2pPr marL="0" indent="0">
              <a:spcBef>
                <a:spcPts val="100"/>
              </a:spcBef>
              <a:spcAft>
                <a:spcPts val="100"/>
              </a:spcAft>
              <a:buNone/>
              <a:defRPr sz="1800" baseline="0"/>
            </a:lvl2pPr>
            <a:lvl3pPr marL="685800" indent="0">
              <a:buNone/>
              <a:defRPr/>
            </a:lvl3pPr>
            <a:lvl4pPr marL="969963" indent="0">
              <a:buNone/>
              <a:defRPr/>
            </a:lvl4pPr>
            <a:lvl5pPr marL="1198563" indent="0">
              <a:buNone/>
              <a:defRPr/>
            </a:lvl5pPr>
          </a:lstStyle>
          <a:p>
            <a:pPr lvl="0"/>
            <a:r>
              <a:rPr lang="en-US" dirty="0"/>
              <a:t>Item one</a:t>
            </a:r>
          </a:p>
          <a:p>
            <a:pPr lvl="1"/>
            <a:r>
              <a:rPr lang="en-US" dirty="0"/>
              <a:t>Second level: presenter name, other information</a:t>
            </a:r>
          </a:p>
        </p:txBody>
      </p:sp>
    </p:spTree>
    <p:extLst>
      <p:ext uri="{BB962C8B-B14F-4D97-AF65-F5344CB8AC3E}">
        <p14:creationId xmlns:p14="http://schemas.microsoft.com/office/powerpoint/2010/main" val="41905499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Section Header">
    <p:bg>
      <p:bgRef idx="1001">
        <a:schemeClr val="bg2"/>
      </p:bgRef>
    </p:bg>
    <p:spTree>
      <p:nvGrpSpPr>
        <p:cNvPr id="1" name=""/>
        <p:cNvGrpSpPr/>
        <p:nvPr/>
      </p:nvGrpSpPr>
      <p:grpSpPr>
        <a:xfrm>
          <a:off x="0" y="0"/>
          <a:ext cx="0" cy="0"/>
          <a:chOff x="0" y="0"/>
          <a:chExt cx="0" cy="0"/>
        </a:xfrm>
      </p:grpSpPr>
      <p:sp>
        <p:nvSpPr>
          <p:cNvPr id="12" name="Freeform 11"/>
          <p:cNvSpPr>
            <a:spLocks noEditPoints="1"/>
          </p:cNvSpPr>
          <p:nvPr/>
        </p:nvSpPr>
        <p:spPr bwMode="invGray">
          <a:xfrm rot="21086651">
            <a:off x="-984461" y="2012951"/>
            <a:ext cx="6029248" cy="5692192"/>
          </a:xfrm>
          <a:custGeom>
            <a:avLst/>
            <a:gdLst>
              <a:gd name="T0" fmla="*/ 2264 w 4150"/>
              <a:gd name="T1" fmla="*/ 2054 h 3917"/>
              <a:gd name="T2" fmla="*/ 2423 w 4150"/>
              <a:gd name="T3" fmla="*/ 1746 h 3917"/>
              <a:gd name="T4" fmla="*/ 1907 w 4150"/>
              <a:gd name="T5" fmla="*/ 5 h 3917"/>
              <a:gd name="T6" fmla="*/ 1718 w 4150"/>
              <a:gd name="T7" fmla="*/ 113 h 3917"/>
              <a:gd name="T8" fmla="*/ 921 w 4150"/>
              <a:gd name="T9" fmla="*/ 496 h 3917"/>
              <a:gd name="T10" fmla="*/ 751 w 4150"/>
              <a:gd name="T11" fmla="*/ 656 h 3917"/>
              <a:gd name="T12" fmla="*/ 449 w 4150"/>
              <a:gd name="T13" fmla="*/ 1089 h 3917"/>
              <a:gd name="T14" fmla="*/ 260 w 4150"/>
              <a:gd name="T15" fmla="*/ 1886 h 3917"/>
              <a:gd name="T16" fmla="*/ 312 w 4150"/>
              <a:gd name="T17" fmla="*/ 2319 h 3917"/>
              <a:gd name="T18" fmla="*/ 592 w 4150"/>
              <a:gd name="T19" fmla="*/ 2921 h 3917"/>
              <a:gd name="T20" fmla="*/ 1245 w 4150"/>
              <a:gd name="T21" fmla="*/ 3246 h 3917"/>
              <a:gd name="T22" fmla="*/ 3000 w 4150"/>
              <a:gd name="T23" fmla="*/ 2736 h 3917"/>
              <a:gd name="T24" fmla="*/ 2729 w 4150"/>
              <a:gd name="T25" fmla="*/ 2645 h 3917"/>
              <a:gd name="T26" fmla="*/ 2384 w 4150"/>
              <a:gd name="T27" fmla="*/ 2550 h 3917"/>
              <a:gd name="T28" fmla="*/ 2260 w 4150"/>
              <a:gd name="T29" fmla="*/ 2357 h 3917"/>
              <a:gd name="T30" fmla="*/ 1778 w 4150"/>
              <a:gd name="T31" fmla="*/ 2715 h 3917"/>
              <a:gd name="T32" fmla="*/ 1539 w 4150"/>
              <a:gd name="T33" fmla="*/ 2932 h 3917"/>
              <a:gd name="T34" fmla="*/ 1490 w 4150"/>
              <a:gd name="T35" fmla="*/ 2069 h 3917"/>
              <a:gd name="T36" fmla="*/ 602 w 4150"/>
              <a:gd name="T37" fmla="*/ 2277 h 3917"/>
              <a:gd name="T38" fmla="*/ 778 w 4150"/>
              <a:gd name="T39" fmla="*/ 2009 h 3917"/>
              <a:gd name="T40" fmla="*/ 1511 w 4150"/>
              <a:gd name="T41" fmla="*/ 1652 h 3917"/>
              <a:gd name="T42" fmla="*/ 1143 w 4150"/>
              <a:gd name="T43" fmla="*/ 1635 h 3917"/>
              <a:gd name="T44" fmla="*/ 850 w 4150"/>
              <a:gd name="T45" fmla="*/ 1465 h 3917"/>
              <a:gd name="T46" fmla="*/ 1013 w 4150"/>
              <a:gd name="T47" fmla="*/ 966 h 3917"/>
              <a:gd name="T48" fmla="*/ 1802 w 4150"/>
              <a:gd name="T49" fmla="*/ 633 h 3917"/>
              <a:gd name="T50" fmla="*/ 3466 w 4150"/>
              <a:gd name="T51" fmla="*/ 540 h 3917"/>
              <a:gd name="T52" fmla="*/ 4045 w 4150"/>
              <a:gd name="T53" fmla="*/ 1287 h 3917"/>
              <a:gd name="T54" fmla="*/ 4121 w 4150"/>
              <a:gd name="T55" fmla="*/ 1561 h 3917"/>
              <a:gd name="T56" fmla="*/ 4147 w 4150"/>
              <a:gd name="T57" fmla="*/ 2042 h 3917"/>
              <a:gd name="T58" fmla="*/ 3877 w 4150"/>
              <a:gd name="T59" fmla="*/ 2929 h 3917"/>
              <a:gd name="T60" fmla="*/ 3408 w 4150"/>
              <a:gd name="T61" fmla="*/ 3477 h 3917"/>
              <a:gd name="T62" fmla="*/ 2543 w 4150"/>
              <a:gd name="T63" fmla="*/ 3875 h 3917"/>
              <a:gd name="T64" fmla="*/ 2206 w 4150"/>
              <a:gd name="T65" fmla="*/ 3841 h 3917"/>
              <a:gd name="T66" fmla="*/ 3097 w 4150"/>
              <a:gd name="T67" fmla="*/ 3517 h 3917"/>
              <a:gd name="T68" fmla="*/ 3545 w 4150"/>
              <a:gd name="T69" fmla="*/ 3086 h 3917"/>
              <a:gd name="T70" fmla="*/ 3877 w 4150"/>
              <a:gd name="T71" fmla="*/ 2249 h 3917"/>
              <a:gd name="T72" fmla="*/ 3856 w 4150"/>
              <a:gd name="T73" fmla="*/ 1675 h 3917"/>
              <a:gd name="T74" fmla="*/ 3741 w 4150"/>
              <a:gd name="T75" fmla="*/ 1298 h 3917"/>
              <a:gd name="T76" fmla="*/ 3183 w 4150"/>
              <a:gd name="T77" fmla="*/ 719 h 3917"/>
              <a:gd name="T78" fmla="*/ 1256 w 4150"/>
              <a:gd name="T79" fmla="*/ 1075 h 3917"/>
              <a:gd name="T80" fmla="*/ 1200 w 4150"/>
              <a:gd name="T81" fmla="*/ 1315 h 3917"/>
              <a:gd name="T82" fmla="*/ 1667 w 4150"/>
              <a:gd name="T83" fmla="*/ 1287 h 3917"/>
              <a:gd name="T84" fmla="*/ 2301 w 4150"/>
              <a:gd name="T85" fmla="*/ 1312 h 3917"/>
              <a:gd name="T86" fmla="*/ 2706 w 4150"/>
              <a:gd name="T87" fmla="*/ 1482 h 3917"/>
              <a:gd name="T88" fmla="*/ 2853 w 4150"/>
              <a:gd name="T89" fmla="*/ 1769 h 3917"/>
              <a:gd name="T90" fmla="*/ 3599 w 4150"/>
              <a:gd name="T91" fmla="*/ 1688 h 3917"/>
              <a:gd name="T92" fmla="*/ 3365 w 4150"/>
              <a:gd name="T93" fmla="*/ 1933 h 3917"/>
              <a:gd name="T94" fmla="*/ 2659 w 4150"/>
              <a:gd name="T95" fmla="*/ 2293 h 3917"/>
              <a:gd name="T96" fmla="*/ 3057 w 4150"/>
              <a:gd name="T97" fmla="*/ 2285 h 3917"/>
              <a:gd name="T98" fmla="*/ 3319 w 4150"/>
              <a:gd name="T99" fmla="*/ 2497 h 3917"/>
              <a:gd name="T100" fmla="*/ 3099 w 4150"/>
              <a:gd name="T101" fmla="*/ 3008 h 3917"/>
              <a:gd name="T102" fmla="*/ 2193 w 4150"/>
              <a:gd name="T103" fmla="*/ 3324 h 3917"/>
              <a:gd name="T104" fmla="*/ 757 w 4150"/>
              <a:gd name="T105" fmla="*/ 3418 h 3917"/>
              <a:gd name="T106" fmla="*/ 145 w 4150"/>
              <a:gd name="T107" fmla="*/ 2728 h 3917"/>
              <a:gd name="T108" fmla="*/ 27 w 4150"/>
              <a:gd name="T109" fmla="*/ 2338 h 3917"/>
              <a:gd name="T110" fmla="*/ 10 w 4150"/>
              <a:gd name="T111" fmla="*/ 1800 h 3917"/>
              <a:gd name="T112" fmla="*/ 328 w 4150"/>
              <a:gd name="T113" fmla="*/ 901 h 3917"/>
              <a:gd name="T114" fmla="*/ 714 w 4150"/>
              <a:gd name="T115" fmla="*/ 466 h 3917"/>
              <a:gd name="T116" fmla="*/ 1381 w 4150"/>
              <a:gd name="T117" fmla="*/ 92 h 3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50" h="3917">
                <a:moveTo>
                  <a:pt x="2267" y="1619"/>
                </a:moveTo>
                <a:lnTo>
                  <a:pt x="2235" y="1621"/>
                </a:lnTo>
                <a:lnTo>
                  <a:pt x="2201" y="1627"/>
                </a:lnTo>
                <a:lnTo>
                  <a:pt x="1946" y="1693"/>
                </a:lnTo>
                <a:lnTo>
                  <a:pt x="1876" y="2187"/>
                </a:lnTo>
                <a:lnTo>
                  <a:pt x="2131" y="2121"/>
                </a:lnTo>
                <a:lnTo>
                  <a:pt x="2165" y="2111"/>
                </a:lnTo>
                <a:lnTo>
                  <a:pt x="2199" y="2095"/>
                </a:lnTo>
                <a:lnTo>
                  <a:pt x="2232" y="2076"/>
                </a:lnTo>
                <a:lnTo>
                  <a:pt x="2264" y="2054"/>
                </a:lnTo>
                <a:lnTo>
                  <a:pt x="2295" y="2029"/>
                </a:lnTo>
                <a:lnTo>
                  <a:pt x="2323" y="2002"/>
                </a:lnTo>
                <a:lnTo>
                  <a:pt x="2348" y="1972"/>
                </a:lnTo>
                <a:lnTo>
                  <a:pt x="2370" y="1942"/>
                </a:lnTo>
                <a:lnTo>
                  <a:pt x="2389" y="1910"/>
                </a:lnTo>
                <a:lnTo>
                  <a:pt x="2404" y="1876"/>
                </a:lnTo>
                <a:lnTo>
                  <a:pt x="2416" y="1843"/>
                </a:lnTo>
                <a:lnTo>
                  <a:pt x="2423" y="1809"/>
                </a:lnTo>
                <a:lnTo>
                  <a:pt x="2425" y="1776"/>
                </a:lnTo>
                <a:lnTo>
                  <a:pt x="2423" y="1746"/>
                </a:lnTo>
                <a:lnTo>
                  <a:pt x="2416" y="1718"/>
                </a:lnTo>
                <a:lnTo>
                  <a:pt x="2405" y="1693"/>
                </a:lnTo>
                <a:lnTo>
                  <a:pt x="2390" y="1671"/>
                </a:lnTo>
                <a:lnTo>
                  <a:pt x="2372" y="1654"/>
                </a:lnTo>
                <a:lnTo>
                  <a:pt x="2349" y="1638"/>
                </a:lnTo>
                <a:lnTo>
                  <a:pt x="2325" y="1628"/>
                </a:lnTo>
                <a:lnTo>
                  <a:pt x="2297" y="1622"/>
                </a:lnTo>
                <a:lnTo>
                  <a:pt x="2267" y="1619"/>
                </a:lnTo>
                <a:close/>
                <a:moveTo>
                  <a:pt x="1894" y="0"/>
                </a:moveTo>
                <a:lnTo>
                  <a:pt x="1907" y="5"/>
                </a:lnTo>
                <a:lnTo>
                  <a:pt x="1918" y="12"/>
                </a:lnTo>
                <a:lnTo>
                  <a:pt x="1927" y="24"/>
                </a:lnTo>
                <a:lnTo>
                  <a:pt x="1931" y="38"/>
                </a:lnTo>
                <a:lnTo>
                  <a:pt x="1929" y="54"/>
                </a:lnTo>
                <a:lnTo>
                  <a:pt x="1922" y="68"/>
                </a:lnTo>
                <a:lnTo>
                  <a:pt x="1910" y="80"/>
                </a:lnTo>
                <a:lnTo>
                  <a:pt x="1895" y="85"/>
                </a:lnTo>
                <a:lnTo>
                  <a:pt x="1867" y="87"/>
                </a:lnTo>
                <a:lnTo>
                  <a:pt x="1817" y="95"/>
                </a:lnTo>
                <a:lnTo>
                  <a:pt x="1718" y="113"/>
                </a:lnTo>
                <a:lnTo>
                  <a:pt x="1618" y="137"/>
                </a:lnTo>
                <a:lnTo>
                  <a:pt x="1518" y="166"/>
                </a:lnTo>
                <a:lnTo>
                  <a:pt x="1419" y="202"/>
                </a:lnTo>
                <a:lnTo>
                  <a:pt x="1322" y="242"/>
                </a:lnTo>
                <a:lnTo>
                  <a:pt x="1228" y="289"/>
                </a:lnTo>
                <a:lnTo>
                  <a:pt x="1137" y="342"/>
                </a:lnTo>
                <a:lnTo>
                  <a:pt x="1047" y="400"/>
                </a:lnTo>
                <a:lnTo>
                  <a:pt x="1004" y="431"/>
                </a:lnTo>
                <a:lnTo>
                  <a:pt x="962" y="463"/>
                </a:lnTo>
                <a:lnTo>
                  <a:pt x="921" y="496"/>
                </a:lnTo>
                <a:lnTo>
                  <a:pt x="882" y="530"/>
                </a:lnTo>
                <a:lnTo>
                  <a:pt x="844" y="565"/>
                </a:lnTo>
                <a:lnTo>
                  <a:pt x="825" y="582"/>
                </a:lnTo>
                <a:lnTo>
                  <a:pt x="806" y="601"/>
                </a:lnTo>
                <a:lnTo>
                  <a:pt x="767" y="641"/>
                </a:lnTo>
                <a:lnTo>
                  <a:pt x="757" y="650"/>
                </a:lnTo>
                <a:lnTo>
                  <a:pt x="753" y="655"/>
                </a:lnTo>
                <a:lnTo>
                  <a:pt x="752" y="656"/>
                </a:lnTo>
                <a:lnTo>
                  <a:pt x="752" y="656"/>
                </a:lnTo>
                <a:lnTo>
                  <a:pt x="751" y="656"/>
                </a:lnTo>
                <a:lnTo>
                  <a:pt x="751" y="656"/>
                </a:lnTo>
                <a:lnTo>
                  <a:pt x="751" y="656"/>
                </a:lnTo>
                <a:lnTo>
                  <a:pt x="752" y="656"/>
                </a:lnTo>
                <a:lnTo>
                  <a:pt x="750" y="659"/>
                </a:lnTo>
                <a:lnTo>
                  <a:pt x="732" y="678"/>
                </a:lnTo>
                <a:lnTo>
                  <a:pt x="666" y="755"/>
                </a:lnTo>
                <a:lnTo>
                  <a:pt x="603" y="836"/>
                </a:lnTo>
                <a:lnTo>
                  <a:pt x="546" y="919"/>
                </a:lnTo>
                <a:lnTo>
                  <a:pt x="495" y="1003"/>
                </a:lnTo>
                <a:lnTo>
                  <a:pt x="449" y="1089"/>
                </a:lnTo>
                <a:lnTo>
                  <a:pt x="410" y="1174"/>
                </a:lnTo>
                <a:lnTo>
                  <a:pt x="374" y="1260"/>
                </a:lnTo>
                <a:lnTo>
                  <a:pt x="345" y="1345"/>
                </a:lnTo>
                <a:lnTo>
                  <a:pt x="321" y="1429"/>
                </a:lnTo>
                <a:lnTo>
                  <a:pt x="300" y="1512"/>
                </a:lnTo>
                <a:lnTo>
                  <a:pt x="285" y="1593"/>
                </a:lnTo>
                <a:lnTo>
                  <a:pt x="274" y="1670"/>
                </a:lnTo>
                <a:lnTo>
                  <a:pt x="266" y="1745"/>
                </a:lnTo>
                <a:lnTo>
                  <a:pt x="261" y="1817"/>
                </a:lnTo>
                <a:lnTo>
                  <a:pt x="260" y="1886"/>
                </a:lnTo>
                <a:lnTo>
                  <a:pt x="261" y="1951"/>
                </a:lnTo>
                <a:lnTo>
                  <a:pt x="263" y="2010"/>
                </a:lnTo>
                <a:lnTo>
                  <a:pt x="269" y="2066"/>
                </a:lnTo>
                <a:lnTo>
                  <a:pt x="274" y="2118"/>
                </a:lnTo>
                <a:lnTo>
                  <a:pt x="281" y="2164"/>
                </a:lnTo>
                <a:lnTo>
                  <a:pt x="288" y="2206"/>
                </a:lnTo>
                <a:lnTo>
                  <a:pt x="294" y="2243"/>
                </a:lnTo>
                <a:lnTo>
                  <a:pt x="302" y="2273"/>
                </a:lnTo>
                <a:lnTo>
                  <a:pt x="307" y="2299"/>
                </a:lnTo>
                <a:lnTo>
                  <a:pt x="312" y="2319"/>
                </a:lnTo>
                <a:lnTo>
                  <a:pt x="316" y="2334"/>
                </a:lnTo>
                <a:lnTo>
                  <a:pt x="318" y="2344"/>
                </a:lnTo>
                <a:lnTo>
                  <a:pt x="318" y="2346"/>
                </a:lnTo>
                <a:lnTo>
                  <a:pt x="345" y="2442"/>
                </a:lnTo>
                <a:lnTo>
                  <a:pt x="375" y="2533"/>
                </a:lnTo>
                <a:lnTo>
                  <a:pt x="410" y="2620"/>
                </a:lnTo>
                <a:lnTo>
                  <a:pt x="449" y="2702"/>
                </a:lnTo>
                <a:lnTo>
                  <a:pt x="493" y="2781"/>
                </a:lnTo>
                <a:lnTo>
                  <a:pt x="541" y="2853"/>
                </a:lnTo>
                <a:lnTo>
                  <a:pt x="592" y="2921"/>
                </a:lnTo>
                <a:lnTo>
                  <a:pt x="648" y="2983"/>
                </a:lnTo>
                <a:lnTo>
                  <a:pt x="706" y="3039"/>
                </a:lnTo>
                <a:lnTo>
                  <a:pt x="769" y="3089"/>
                </a:lnTo>
                <a:lnTo>
                  <a:pt x="835" y="3134"/>
                </a:lnTo>
                <a:lnTo>
                  <a:pt x="900" y="3169"/>
                </a:lnTo>
                <a:lnTo>
                  <a:pt x="967" y="3199"/>
                </a:lnTo>
                <a:lnTo>
                  <a:pt x="1036" y="3221"/>
                </a:lnTo>
                <a:lnTo>
                  <a:pt x="1105" y="3237"/>
                </a:lnTo>
                <a:lnTo>
                  <a:pt x="1175" y="3244"/>
                </a:lnTo>
                <a:lnTo>
                  <a:pt x="1245" y="3246"/>
                </a:lnTo>
                <a:lnTo>
                  <a:pt x="1315" y="3239"/>
                </a:lnTo>
                <a:lnTo>
                  <a:pt x="1385" y="3226"/>
                </a:lnTo>
                <a:lnTo>
                  <a:pt x="2258" y="3014"/>
                </a:lnTo>
                <a:lnTo>
                  <a:pt x="2259" y="3014"/>
                </a:lnTo>
                <a:lnTo>
                  <a:pt x="2852" y="2869"/>
                </a:lnTo>
                <a:lnTo>
                  <a:pt x="2887" y="2855"/>
                </a:lnTo>
                <a:lnTo>
                  <a:pt x="2921" y="2834"/>
                </a:lnTo>
                <a:lnTo>
                  <a:pt x="2954" y="2805"/>
                </a:lnTo>
                <a:lnTo>
                  <a:pt x="2981" y="2771"/>
                </a:lnTo>
                <a:lnTo>
                  <a:pt x="3000" y="2736"/>
                </a:lnTo>
                <a:lnTo>
                  <a:pt x="3010" y="2701"/>
                </a:lnTo>
                <a:lnTo>
                  <a:pt x="3010" y="2674"/>
                </a:lnTo>
                <a:lnTo>
                  <a:pt x="3006" y="2653"/>
                </a:lnTo>
                <a:lnTo>
                  <a:pt x="2997" y="2634"/>
                </a:lnTo>
                <a:lnTo>
                  <a:pt x="2982" y="2618"/>
                </a:lnTo>
                <a:lnTo>
                  <a:pt x="2963" y="2607"/>
                </a:lnTo>
                <a:lnTo>
                  <a:pt x="2941" y="2601"/>
                </a:lnTo>
                <a:lnTo>
                  <a:pt x="2917" y="2599"/>
                </a:lnTo>
                <a:lnTo>
                  <a:pt x="2892" y="2603"/>
                </a:lnTo>
                <a:lnTo>
                  <a:pt x="2729" y="2645"/>
                </a:lnTo>
                <a:lnTo>
                  <a:pt x="2685" y="2653"/>
                </a:lnTo>
                <a:lnTo>
                  <a:pt x="2643" y="2657"/>
                </a:lnTo>
                <a:lnTo>
                  <a:pt x="2601" y="2657"/>
                </a:lnTo>
                <a:lnTo>
                  <a:pt x="2562" y="2653"/>
                </a:lnTo>
                <a:lnTo>
                  <a:pt x="2525" y="2645"/>
                </a:lnTo>
                <a:lnTo>
                  <a:pt x="2491" y="2632"/>
                </a:lnTo>
                <a:lnTo>
                  <a:pt x="2459" y="2617"/>
                </a:lnTo>
                <a:lnTo>
                  <a:pt x="2431" y="2598"/>
                </a:lnTo>
                <a:lnTo>
                  <a:pt x="2405" y="2575"/>
                </a:lnTo>
                <a:lnTo>
                  <a:pt x="2384" y="2550"/>
                </a:lnTo>
                <a:lnTo>
                  <a:pt x="2365" y="2521"/>
                </a:lnTo>
                <a:lnTo>
                  <a:pt x="2349" y="2488"/>
                </a:lnTo>
                <a:lnTo>
                  <a:pt x="2339" y="2451"/>
                </a:lnTo>
                <a:lnTo>
                  <a:pt x="2333" y="2412"/>
                </a:lnTo>
                <a:lnTo>
                  <a:pt x="2333" y="2370"/>
                </a:lnTo>
                <a:lnTo>
                  <a:pt x="2337" y="2325"/>
                </a:lnTo>
                <a:lnTo>
                  <a:pt x="2338" y="2316"/>
                </a:lnTo>
                <a:lnTo>
                  <a:pt x="2339" y="2309"/>
                </a:lnTo>
                <a:lnTo>
                  <a:pt x="2316" y="2324"/>
                </a:lnTo>
                <a:lnTo>
                  <a:pt x="2260" y="2357"/>
                </a:lnTo>
                <a:lnTo>
                  <a:pt x="2204" y="2384"/>
                </a:lnTo>
                <a:lnTo>
                  <a:pt x="2146" y="2406"/>
                </a:lnTo>
                <a:lnTo>
                  <a:pt x="2087" y="2424"/>
                </a:lnTo>
                <a:lnTo>
                  <a:pt x="1834" y="2490"/>
                </a:lnTo>
                <a:lnTo>
                  <a:pt x="1820" y="2560"/>
                </a:lnTo>
                <a:lnTo>
                  <a:pt x="1816" y="2582"/>
                </a:lnTo>
                <a:lnTo>
                  <a:pt x="1810" y="2602"/>
                </a:lnTo>
                <a:lnTo>
                  <a:pt x="1806" y="2624"/>
                </a:lnTo>
                <a:lnTo>
                  <a:pt x="1795" y="2672"/>
                </a:lnTo>
                <a:lnTo>
                  <a:pt x="1778" y="2715"/>
                </a:lnTo>
                <a:lnTo>
                  <a:pt x="1760" y="2753"/>
                </a:lnTo>
                <a:lnTo>
                  <a:pt x="1739" y="2787"/>
                </a:lnTo>
                <a:lnTo>
                  <a:pt x="1716" y="2818"/>
                </a:lnTo>
                <a:lnTo>
                  <a:pt x="1690" y="2843"/>
                </a:lnTo>
                <a:lnTo>
                  <a:pt x="1665" y="2866"/>
                </a:lnTo>
                <a:lnTo>
                  <a:pt x="1638" y="2884"/>
                </a:lnTo>
                <a:lnTo>
                  <a:pt x="1613" y="2900"/>
                </a:lnTo>
                <a:lnTo>
                  <a:pt x="1587" y="2913"/>
                </a:lnTo>
                <a:lnTo>
                  <a:pt x="1562" y="2923"/>
                </a:lnTo>
                <a:lnTo>
                  <a:pt x="1539" y="2932"/>
                </a:lnTo>
                <a:lnTo>
                  <a:pt x="1518" y="2937"/>
                </a:lnTo>
                <a:lnTo>
                  <a:pt x="1499" y="2942"/>
                </a:lnTo>
                <a:lnTo>
                  <a:pt x="1485" y="2945"/>
                </a:lnTo>
                <a:lnTo>
                  <a:pt x="1474" y="2947"/>
                </a:lnTo>
                <a:lnTo>
                  <a:pt x="1466" y="2947"/>
                </a:lnTo>
                <a:lnTo>
                  <a:pt x="1464" y="2947"/>
                </a:lnTo>
                <a:lnTo>
                  <a:pt x="1539" y="2429"/>
                </a:lnTo>
                <a:lnTo>
                  <a:pt x="1601" y="1982"/>
                </a:lnTo>
                <a:lnTo>
                  <a:pt x="1548" y="2028"/>
                </a:lnTo>
                <a:lnTo>
                  <a:pt x="1490" y="2069"/>
                </a:lnTo>
                <a:lnTo>
                  <a:pt x="1432" y="2103"/>
                </a:lnTo>
                <a:lnTo>
                  <a:pt x="1371" y="2131"/>
                </a:lnTo>
                <a:lnTo>
                  <a:pt x="1308" y="2151"/>
                </a:lnTo>
                <a:lnTo>
                  <a:pt x="1214" y="2177"/>
                </a:lnTo>
                <a:lnTo>
                  <a:pt x="601" y="2339"/>
                </a:lnTo>
                <a:lnTo>
                  <a:pt x="599" y="2335"/>
                </a:lnTo>
                <a:lnTo>
                  <a:pt x="599" y="2328"/>
                </a:lnTo>
                <a:lnTo>
                  <a:pt x="599" y="2315"/>
                </a:lnTo>
                <a:lnTo>
                  <a:pt x="601" y="2297"/>
                </a:lnTo>
                <a:lnTo>
                  <a:pt x="602" y="2277"/>
                </a:lnTo>
                <a:lnTo>
                  <a:pt x="606" y="2253"/>
                </a:lnTo>
                <a:lnTo>
                  <a:pt x="611" y="2227"/>
                </a:lnTo>
                <a:lnTo>
                  <a:pt x="619" y="2200"/>
                </a:lnTo>
                <a:lnTo>
                  <a:pt x="630" y="2170"/>
                </a:lnTo>
                <a:lnTo>
                  <a:pt x="644" y="2141"/>
                </a:lnTo>
                <a:lnTo>
                  <a:pt x="662" y="2112"/>
                </a:lnTo>
                <a:lnTo>
                  <a:pt x="683" y="2084"/>
                </a:lnTo>
                <a:lnTo>
                  <a:pt x="710" y="2057"/>
                </a:lnTo>
                <a:lnTo>
                  <a:pt x="741" y="2032"/>
                </a:lnTo>
                <a:lnTo>
                  <a:pt x="778" y="2009"/>
                </a:lnTo>
                <a:lnTo>
                  <a:pt x="811" y="1991"/>
                </a:lnTo>
                <a:lnTo>
                  <a:pt x="846" y="1979"/>
                </a:lnTo>
                <a:lnTo>
                  <a:pt x="1352" y="1845"/>
                </a:lnTo>
                <a:lnTo>
                  <a:pt x="1387" y="1833"/>
                </a:lnTo>
                <a:lnTo>
                  <a:pt x="1422" y="1811"/>
                </a:lnTo>
                <a:lnTo>
                  <a:pt x="1453" y="1783"/>
                </a:lnTo>
                <a:lnTo>
                  <a:pt x="1481" y="1749"/>
                </a:lnTo>
                <a:lnTo>
                  <a:pt x="1499" y="1715"/>
                </a:lnTo>
                <a:lnTo>
                  <a:pt x="1509" y="1679"/>
                </a:lnTo>
                <a:lnTo>
                  <a:pt x="1511" y="1652"/>
                </a:lnTo>
                <a:lnTo>
                  <a:pt x="1507" y="1630"/>
                </a:lnTo>
                <a:lnTo>
                  <a:pt x="1497" y="1611"/>
                </a:lnTo>
                <a:lnTo>
                  <a:pt x="1481" y="1595"/>
                </a:lnTo>
                <a:lnTo>
                  <a:pt x="1462" y="1585"/>
                </a:lnTo>
                <a:lnTo>
                  <a:pt x="1441" y="1579"/>
                </a:lnTo>
                <a:lnTo>
                  <a:pt x="1418" y="1578"/>
                </a:lnTo>
                <a:lnTo>
                  <a:pt x="1392" y="1580"/>
                </a:lnTo>
                <a:lnTo>
                  <a:pt x="1229" y="1622"/>
                </a:lnTo>
                <a:lnTo>
                  <a:pt x="1185" y="1631"/>
                </a:lnTo>
                <a:lnTo>
                  <a:pt x="1143" y="1635"/>
                </a:lnTo>
                <a:lnTo>
                  <a:pt x="1102" y="1635"/>
                </a:lnTo>
                <a:lnTo>
                  <a:pt x="1063" y="1631"/>
                </a:lnTo>
                <a:lnTo>
                  <a:pt x="1026" y="1622"/>
                </a:lnTo>
                <a:lnTo>
                  <a:pt x="990" y="1611"/>
                </a:lnTo>
                <a:lnTo>
                  <a:pt x="960" y="1595"/>
                </a:lnTo>
                <a:lnTo>
                  <a:pt x="930" y="1576"/>
                </a:lnTo>
                <a:lnTo>
                  <a:pt x="905" y="1553"/>
                </a:lnTo>
                <a:lnTo>
                  <a:pt x="883" y="1528"/>
                </a:lnTo>
                <a:lnTo>
                  <a:pt x="865" y="1498"/>
                </a:lnTo>
                <a:lnTo>
                  <a:pt x="850" y="1465"/>
                </a:lnTo>
                <a:lnTo>
                  <a:pt x="839" y="1429"/>
                </a:lnTo>
                <a:lnTo>
                  <a:pt x="834" y="1390"/>
                </a:lnTo>
                <a:lnTo>
                  <a:pt x="832" y="1348"/>
                </a:lnTo>
                <a:lnTo>
                  <a:pt x="836" y="1302"/>
                </a:lnTo>
                <a:lnTo>
                  <a:pt x="849" y="1246"/>
                </a:lnTo>
                <a:lnTo>
                  <a:pt x="868" y="1189"/>
                </a:lnTo>
                <a:lnTo>
                  <a:pt x="895" y="1131"/>
                </a:lnTo>
                <a:lnTo>
                  <a:pt x="929" y="1074"/>
                </a:lnTo>
                <a:lnTo>
                  <a:pt x="969" y="1018"/>
                </a:lnTo>
                <a:lnTo>
                  <a:pt x="1013" y="966"/>
                </a:lnTo>
                <a:lnTo>
                  <a:pt x="1061" y="916"/>
                </a:lnTo>
                <a:lnTo>
                  <a:pt x="1115" y="871"/>
                </a:lnTo>
                <a:lnTo>
                  <a:pt x="1172" y="830"/>
                </a:lnTo>
                <a:lnTo>
                  <a:pt x="1209" y="807"/>
                </a:lnTo>
                <a:lnTo>
                  <a:pt x="1249" y="785"/>
                </a:lnTo>
                <a:lnTo>
                  <a:pt x="1289" y="766"/>
                </a:lnTo>
                <a:lnTo>
                  <a:pt x="1330" y="751"/>
                </a:lnTo>
                <a:lnTo>
                  <a:pt x="1368" y="739"/>
                </a:lnTo>
                <a:lnTo>
                  <a:pt x="1773" y="638"/>
                </a:lnTo>
                <a:lnTo>
                  <a:pt x="1802" y="633"/>
                </a:lnTo>
                <a:lnTo>
                  <a:pt x="2698" y="415"/>
                </a:lnTo>
                <a:lnTo>
                  <a:pt x="2785" y="397"/>
                </a:lnTo>
                <a:lnTo>
                  <a:pt x="2873" y="388"/>
                </a:lnTo>
                <a:lnTo>
                  <a:pt x="2959" y="387"/>
                </a:lnTo>
                <a:lnTo>
                  <a:pt x="3047" y="395"/>
                </a:lnTo>
                <a:lnTo>
                  <a:pt x="3133" y="408"/>
                </a:lnTo>
                <a:lnTo>
                  <a:pt x="3219" y="430"/>
                </a:lnTo>
                <a:lnTo>
                  <a:pt x="3303" y="459"/>
                </a:lnTo>
                <a:lnTo>
                  <a:pt x="3385" y="496"/>
                </a:lnTo>
                <a:lnTo>
                  <a:pt x="3466" y="540"/>
                </a:lnTo>
                <a:lnTo>
                  <a:pt x="3541" y="591"/>
                </a:lnTo>
                <a:lnTo>
                  <a:pt x="3613" y="647"/>
                </a:lnTo>
                <a:lnTo>
                  <a:pt x="3681" y="709"/>
                </a:lnTo>
                <a:lnTo>
                  <a:pt x="3746" y="777"/>
                </a:lnTo>
                <a:lnTo>
                  <a:pt x="3805" y="849"/>
                </a:lnTo>
                <a:lnTo>
                  <a:pt x="3863" y="928"/>
                </a:lnTo>
                <a:lnTo>
                  <a:pt x="3915" y="1010"/>
                </a:lnTo>
                <a:lnTo>
                  <a:pt x="3962" y="1098"/>
                </a:lnTo>
                <a:lnTo>
                  <a:pt x="4005" y="1190"/>
                </a:lnTo>
                <a:lnTo>
                  <a:pt x="4045" y="1287"/>
                </a:lnTo>
                <a:lnTo>
                  <a:pt x="4078" y="1388"/>
                </a:lnTo>
                <a:lnTo>
                  <a:pt x="4107" y="1493"/>
                </a:lnTo>
                <a:lnTo>
                  <a:pt x="4108" y="1496"/>
                </a:lnTo>
                <a:lnTo>
                  <a:pt x="4110" y="1500"/>
                </a:lnTo>
                <a:lnTo>
                  <a:pt x="4111" y="1505"/>
                </a:lnTo>
                <a:lnTo>
                  <a:pt x="4111" y="1509"/>
                </a:lnTo>
                <a:lnTo>
                  <a:pt x="4112" y="1513"/>
                </a:lnTo>
                <a:lnTo>
                  <a:pt x="4113" y="1523"/>
                </a:lnTo>
                <a:lnTo>
                  <a:pt x="4117" y="1538"/>
                </a:lnTo>
                <a:lnTo>
                  <a:pt x="4121" y="1561"/>
                </a:lnTo>
                <a:lnTo>
                  <a:pt x="4124" y="1580"/>
                </a:lnTo>
                <a:lnTo>
                  <a:pt x="4127" y="1604"/>
                </a:lnTo>
                <a:lnTo>
                  <a:pt x="4131" y="1630"/>
                </a:lnTo>
                <a:lnTo>
                  <a:pt x="4136" y="1673"/>
                </a:lnTo>
                <a:lnTo>
                  <a:pt x="4141" y="1721"/>
                </a:lnTo>
                <a:lnTo>
                  <a:pt x="4147" y="1776"/>
                </a:lnTo>
                <a:lnTo>
                  <a:pt x="4149" y="1835"/>
                </a:lnTo>
                <a:lnTo>
                  <a:pt x="4150" y="1900"/>
                </a:lnTo>
                <a:lnTo>
                  <a:pt x="4150" y="1969"/>
                </a:lnTo>
                <a:lnTo>
                  <a:pt x="4147" y="2042"/>
                </a:lnTo>
                <a:lnTo>
                  <a:pt x="4140" y="2121"/>
                </a:lnTo>
                <a:lnTo>
                  <a:pt x="4130" y="2202"/>
                </a:lnTo>
                <a:lnTo>
                  <a:pt x="4116" y="2287"/>
                </a:lnTo>
                <a:lnTo>
                  <a:pt x="4097" y="2375"/>
                </a:lnTo>
                <a:lnTo>
                  <a:pt x="4074" y="2465"/>
                </a:lnTo>
                <a:lnTo>
                  <a:pt x="4046" y="2556"/>
                </a:lnTo>
                <a:lnTo>
                  <a:pt x="4012" y="2649"/>
                </a:lnTo>
                <a:lnTo>
                  <a:pt x="3972" y="2743"/>
                </a:lnTo>
                <a:lnTo>
                  <a:pt x="3928" y="2837"/>
                </a:lnTo>
                <a:lnTo>
                  <a:pt x="3877" y="2929"/>
                </a:lnTo>
                <a:lnTo>
                  <a:pt x="3821" y="3021"/>
                </a:lnTo>
                <a:lnTo>
                  <a:pt x="3757" y="3111"/>
                </a:lnTo>
                <a:lnTo>
                  <a:pt x="3690" y="3197"/>
                </a:lnTo>
                <a:lnTo>
                  <a:pt x="3616" y="3282"/>
                </a:lnTo>
                <a:lnTo>
                  <a:pt x="3537" y="3362"/>
                </a:lnTo>
                <a:lnTo>
                  <a:pt x="3515" y="3383"/>
                </a:lnTo>
                <a:lnTo>
                  <a:pt x="3495" y="3402"/>
                </a:lnTo>
                <a:lnTo>
                  <a:pt x="3475" y="3421"/>
                </a:lnTo>
                <a:lnTo>
                  <a:pt x="3453" y="3440"/>
                </a:lnTo>
                <a:lnTo>
                  <a:pt x="3408" y="3477"/>
                </a:lnTo>
                <a:lnTo>
                  <a:pt x="3363" y="3511"/>
                </a:lnTo>
                <a:lnTo>
                  <a:pt x="3301" y="3556"/>
                </a:lnTo>
                <a:lnTo>
                  <a:pt x="3238" y="3598"/>
                </a:lnTo>
                <a:lnTo>
                  <a:pt x="3172" y="3638"/>
                </a:lnTo>
                <a:lnTo>
                  <a:pt x="3071" y="3692"/>
                </a:lnTo>
                <a:lnTo>
                  <a:pt x="2968" y="3742"/>
                </a:lnTo>
                <a:lnTo>
                  <a:pt x="2864" y="3784"/>
                </a:lnTo>
                <a:lnTo>
                  <a:pt x="2757" y="3821"/>
                </a:lnTo>
                <a:lnTo>
                  <a:pt x="2650" y="3851"/>
                </a:lnTo>
                <a:lnTo>
                  <a:pt x="2543" y="3875"/>
                </a:lnTo>
                <a:lnTo>
                  <a:pt x="2437" y="3894"/>
                </a:lnTo>
                <a:lnTo>
                  <a:pt x="2330" y="3908"/>
                </a:lnTo>
                <a:lnTo>
                  <a:pt x="2225" y="3917"/>
                </a:lnTo>
                <a:lnTo>
                  <a:pt x="2212" y="3912"/>
                </a:lnTo>
                <a:lnTo>
                  <a:pt x="2201" y="3904"/>
                </a:lnTo>
                <a:lnTo>
                  <a:pt x="2193" y="3893"/>
                </a:lnTo>
                <a:lnTo>
                  <a:pt x="2189" y="3879"/>
                </a:lnTo>
                <a:lnTo>
                  <a:pt x="2190" y="3864"/>
                </a:lnTo>
                <a:lnTo>
                  <a:pt x="2195" y="3851"/>
                </a:lnTo>
                <a:lnTo>
                  <a:pt x="2206" y="3841"/>
                </a:lnTo>
                <a:lnTo>
                  <a:pt x="2218" y="3833"/>
                </a:lnTo>
                <a:lnTo>
                  <a:pt x="2319" y="3819"/>
                </a:lnTo>
                <a:lnTo>
                  <a:pt x="2419" y="3800"/>
                </a:lnTo>
                <a:lnTo>
                  <a:pt x="2520" y="3776"/>
                </a:lnTo>
                <a:lnTo>
                  <a:pt x="2619" y="3746"/>
                </a:lnTo>
                <a:lnTo>
                  <a:pt x="2719" y="3711"/>
                </a:lnTo>
                <a:lnTo>
                  <a:pt x="2817" y="3671"/>
                </a:lnTo>
                <a:lnTo>
                  <a:pt x="2913" y="3625"/>
                </a:lnTo>
                <a:lnTo>
                  <a:pt x="3006" y="3574"/>
                </a:lnTo>
                <a:lnTo>
                  <a:pt x="3097" y="3517"/>
                </a:lnTo>
                <a:lnTo>
                  <a:pt x="3183" y="3456"/>
                </a:lnTo>
                <a:lnTo>
                  <a:pt x="3265" y="3390"/>
                </a:lnTo>
                <a:lnTo>
                  <a:pt x="3304" y="3355"/>
                </a:lnTo>
                <a:lnTo>
                  <a:pt x="3342" y="3319"/>
                </a:lnTo>
                <a:lnTo>
                  <a:pt x="3360" y="3301"/>
                </a:lnTo>
                <a:lnTo>
                  <a:pt x="3379" y="3282"/>
                </a:lnTo>
                <a:lnTo>
                  <a:pt x="3398" y="3263"/>
                </a:lnTo>
                <a:lnTo>
                  <a:pt x="3415" y="3244"/>
                </a:lnTo>
                <a:lnTo>
                  <a:pt x="3482" y="3167"/>
                </a:lnTo>
                <a:lnTo>
                  <a:pt x="3545" y="3086"/>
                </a:lnTo>
                <a:lnTo>
                  <a:pt x="3602" y="3003"/>
                </a:lnTo>
                <a:lnTo>
                  <a:pt x="3654" y="2918"/>
                </a:lnTo>
                <a:lnTo>
                  <a:pt x="3700" y="2833"/>
                </a:lnTo>
                <a:lnTo>
                  <a:pt x="3741" y="2747"/>
                </a:lnTo>
                <a:lnTo>
                  <a:pt x="3775" y="2662"/>
                </a:lnTo>
                <a:lnTo>
                  <a:pt x="3804" y="2575"/>
                </a:lnTo>
                <a:lnTo>
                  <a:pt x="3830" y="2491"/>
                </a:lnTo>
                <a:lnTo>
                  <a:pt x="3850" y="2409"/>
                </a:lnTo>
                <a:lnTo>
                  <a:pt x="3865" y="2328"/>
                </a:lnTo>
                <a:lnTo>
                  <a:pt x="3877" y="2249"/>
                </a:lnTo>
                <a:lnTo>
                  <a:pt x="3884" y="2174"/>
                </a:lnTo>
                <a:lnTo>
                  <a:pt x="3889" y="2102"/>
                </a:lnTo>
                <a:lnTo>
                  <a:pt x="3891" y="2033"/>
                </a:lnTo>
                <a:lnTo>
                  <a:pt x="3889" y="1969"/>
                </a:lnTo>
                <a:lnTo>
                  <a:pt x="3887" y="1909"/>
                </a:lnTo>
                <a:lnTo>
                  <a:pt x="3882" y="1852"/>
                </a:lnTo>
                <a:lnTo>
                  <a:pt x="3877" y="1801"/>
                </a:lnTo>
                <a:lnTo>
                  <a:pt x="3870" y="1754"/>
                </a:lnTo>
                <a:lnTo>
                  <a:pt x="3863" y="1712"/>
                </a:lnTo>
                <a:lnTo>
                  <a:pt x="3856" y="1675"/>
                </a:lnTo>
                <a:lnTo>
                  <a:pt x="3850" y="1645"/>
                </a:lnTo>
                <a:lnTo>
                  <a:pt x="3844" y="1619"/>
                </a:lnTo>
                <a:lnTo>
                  <a:pt x="3839" y="1599"/>
                </a:lnTo>
                <a:lnTo>
                  <a:pt x="3835" y="1583"/>
                </a:lnTo>
                <a:lnTo>
                  <a:pt x="3832" y="1572"/>
                </a:lnTo>
                <a:lnTo>
                  <a:pt x="3832" y="1572"/>
                </a:lnTo>
                <a:lnTo>
                  <a:pt x="3832" y="1572"/>
                </a:lnTo>
                <a:lnTo>
                  <a:pt x="3807" y="1476"/>
                </a:lnTo>
                <a:lnTo>
                  <a:pt x="3776" y="1385"/>
                </a:lnTo>
                <a:lnTo>
                  <a:pt x="3741" y="1298"/>
                </a:lnTo>
                <a:lnTo>
                  <a:pt x="3701" y="1216"/>
                </a:lnTo>
                <a:lnTo>
                  <a:pt x="3658" y="1137"/>
                </a:lnTo>
                <a:lnTo>
                  <a:pt x="3609" y="1065"/>
                </a:lnTo>
                <a:lnTo>
                  <a:pt x="3559" y="997"/>
                </a:lnTo>
                <a:lnTo>
                  <a:pt x="3503" y="935"/>
                </a:lnTo>
                <a:lnTo>
                  <a:pt x="3444" y="879"/>
                </a:lnTo>
                <a:lnTo>
                  <a:pt x="3382" y="829"/>
                </a:lnTo>
                <a:lnTo>
                  <a:pt x="3315" y="784"/>
                </a:lnTo>
                <a:lnTo>
                  <a:pt x="3251" y="749"/>
                </a:lnTo>
                <a:lnTo>
                  <a:pt x="3183" y="719"/>
                </a:lnTo>
                <a:lnTo>
                  <a:pt x="3114" y="697"/>
                </a:lnTo>
                <a:lnTo>
                  <a:pt x="3046" y="681"/>
                </a:lnTo>
                <a:lnTo>
                  <a:pt x="2976" y="674"/>
                </a:lnTo>
                <a:lnTo>
                  <a:pt x="2906" y="672"/>
                </a:lnTo>
                <a:lnTo>
                  <a:pt x="2836" y="679"/>
                </a:lnTo>
                <a:lnTo>
                  <a:pt x="2766" y="692"/>
                </a:lnTo>
                <a:lnTo>
                  <a:pt x="1634" y="968"/>
                </a:lnTo>
                <a:lnTo>
                  <a:pt x="1310" y="1052"/>
                </a:lnTo>
                <a:lnTo>
                  <a:pt x="1283" y="1062"/>
                </a:lnTo>
                <a:lnTo>
                  <a:pt x="1256" y="1075"/>
                </a:lnTo>
                <a:lnTo>
                  <a:pt x="1232" y="1094"/>
                </a:lnTo>
                <a:lnTo>
                  <a:pt x="1209" y="1117"/>
                </a:lnTo>
                <a:lnTo>
                  <a:pt x="1184" y="1151"/>
                </a:lnTo>
                <a:lnTo>
                  <a:pt x="1165" y="1187"/>
                </a:lnTo>
                <a:lnTo>
                  <a:pt x="1154" y="1226"/>
                </a:lnTo>
                <a:lnTo>
                  <a:pt x="1154" y="1250"/>
                </a:lnTo>
                <a:lnTo>
                  <a:pt x="1158" y="1270"/>
                </a:lnTo>
                <a:lnTo>
                  <a:pt x="1168" y="1289"/>
                </a:lnTo>
                <a:lnTo>
                  <a:pt x="1182" y="1305"/>
                </a:lnTo>
                <a:lnTo>
                  <a:pt x="1200" y="1315"/>
                </a:lnTo>
                <a:lnTo>
                  <a:pt x="1222" y="1321"/>
                </a:lnTo>
                <a:lnTo>
                  <a:pt x="1246" y="1321"/>
                </a:lnTo>
                <a:lnTo>
                  <a:pt x="1273" y="1317"/>
                </a:lnTo>
                <a:lnTo>
                  <a:pt x="1433" y="1275"/>
                </a:lnTo>
                <a:lnTo>
                  <a:pt x="1475" y="1267"/>
                </a:lnTo>
                <a:lnTo>
                  <a:pt x="1517" y="1263"/>
                </a:lnTo>
                <a:lnTo>
                  <a:pt x="1558" y="1261"/>
                </a:lnTo>
                <a:lnTo>
                  <a:pt x="1596" y="1267"/>
                </a:lnTo>
                <a:lnTo>
                  <a:pt x="1633" y="1274"/>
                </a:lnTo>
                <a:lnTo>
                  <a:pt x="1667" y="1287"/>
                </a:lnTo>
                <a:lnTo>
                  <a:pt x="1699" y="1303"/>
                </a:lnTo>
                <a:lnTo>
                  <a:pt x="1728" y="1322"/>
                </a:lnTo>
                <a:lnTo>
                  <a:pt x="1754" y="1347"/>
                </a:lnTo>
                <a:lnTo>
                  <a:pt x="1775" y="1373"/>
                </a:lnTo>
                <a:lnTo>
                  <a:pt x="1795" y="1404"/>
                </a:lnTo>
                <a:lnTo>
                  <a:pt x="1810" y="1437"/>
                </a:lnTo>
                <a:lnTo>
                  <a:pt x="1810" y="1438"/>
                </a:lnTo>
                <a:lnTo>
                  <a:pt x="1831" y="1430"/>
                </a:lnTo>
                <a:lnTo>
                  <a:pt x="2244" y="1325"/>
                </a:lnTo>
                <a:lnTo>
                  <a:pt x="2301" y="1312"/>
                </a:lnTo>
                <a:lnTo>
                  <a:pt x="2357" y="1306"/>
                </a:lnTo>
                <a:lnTo>
                  <a:pt x="2409" y="1305"/>
                </a:lnTo>
                <a:lnTo>
                  <a:pt x="2460" y="1310"/>
                </a:lnTo>
                <a:lnTo>
                  <a:pt x="2507" y="1321"/>
                </a:lnTo>
                <a:lnTo>
                  <a:pt x="2551" y="1336"/>
                </a:lnTo>
                <a:lnTo>
                  <a:pt x="2590" y="1355"/>
                </a:lnTo>
                <a:lnTo>
                  <a:pt x="2626" y="1381"/>
                </a:lnTo>
                <a:lnTo>
                  <a:pt x="2657" y="1410"/>
                </a:lnTo>
                <a:lnTo>
                  <a:pt x="2684" y="1444"/>
                </a:lnTo>
                <a:lnTo>
                  <a:pt x="2706" y="1482"/>
                </a:lnTo>
                <a:lnTo>
                  <a:pt x="2724" y="1524"/>
                </a:lnTo>
                <a:lnTo>
                  <a:pt x="2736" y="1571"/>
                </a:lnTo>
                <a:lnTo>
                  <a:pt x="2743" y="1619"/>
                </a:lnTo>
                <a:lnTo>
                  <a:pt x="2744" y="1671"/>
                </a:lnTo>
                <a:lnTo>
                  <a:pt x="2738" y="1727"/>
                </a:lnTo>
                <a:lnTo>
                  <a:pt x="2729" y="1776"/>
                </a:lnTo>
                <a:lnTo>
                  <a:pt x="2716" y="1824"/>
                </a:lnTo>
                <a:lnTo>
                  <a:pt x="2761" y="1801"/>
                </a:lnTo>
                <a:lnTo>
                  <a:pt x="2806" y="1783"/>
                </a:lnTo>
                <a:lnTo>
                  <a:pt x="2853" y="1769"/>
                </a:lnTo>
                <a:lnTo>
                  <a:pt x="3408" y="1627"/>
                </a:lnTo>
                <a:lnTo>
                  <a:pt x="3429" y="1623"/>
                </a:lnTo>
                <a:lnTo>
                  <a:pt x="3612" y="1576"/>
                </a:lnTo>
                <a:lnTo>
                  <a:pt x="3612" y="1580"/>
                </a:lnTo>
                <a:lnTo>
                  <a:pt x="3612" y="1588"/>
                </a:lnTo>
                <a:lnTo>
                  <a:pt x="3612" y="1600"/>
                </a:lnTo>
                <a:lnTo>
                  <a:pt x="3611" y="1618"/>
                </a:lnTo>
                <a:lnTo>
                  <a:pt x="3609" y="1638"/>
                </a:lnTo>
                <a:lnTo>
                  <a:pt x="3606" y="1663"/>
                </a:lnTo>
                <a:lnTo>
                  <a:pt x="3599" y="1688"/>
                </a:lnTo>
                <a:lnTo>
                  <a:pt x="3592" y="1716"/>
                </a:lnTo>
                <a:lnTo>
                  <a:pt x="3580" y="1745"/>
                </a:lnTo>
                <a:lnTo>
                  <a:pt x="3566" y="1774"/>
                </a:lnTo>
                <a:lnTo>
                  <a:pt x="3548" y="1804"/>
                </a:lnTo>
                <a:lnTo>
                  <a:pt x="3525" y="1831"/>
                </a:lnTo>
                <a:lnTo>
                  <a:pt x="3499" y="1858"/>
                </a:lnTo>
                <a:lnTo>
                  <a:pt x="3467" y="1883"/>
                </a:lnTo>
                <a:lnTo>
                  <a:pt x="3429" y="1906"/>
                </a:lnTo>
                <a:lnTo>
                  <a:pt x="3398" y="1922"/>
                </a:lnTo>
                <a:lnTo>
                  <a:pt x="3365" y="1933"/>
                </a:lnTo>
                <a:lnTo>
                  <a:pt x="2810" y="2074"/>
                </a:lnTo>
                <a:lnTo>
                  <a:pt x="2782" y="2084"/>
                </a:lnTo>
                <a:lnTo>
                  <a:pt x="2757" y="2098"/>
                </a:lnTo>
                <a:lnTo>
                  <a:pt x="2733" y="2116"/>
                </a:lnTo>
                <a:lnTo>
                  <a:pt x="2710" y="2139"/>
                </a:lnTo>
                <a:lnTo>
                  <a:pt x="2683" y="2173"/>
                </a:lnTo>
                <a:lnTo>
                  <a:pt x="2665" y="2208"/>
                </a:lnTo>
                <a:lnTo>
                  <a:pt x="2654" y="2248"/>
                </a:lnTo>
                <a:lnTo>
                  <a:pt x="2654" y="2272"/>
                </a:lnTo>
                <a:lnTo>
                  <a:pt x="2659" y="2293"/>
                </a:lnTo>
                <a:lnTo>
                  <a:pt x="2668" y="2311"/>
                </a:lnTo>
                <a:lnTo>
                  <a:pt x="2683" y="2326"/>
                </a:lnTo>
                <a:lnTo>
                  <a:pt x="2701" y="2338"/>
                </a:lnTo>
                <a:lnTo>
                  <a:pt x="2721" y="2343"/>
                </a:lnTo>
                <a:lnTo>
                  <a:pt x="2745" y="2344"/>
                </a:lnTo>
                <a:lnTo>
                  <a:pt x="2772" y="2339"/>
                </a:lnTo>
                <a:lnTo>
                  <a:pt x="2932" y="2297"/>
                </a:lnTo>
                <a:lnTo>
                  <a:pt x="2976" y="2288"/>
                </a:lnTo>
                <a:lnTo>
                  <a:pt x="3018" y="2285"/>
                </a:lnTo>
                <a:lnTo>
                  <a:pt x="3057" y="2285"/>
                </a:lnTo>
                <a:lnTo>
                  <a:pt x="3097" y="2288"/>
                </a:lnTo>
                <a:lnTo>
                  <a:pt x="3133" y="2297"/>
                </a:lnTo>
                <a:lnTo>
                  <a:pt x="3168" y="2309"/>
                </a:lnTo>
                <a:lnTo>
                  <a:pt x="3198" y="2325"/>
                </a:lnTo>
                <a:lnTo>
                  <a:pt x="3228" y="2346"/>
                </a:lnTo>
                <a:lnTo>
                  <a:pt x="3253" y="2368"/>
                </a:lnTo>
                <a:lnTo>
                  <a:pt x="3276" y="2395"/>
                </a:lnTo>
                <a:lnTo>
                  <a:pt x="3294" y="2425"/>
                </a:lnTo>
                <a:lnTo>
                  <a:pt x="3309" y="2460"/>
                </a:lnTo>
                <a:lnTo>
                  <a:pt x="3319" y="2497"/>
                </a:lnTo>
                <a:lnTo>
                  <a:pt x="3326" y="2535"/>
                </a:lnTo>
                <a:lnTo>
                  <a:pt x="3327" y="2577"/>
                </a:lnTo>
                <a:lnTo>
                  <a:pt x="3323" y="2621"/>
                </a:lnTo>
                <a:lnTo>
                  <a:pt x="3310" y="2679"/>
                </a:lnTo>
                <a:lnTo>
                  <a:pt x="3291" y="2738"/>
                </a:lnTo>
                <a:lnTo>
                  <a:pt x="3263" y="2797"/>
                </a:lnTo>
                <a:lnTo>
                  <a:pt x="3230" y="2855"/>
                </a:lnTo>
                <a:lnTo>
                  <a:pt x="3191" y="2909"/>
                </a:lnTo>
                <a:lnTo>
                  <a:pt x="3147" y="2960"/>
                </a:lnTo>
                <a:lnTo>
                  <a:pt x="3099" y="3008"/>
                </a:lnTo>
                <a:lnTo>
                  <a:pt x="3047" y="3051"/>
                </a:lnTo>
                <a:lnTo>
                  <a:pt x="2991" y="3091"/>
                </a:lnTo>
                <a:lnTo>
                  <a:pt x="2931" y="3125"/>
                </a:lnTo>
                <a:lnTo>
                  <a:pt x="2870" y="3153"/>
                </a:lnTo>
                <a:lnTo>
                  <a:pt x="2809" y="3174"/>
                </a:lnTo>
                <a:lnTo>
                  <a:pt x="2568" y="3233"/>
                </a:lnTo>
                <a:lnTo>
                  <a:pt x="2561" y="3235"/>
                </a:lnTo>
                <a:lnTo>
                  <a:pt x="2469" y="3257"/>
                </a:lnTo>
                <a:lnTo>
                  <a:pt x="2216" y="3319"/>
                </a:lnTo>
                <a:lnTo>
                  <a:pt x="2193" y="3324"/>
                </a:lnTo>
                <a:lnTo>
                  <a:pt x="1452" y="3503"/>
                </a:lnTo>
                <a:lnTo>
                  <a:pt x="1376" y="3518"/>
                </a:lnTo>
                <a:lnTo>
                  <a:pt x="1299" y="3529"/>
                </a:lnTo>
                <a:lnTo>
                  <a:pt x="1222" y="3531"/>
                </a:lnTo>
                <a:lnTo>
                  <a:pt x="1143" y="3529"/>
                </a:lnTo>
                <a:lnTo>
                  <a:pt x="1064" y="3518"/>
                </a:lnTo>
                <a:lnTo>
                  <a:pt x="985" y="3503"/>
                </a:lnTo>
                <a:lnTo>
                  <a:pt x="909" y="3480"/>
                </a:lnTo>
                <a:lnTo>
                  <a:pt x="832" y="3452"/>
                </a:lnTo>
                <a:lnTo>
                  <a:pt x="757" y="3418"/>
                </a:lnTo>
                <a:lnTo>
                  <a:pt x="685" y="3378"/>
                </a:lnTo>
                <a:lnTo>
                  <a:pt x="610" y="3327"/>
                </a:lnTo>
                <a:lnTo>
                  <a:pt x="538" y="3271"/>
                </a:lnTo>
                <a:lnTo>
                  <a:pt x="470" y="3209"/>
                </a:lnTo>
                <a:lnTo>
                  <a:pt x="405" y="3141"/>
                </a:lnTo>
                <a:lnTo>
                  <a:pt x="345" y="3069"/>
                </a:lnTo>
                <a:lnTo>
                  <a:pt x="288" y="2990"/>
                </a:lnTo>
                <a:lnTo>
                  <a:pt x="235" y="2908"/>
                </a:lnTo>
                <a:lnTo>
                  <a:pt x="188" y="2820"/>
                </a:lnTo>
                <a:lnTo>
                  <a:pt x="145" y="2728"/>
                </a:lnTo>
                <a:lnTo>
                  <a:pt x="106" y="2631"/>
                </a:lnTo>
                <a:lnTo>
                  <a:pt x="73" y="2530"/>
                </a:lnTo>
                <a:lnTo>
                  <a:pt x="43" y="2425"/>
                </a:lnTo>
                <a:lnTo>
                  <a:pt x="41" y="2418"/>
                </a:lnTo>
                <a:lnTo>
                  <a:pt x="39" y="2409"/>
                </a:lnTo>
                <a:lnTo>
                  <a:pt x="38" y="2405"/>
                </a:lnTo>
                <a:lnTo>
                  <a:pt x="37" y="2396"/>
                </a:lnTo>
                <a:lnTo>
                  <a:pt x="34" y="2380"/>
                </a:lnTo>
                <a:lnTo>
                  <a:pt x="29" y="2357"/>
                </a:lnTo>
                <a:lnTo>
                  <a:pt x="27" y="2338"/>
                </a:lnTo>
                <a:lnTo>
                  <a:pt x="23" y="2315"/>
                </a:lnTo>
                <a:lnTo>
                  <a:pt x="19" y="2288"/>
                </a:lnTo>
                <a:lnTo>
                  <a:pt x="14" y="2245"/>
                </a:lnTo>
                <a:lnTo>
                  <a:pt x="9" y="2197"/>
                </a:lnTo>
                <a:lnTo>
                  <a:pt x="4" y="2144"/>
                </a:lnTo>
                <a:lnTo>
                  <a:pt x="1" y="2084"/>
                </a:lnTo>
                <a:lnTo>
                  <a:pt x="0" y="2019"/>
                </a:lnTo>
                <a:lnTo>
                  <a:pt x="1" y="1951"/>
                </a:lnTo>
                <a:lnTo>
                  <a:pt x="4" y="1877"/>
                </a:lnTo>
                <a:lnTo>
                  <a:pt x="10" y="1800"/>
                </a:lnTo>
                <a:lnTo>
                  <a:pt x="20" y="1718"/>
                </a:lnTo>
                <a:lnTo>
                  <a:pt x="34" y="1633"/>
                </a:lnTo>
                <a:lnTo>
                  <a:pt x="53" y="1546"/>
                </a:lnTo>
                <a:lnTo>
                  <a:pt x="76" y="1456"/>
                </a:lnTo>
                <a:lnTo>
                  <a:pt x="104" y="1364"/>
                </a:lnTo>
                <a:lnTo>
                  <a:pt x="137" y="1272"/>
                </a:lnTo>
                <a:lnTo>
                  <a:pt x="177" y="1179"/>
                </a:lnTo>
                <a:lnTo>
                  <a:pt x="221" y="1085"/>
                </a:lnTo>
                <a:lnTo>
                  <a:pt x="272" y="992"/>
                </a:lnTo>
                <a:lnTo>
                  <a:pt x="328" y="901"/>
                </a:lnTo>
                <a:lnTo>
                  <a:pt x="391" y="811"/>
                </a:lnTo>
                <a:lnTo>
                  <a:pt x="458" y="725"/>
                </a:lnTo>
                <a:lnTo>
                  <a:pt x="532" y="639"/>
                </a:lnTo>
                <a:lnTo>
                  <a:pt x="611" y="560"/>
                </a:lnTo>
                <a:lnTo>
                  <a:pt x="631" y="539"/>
                </a:lnTo>
                <a:lnTo>
                  <a:pt x="638" y="534"/>
                </a:lnTo>
                <a:lnTo>
                  <a:pt x="643" y="529"/>
                </a:lnTo>
                <a:lnTo>
                  <a:pt x="653" y="520"/>
                </a:lnTo>
                <a:lnTo>
                  <a:pt x="694" y="483"/>
                </a:lnTo>
                <a:lnTo>
                  <a:pt x="714" y="466"/>
                </a:lnTo>
                <a:lnTo>
                  <a:pt x="737" y="447"/>
                </a:lnTo>
                <a:lnTo>
                  <a:pt x="781" y="411"/>
                </a:lnTo>
                <a:lnTo>
                  <a:pt x="827" y="377"/>
                </a:lnTo>
                <a:lnTo>
                  <a:pt x="873" y="342"/>
                </a:lnTo>
                <a:lnTo>
                  <a:pt x="921" y="311"/>
                </a:lnTo>
                <a:lnTo>
                  <a:pt x="970" y="280"/>
                </a:lnTo>
                <a:lnTo>
                  <a:pt x="1069" y="224"/>
                </a:lnTo>
                <a:lnTo>
                  <a:pt x="1171" y="174"/>
                </a:lnTo>
                <a:lnTo>
                  <a:pt x="1275" y="129"/>
                </a:lnTo>
                <a:lnTo>
                  <a:pt x="1381" y="92"/>
                </a:lnTo>
                <a:lnTo>
                  <a:pt x="1488" y="61"/>
                </a:lnTo>
                <a:lnTo>
                  <a:pt x="1595" y="37"/>
                </a:lnTo>
                <a:lnTo>
                  <a:pt x="1702" y="19"/>
                </a:lnTo>
                <a:lnTo>
                  <a:pt x="1807" y="6"/>
                </a:lnTo>
                <a:lnTo>
                  <a:pt x="1859" y="1"/>
                </a:lnTo>
                <a:lnTo>
                  <a:pt x="1894" y="0"/>
                </a:lnTo>
                <a:close/>
              </a:path>
            </a:pathLst>
          </a:custGeom>
          <a:solidFill>
            <a:srgbClr val="FFFFFF">
              <a:alpha val="10196"/>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p:ph type="ctrTitle" hasCustomPrompt="1"/>
          </p:nvPr>
        </p:nvSpPr>
        <p:spPr>
          <a:xfrm>
            <a:off x="616378" y="1382189"/>
            <a:ext cx="10966028" cy="3657601"/>
          </a:xfrm>
        </p:spPr>
        <p:txBody>
          <a:bodyPr anchor="b">
            <a:noAutofit/>
          </a:bodyPr>
          <a:lstStyle>
            <a:lvl1pPr algn="l">
              <a:lnSpc>
                <a:spcPct val="70000"/>
              </a:lnSpc>
              <a:defRPr sz="4800"/>
            </a:lvl1pPr>
          </a:lstStyle>
          <a:p>
            <a:r>
              <a:rPr lang="en-US" dirty="0"/>
              <a:t>Section title</a:t>
            </a:r>
          </a:p>
        </p:txBody>
      </p:sp>
      <p:sp>
        <p:nvSpPr>
          <p:cNvPr id="3" name="Subtitle 2"/>
          <p:cNvSpPr>
            <a:spLocks noGrp="1"/>
          </p:cNvSpPr>
          <p:nvPr>
            <p:ph type="subTitle" idx="1" hasCustomPrompt="1"/>
          </p:nvPr>
        </p:nvSpPr>
        <p:spPr>
          <a:xfrm>
            <a:off x="616373" y="5129983"/>
            <a:ext cx="10966027" cy="776367"/>
          </a:xfrm>
        </p:spPr>
        <p:txBody>
          <a:bodyPr>
            <a:normAutofit/>
          </a:bodyPr>
          <a:lstStyle>
            <a:lvl1pPr marL="0" indent="0" algn="l">
              <a:buNone/>
              <a:defRPr sz="24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Corresponds with agenda</a:t>
            </a:r>
          </a:p>
        </p:txBody>
      </p:sp>
      <p:sp>
        <p:nvSpPr>
          <p:cNvPr id="4" name="Date Placeholder 3"/>
          <p:cNvSpPr>
            <a:spLocks noGrp="1"/>
          </p:cNvSpPr>
          <p:nvPr>
            <p:ph type="dt" sz="half" idx="10"/>
          </p:nvPr>
        </p:nvSpPr>
        <p:spPr/>
        <p:txBody>
          <a:bodyPr/>
          <a:lstStyle/>
          <a:p>
            <a:fld id="{48042489-81C2-4FFF-B1D8-936BA8934AC3}"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grpSp>
        <p:nvGrpSpPr>
          <p:cNvPr id="9" name="Group 8"/>
          <p:cNvGrpSpPr/>
          <p:nvPr userDrawn="1"/>
        </p:nvGrpSpPr>
        <p:grpSpPr>
          <a:xfrm>
            <a:off x="694896" y="750668"/>
            <a:ext cx="2068624" cy="570655"/>
            <a:chOff x="3608388" y="-152400"/>
            <a:chExt cx="3314701" cy="914400"/>
          </a:xfrm>
          <a:solidFill>
            <a:schemeClr val="tx1"/>
          </a:solidFill>
        </p:grpSpPr>
        <p:sp>
          <p:nvSpPr>
            <p:cNvPr id="10" name="Freeform 6"/>
            <p:cNvSpPr>
              <a:spLocks/>
            </p:cNvSpPr>
            <p:nvPr userDrawn="1"/>
          </p:nvSpPr>
          <p:spPr bwMode="auto">
            <a:xfrm>
              <a:off x="4794251" y="207963"/>
              <a:ext cx="155575" cy="193675"/>
            </a:xfrm>
            <a:custGeom>
              <a:avLst/>
              <a:gdLst>
                <a:gd name="T0" fmla="*/ 120 w 195"/>
                <a:gd name="T1" fmla="*/ 1 h 244"/>
                <a:gd name="T2" fmla="*/ 157 w 195"/>
                <a:gd name="T3" fmla="*/ 11 h 244"/>
                <a:gd name="T4" fmla="*/ 188 w 195"/>
                <a:gd name="T5" fmla="*/ 42 h 244"/>
                <a:gd name="T6" fmla="*/ 153 w 195"/>
                <a:gd name="T7" fmla="*/ 43 h 244"/>
                <a:gd name="T8" fmla="*/ 119 w 195"/>
                <a:gd name="T9" fmla="*/ 28 h 244"/>
                <a:gd name="T10" fmla="*/ 85 w 195"/>
                <a:gd name="T11" fmla="*/ 27 h 244"/>
                <a:gd name="T12" fmla="*/ 58 w 195"/>
                <a:gd name="T13" fmla="*/ 36 h 244"/>
                <a:gd name="T14" fmla="*/ 40 w 195"/>
                <a:gd name="T15" fmla="*/ 53 h 244"/>
                <a:gd name="T16" fmla="*/ 40 w 195"/>
                <a:gd name="T17" fmla="*/ 77 h 244"/>
                <a:gd name="T18" fmla="*/ 57 w 195"/>
                <a:gd name="T19" fmla="*/ 93 h 244"/>
                <a:gd name="T20" fmla="*/ 85 w 195"/>
                <a:gd name="T21" fmla="*/ 102 h 244"/>
                <a:gd name="T22" fmla="*/ 119 w 195"/>
                <a:gd name="T23" fmla="*/ 108 h 244"/>
                <a:gd name="T24" fmla="*/ 152 w 195"/>
                <a:gd name="T25" fmla="*/ 116 h 244"/>
                <a:gd name="T26" fmla="*/ 177 w 195"/>
                <a:gd name="T27" fmla="*/ 131 h 244"/>
                <a:gd name="T28" fmla="*/ 193 w 195"/>
                <a:gd name="T29" fmla="*/ 156 h 244"/>
                <a:gd name="T30" fmla="*/ 193 w 195"/>
                <a:gd name="T31" fmla="*/ 193 h 244"/>
                <a:gd name="T32" fmla="*/ 176 w 195"/>
                <a:gd name="T33" fmla="*/ 220 h 244"/>
                <a:gd name="T34" fmla="*/ 149 w 195"/>
                <a:gd name="T35" fmla="*/ 236 h 244"/>
                <a:gd name="T36" fmla="*/ 116 w 195"/>
                <a:gd name="T37" fmla="*/ 244 h 244"/>
                <a:gd name="T38" fmla="*/ 78 w 195"/>
                <a:gd name="T39" fmla="*/ 243 h 244"/>
                <a:gd name="T40" fmla="*/ 42 w 195"/>
                <a:gd name="T41" fmla="*/ 231 h 244"/>
                <a:gd name="T42" fmla="*/ 11 w 195"/>
                <a:gd name="T43" fmla="*/ 207 h 244"/>
                <a:gd name="T44" fmla="*/ 24 w 195"/>
                <a:gd name="T45" fmla="*/ 175 h 244"/>
                <a:gd name="T46" fmla="*/ 49 w 195"/>
                <a:gd name="T47" fmla="*/ 202 h 244"/>
                <a:gd name="T48" fmla="*/ 82 w 195"/>
                <a:gd name="T49" fmla="*/ 216 h 244"/>
                <a:gd name="T50" fmla="*/ 113 w 195"/>
                <a:gd name="T51" fmla="*/ 216 h 244"/>
                <a:gd name="T52" fmla="*/ 138 w 195"/>
                <a:gd name="T53" fmla="*/ 211 h 244"/>
                <a:gd name="T54" fmla="*/ 158 w 195"/>
                <a:gd name="T55" fmla="*/ 197 h 244"/>
                <a:gd name="T56" fmla="*/ 166 w 195"/>
                <a:gd name="T57" fmla="*/ 174 h 244"/>
                <a:gd name="T58" fmla="*/ 157 w 195"/>
                <a:gd name="T59" fmla="*/ 150 h 244"/>
                <a:gd name="T60" fmla="*/ 132 w 195"/>
                <a:gd name="T61" fmla="*/ 137 h 244"/>
                <a:gd name="T62" fmla="*/ 99 w 195"/>
                <a:gd name="T63" fmla="*/ 131 h 244"/>
                <a:gd name="T64" fmla="*/ 61 w 195"/>
                <a:gd name="T65" fmla="*/ 123 h 244"/>
                <a:gd name="T66" fmla="*/ 30 w 195"/>
                <a:gd name="T67" fmla="*/ 109 h 244"/>
                <a:gd name="T68" fmla="*/ 12 w 195"/>
                <a:gd name="T69" fmla="*/ 84 h 244"/>
                <a:gd name="T70" fmla="*/ 12 w 195"/>
                <a:gd name="T71" fmla="*/ 47 h 244"/>
                <a:gd name="T72" fmla="*/ 31 w 195"/>
                <a:gd name="T73" fmla="*/ 19 h 244"/>
                <a:gd name="T74" fmla="*/ 63 w 195"/>
                <a:gd name="T75" fmla="*/ 4 h 244"/>
                <a:gd name="T76" fmla="*/ 99 w 195"/>
                <a:gd name="T7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5" h="244">
                  <a:moveTo>
                    <a:pt x="99" y="0"/>
                  </a:moveTo>
                  <a:lnTo>
                    <a:pt x="120" y="1"/>
                  </a:lnTo>
                  <a:lnTo>
                    <a:pt x="139" y="5"/>
                  </a:lnTo>
                  <a:lnTo>
                    <a:pt x="157" y="11"/>
                  </a:lnTo>
                  <a:lnTo>
                    <a:pt x="174" y="24"/>
                  </a:lnTo>
                  <a:lnTo>
                    <a:pt x="188" y="42"/>
                  </a:lnTo>
                  <a:lnTo>
                    <a:pt x="166" y="56"/>
                  </a:lnTo>
                  <a:lnTo>
                    <a:pt x="153" y="43"/>
                  </a:lnTo>
                  <a:lnTo>
                    <a:pt x="138" y="33"/>
                  </a:lnTo>
                  <a:lnTo>
                    <a:pt x="119" y="28"/>
                  </a:lnTo>
                  <a:lnTo>
                    <a:pt x="100" y="25"/>
                  </a:lnTo>
                  <a:lnTo>
                    <a:pt x="85" y="27"/>
                  </a:lnTo>
                  <a:lnTo>
                    <a:pt x="71" y="30"/>
                  </a:lnTo>
                  <a:lnTo>
                    <a:pt x="58" y="36"/>
                  </a:lnTo>
                  <a:lnTo>
                    <a:pt x="48" y="43"/>
                  </a:lnTo>
                  <a:lnTo>
                    <a:pt x="40" y="53"/>
                  </a:lnTo>
                  <a:lnTo>
                    <a:pt x="38" y="66"/>
                  </a:lnTo>
                  <a:lnTo>
                    <a:pt x="40" y="77"/>
                  </a:lnTo>
                  <a:lnTo>
                    <a:pt x="47" y="86"/>
                  </a:lnTo>
                  <a:lnTo>
                    <a:pt x="57" y="93"/>
                  </a:lnTo>
                  <a:lnTo>
                    <a:pt x="70" y="98"/>
                  </a:lnTo>
                  <a:lnTo>
                    <a:pt x="85" y="102"/>
                  </a:lnTo>
                  <a:lnTo>
                    <a:pt x="101" y="104"/>
                  </a:lnTo>
                  <a:lnTo>
                    <a:pt x="119" y="108"/>
                  </a:lnTo>
                  <a:lnTo>
                    <a:pt x="136" y="112"/>
                  </a:lnTo>
                  <a:lnTo>
                    <a:pt x="152" y="116"/>
                  </a:lnTo>
                  <a:lnTo>
                    <a:pt x="166" y="122"/>
                  </a:lnTo>
                  <a:lnTo>
                    <a:pt x="177" y="131"/>
                  </a:lnTo>
                  <a:lnTo>
                    <a:pt x="188" y="142"/>
                  </a:lnTo>
                  <a:lnTo>
                    <a:pt x="193" y="156"/>
                  </a:lnTo>
                  <a:lnTo>
                    <a:pt x="195" y="174"/>
                  </a:lnTo>
                  <a:lnTo>
                    <a:pt x="193" y="193"/>
                  </a:lnTo>
                  <a:lnTo>
                    <a:pt x="186" y="207"/>
                  </a:lnTo>
                  <a:lnTo>
                    <a:pt x="176" y="220"/>
                  </a:lnTo>
                  <a:lnTo>
                    <a:pt x="163" y="229"/>
                  </a:lnTo>
                  <a:lnTo>
                    <a:pt x="149" y="236"/>
                  </a:lnTo>
                  <a:lnTo>
                    <a:pt x="133" y="240"/>
                  </a:lnTo>
                  <a:lnTo>
                    <a:pt x="116" y="244"/>
                  </a:lnTo>
                  <a:lnTo>
                    <a:pt x="100" y="244"/>
                  </a:lnTo>
                  <a:lnTo>
                    <a:pt x="78" y="243"/>
                  </a:lnTo>
                  <a:lnTo>
                    <a:pt x="59" y="239"/>
                  </a:lnTo>
                  <a:lnTo>
                    <a:pt x="42" y="231"/>
                  </a:lnTo>
                  <a:lnTo>
                    <a:pt x="25" y="221"/>
                  </a:lnTo>
                  <a:lnTo>
                    <a:pt x="11" y="207"/>
                  </a:lnTo>
                  <a:lnTo>
                    <a:pt x="0" y="189"/>
                  </a:lnTo>
                  <a:lnTo>
                    <a:pt x="24" y="175"/>
                  </a:lnTo>
                  <a:lnTo>
                    <a:pt x="35" y="191"/>
                  </a:lnTo>
                  <a:lnTo>
                    <a:pt x="49" y="202"/>
                  </a:lnTo>
                  <a:lnTo>
                    <a:pt x="66" y="211"/>
                  </a:lnTo>
                  <a:lnTo>
                    <a:pt x="82" y="216"/>
                  </a:lnTo>
                  <a:lnTo>
                    <a:pt x="100" y="217"/>
                  </a:lnTo>
                  <a:lnTo>
                    <a:pt x="113" y="216"/>
                  </a:lnTo>
                  <a:lnTo>
                    <a:pt x="125" y="215"/>
                  </a:lnTo>
                  <a:lnTo>
                    <a:pt x="138" y="211"/>
                  </a:lnTo>
                  <a:lnTo>
                    <a:pt x="149" y="205"/>
                  </a:lnTo>
                  <a:lnTo>
                    <a:pt x="158" y="197"/>
                  </a:lnTo>
                  <a:lnTo>
                    <a:pt x="163" y="187"/>
                  </a:lnTo>
                  <a:lnTo>
                    <a:pt x="166" y="174"/>
                  </a:lnTo>
                  <a:lnTo>
                    <a:pt x="163" y="160"/>
                  </a:lnTo>
                  <a:lnTo>
                    <a:pt x="157" y="150"/>
                  </a:lnTo>
                  <a:lnTo>
                    <a:pt x="146" y="144"/>
                  </a:lnTo>
                  <a:lnTo>
                    <a:pt x="132" y="137"/>
                  </a:lnTo>
                  <a:lnTo>
                    <a:pt x="115" y="133"/>
                  </a:lnTo>
                  <a:lnTo>
                    <a:pt x="99" y="131"/>
                  </a:lnTo>
                  <a:lnTo>
                    <a:pt x="80" y="127"/>
                  </a:lnTo>
                  <a:lnTo>
                    <a:pt x="61" y="123"/>
                  </a:lnTo>
                  <a:lnTo>
                    <a:pt x="44" y="117"/>
                  </a:lnTo>
                  <a:lnTo>
                    <a:pt x="30" y="109"/>
                  </a:lnTo>
                  <a:lnTo>
                    <a:pt x="19" y="98"/>
                  </a:lnTo>
                  <a:lnTo>
                    <a:pt x="12" y="84"/>
                  </a:lnTo>
                  <a:lnTo>
                    <a:pt x="10" y="66"/>
                  </a:lnTo>
                  <a:lnTo>
                    <a:pt x="12" y="47"/>
                  </a:lnTo>
                  <a:lnTo>
                    <a:pt x="20" y="30"/>
                  </a:lnTo>
                  <a:lnTo>
                    <a:pt x="31" y="19"/>
                  </a:lnTo>
                  <a:lnTo>
                    <a:pt x="47" y="10"/>
                  </a:lnTo>
                  <a:lnTo>
                    <a:pt x="63" y="4"/>
                  </a:lnTo>
                  <a:lnTo>
                    <a:pt x="81" y="1"/>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Freeform 7"/>
            <p:cNvSpPr>
              <a:spLocks noEditPoints="1"/>
            </p:cNvSpPr>
            <p:nvPr userDrawn="1"/>
          </p:nvSpPr>
          <p:spPr bwMode="auto">
            <a:xfrm>
              <a:off x="4983163" y="212725"/>
              <a:ext cx="147638" cy="185738"/>
            </a:xfrm>
            <a:custGeom>
              <a:avLst/>
              <a:gdLst>
                <a:gd name="T0" fmla="*/ 28 w 187"/>
                <a:gd name="T1" fmla="*/ 27 h 235"/>
                <a:gd name="T2" fmla="*/ 28 w 187"/>
                <a:gd name="T3" fmla="*/ 131 h 235"/>
                <a:gd name="T4" fmla="*/ 107 w 187"/>
                <a:gd name="T5" fmla="*/ 131 h 235"/>
                <a:gd name="T6" fmla="*/ 123 w 187"/>
                <a:gd name="T7" fmla="*/ 130 h 235"/>
                <a:gd name="T8" fmla="*/ 137 w 187"/>
                <a:gd name="T9" fmla="*/ 122 h 235"/>
                <a:gd name="T10" fmla="*/ 147 w 187"/>
                <a:gd name="T11" fmla="*/ 112 h 235"/>
                <a:gd name="T12" fmla="*/ 154 w 187"/>
                <a:gd name="T13" fmla="*/ 100 h 235"/>
                <a:gd name="T14" fmla="*/ 157 w 187"/>
                <a:gd name="T15" fmla="*/ 86 h 235"/>
                <a:gd name="T16" fmla="*/ 157 w 187"/>
                <a:gd name="T17" fmla="*/ 72 h 235"/>
                <a:gd name="T18" fmla="*/ 154 w 187"/>
                <a:gd name="T19" fmla="*/ 59 h 235"/>
                <a:gd name="T20" fmla="*/ 147 w 187"/>
                <a:gd name="T21" fmla="*/ 46 h 235"/>
                <a:gd name="T22" fmla="*/ 137 w 187"/>
                <a:gd name="T23" fmla="*/ 36 h 235"/>
                <a:gd name="T24" fmla="*/ 123 w 187"/>
                <a:gd name="T25" fmla="*/ 29 h 235"/>
                <a:gd name="T26" fmla="*/ 107 w 187"/>
                <a:gd name="T27" fmla="*/ 27 h 235"/>
                <a:gd name="T28" fmla="*/ 28 w 187"/>
                <a:gd name="T29" fmla="*/ 27 h 235"/>
                <a:gd name="T30" fmla="*/ 0 w 187"/>
                <a:gd name="T31" fmla="*/ 0 h 235"/>
                <a:gd name="T32" fmla="*/ 107 w 187"/>
                <a:gd name="T33" fmla="*/ 0 h 235"/>
                <a:gd name="T34" fmla="*/ 129 w 187"/>
                <a:gd name="T35" fmla="*/ 3 h 235"/>
                <a:gd name="T36" fmla="*/ 149 w 187"/>
                <a:gd name="T37" fmla="*/ 10 h 235"/>
                <a:gd name="T38" fmla="*/ 164 w 187"/>
                <a:gd name="T39" fmla="*/ 22 h 235"/>
                <a:gd name="T40" fmla="*/ 175 w 187"/>
                <a:gd name="T41" fmla="*/ 36 h 235"/>
                <a:gd name="T42" fmla="*/ 183 w 187"/>
                <a:gd name="T43" fmla="*/ 52 h 235"/>
                <a:gd name="T44" fmla="*/ 187 w 187"/>
                <a:gd name="T45" fmla="*/ 70 h 235"/>
                <a:gd name="T46" fmla="*/ 187 w 187"/>
                <a:gd name="T47" fmla="*/ 88 h 235"/>
                <a:gd name="T48" fmla="*/ 183 w 187"/>
                <a:gd name="T49" fmla="*/ 106 h 235"/>
                <a:gd name="T50" fmla="*/ 175 w 187"/>
                <a:gd name="T51" fmla="*/ 122 h 235"/>
                <a:gd name="T52" fmla="*/ 164 w 187"/>
                <a:gd name="T53" fmla="*/ 137 h 235"/>
                <a:gd name="T54" fmla="*/ 149 w 187"/>
                <a:gd name="T55" fmla="*/ 149 h 235"/>
                <a:gd name="T56" fmla="*/ 129 w 187"/>
                <a:gd name="T57" fmla="*/ 156 h 235"/>
                <a:gd name="T58" fmla="*/ 107 w 187"/>
                <a:gd name="T59" fmla="*/ 159 h 235"/>
                <a:gd name="T60" fmla="*/ 28 w 187"/>
                <a:gd name="T61" fmla="*/ 159 h 235"/>
                <a:gd name="T62" fmla="*/ 28 w 187"/>
                <a:gd name="T63" fmla="*/ 235 h 235"/>
                <a:gd name="T64" fmla="*/ 0 w 187"/>
                <a:gd name="T65" fmla="*/ 235 h 235"/>
                <a:gd name="T66" fmla="*/ 0 w 187"/>
                <a:gd name="T67"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235">
                  <a:moveTo>
                    <a:pt x="28" y="27"/>
                  </a:moveTo>
                  <a:lnTo>
                    <a:pt x="28" y="131"/>
                  </a:lnTo>
                  <a:lnTo>
                    <a:pt x="107" y="131"/>
                  </a:lnTo>
                  <a:lnTo>
                    <a:pt x="123" y="130"/>
                  </a:lnTo>
                  <a:lnTo>
                    <a:pt x="137" y="122"/>
                  </a:lnTo>
                  <a:lnTo>
                    <a:pt x="147" y="112"/>
                  </a:lnTo>
                  <a:lnTo>
                    <a:pt x="154" y="100"/>
                  </a:lnTo>
                  <a:lnTo>
                    <a:pt x="157" y="86"/>
                  </a:lnTo>
                  <a:lnTo>
                    <a:pt x="157" y="72"/>
                  </a:lnTo>
                  <a:lnTo>
                    <a:pt x="154" y="59"/>
                  </a:lnTo>
                  <a:lnTo>
                    <a:pt x="147" y="46"/>
                  </a:lnTo>
                  <a:lnTo>
                    <a:pt x="137" y="36"/>
                  </a:lnTo>
                  <a:lnTo>
                    <a:pt x="123" y="29"/>
                  </a:lnTo>
                  <a:lnTo>
                    <a:pt x="107" y="27"/>
                  </a:lnTo>
                  <a:lnTo>
                    <a:pt x="28" y="27"/>
                  </a:lnTo>
                  <a:close/>
                  <a:moveTo>
                    <a:pt x="0" y="0"/>
                  </a:moveTo>
                  <a:lnTo>
                    <a:pt x="107" y="0"/>
                  </a:lnTo>
                  <a:lnTo>
                    <a:pt x="129" y="3"/>
                  </a:lnTo>
                  <a:lnTo>
                    <a:pt x="149" y="10"/>
                  </a:lnTo>
                  <a:lnTo>
                    <a:pt x="164" y="22"/>
                  </a:lnTo>
                  <a:lnTo>
                    <a:pt x="175" y="36"/>
                  </a:lnTo>
                  <a:lnTo>
                    <a:pt x="183" y="52"/>
                  </a:lnTo>
                  <a:lnTo>
                    <a:pt x="187" y="70"/>
                  </a:lnTo>
                  <a:lnTo>
                    <a:pt x="187" y="88"/>
                  </a:lnTo>
                  <a:lnTo>
                    <a:pt x="183" y="106"/>
                  </a:lnTo>
                  <a:lnTo>
                    <a:pt x="175" y="122"/>
                  </a:lnTo>
                  <a:lnTo>
                    <a:pt x="164" y="137"/>
                  </a:lnTo>
                  <a:lnTo>
                    <a:pt x="149" y="149"/>
                  </a:lnTo>
                  <a:lnTo>
                    <a:pt x="129" y="156"/>
                  </a:lnTo>
                  <a:lnTo>
                    <a:pt x="107" y="159"/>
                  </a:lnTo>
                  <a:lnTo>
                    <a:pt x="28" y="159"/>
                  </a:lnTo>
                  <a:lnTo>
                    <a:pt x="28"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 name="Freeform 8"/>
            <p:cNvSpPr>
              <a:spLocks/>
            </p:cNvSpPr>
            <p:nvPr userDrawn="1"/>
          </p:nvSpPr>
          <p:spPr bwMode="auto">
            <a:xfrm>
              <a:off x="5145088" y="207963"/>
              <a:ext cx="155575" cy="193675"/>
            </a:xfrm>
            <a:custGeom>
              <a:avLst/>
              <a:gdLst>
                <a:gd name="T0" fmla="*/ 119 w 195"/>
                <a:gd name="T1" fmla="*/ 1 h 244"/>
                <a:gd name="T2" fmla="*/ 157 w 195"/>
                <a:gd name="T3" fmla="*/ 11 h 244"/>
                <a:gd name="T4" fmla="*/ 187 w 195"/>
                <a:gd name="T5" fmla="*/ 42 h 244"/>
                <a:gd name="T6" fmla="*/ 153 w 195"/>
                <a:gd name="T7" fmla="*/ 43 h 244"/>
                <a:gd name="T8" fmla="*/ 119 w 195"/>
                <a:gd name="T9" fmla="*/ 28 h 244"/>
                <a:gd name="T10" fmla="*/ 85 w 195"/>
                <a:gd name="T11" fmla="*/ 27 h 244"/>
                <a:gd name="T12" fmla="*/ 58 w 195"/>
                <a:gd name="T13" fmla="*/ 36 h 244"/>
                <a:gd name="T14" fmla="*/ 40 w 195"/>
                <a:gd name="T15" fmla="*/ 53 h 244"/>
                <a:gd name="T16" fmla="*/ 40 w 195"/>
                <a:gd name="T17" fmla="*/ 77 h 244"/>
                <a:gd name="T18" fmla="*/ 57 w 195"/>
                <a:gd name="T19" fmla="*/ 93 h 244"/>
                <a:gd name="T20" fmla="*/ 85 w 195"/>
                <a:gd name="T21" fmla="*/ 102 h 244"/>
                <a:gd name="T22" fmla="*/ 119 w 195"/>
                <a:gd name="T23" fmla="*/ 108 h 244"/>
                <a:gd name="T24" fmla="*/ 152 w 195"/>
                <a:gd name="T25" fmla="*/ 116 h 244"/>
                <a:gd name="T26" fmla="*/ 177 w 195"/>
                <a:gd name="T27" fmla="*/ 131 h 244"/>
                <a:gd name="T28" fmla="*/ 193 w 195"/>
                <a:gd name="T29" fmla="*/ 156 h 244"/>
                <a:gd name="T30" fmla="*/ 193 w 195"/>
                <a:gd name="T31" fmla="*/ 193 h 244"/>
                <a:gd name="T32" fmla="*/ 176 w 195"/>
                <a:gd name="T33" fmla="*/ 220 h 244"/>
                <a:gd name="T34" fmla="*/ 149 w 195"/>
                <a:gd name="T35" fmla="*/ 236 h 244"/>
                <a:gd name="T36" fmla="*/ 116 w 195"/>
                <a:gd name="T37" fmla="*/ 244 h 244"/>
                <a:gd name="T38" fmla="*/ 78 w 195"/>
                <a:gd name="T39" fmla="*/ 243 h 244"/>
                <a:gd name="T40" fmla="*/ 40 w 195"/>
                <a:gd name="T41" fmla="*/ 231 h 244"/>
                <a:gd name="T42" fmla="*/ 11 w 195"/>
                <a:gd name="T43" fmla="*/ 207 h 244"/>
                <a:gd name="T44" fmla="*/ 24 w 195"/>
                <a:gd name="T45" fmla="*/ 175 h 244"/>
                <a:gd name="T46" fmla="*/ 49 w 195"/>
                <a:gd name="T47" fmla="*/ 202 h 244"/>
                <a:gd name="T48" fmla="*/ 82 w 195"/>
                <a:gd name="T49" fmla="*/ 216 h 244"/>
                <a:gd name="T50" fmla="*/ 113 w 195"/>
                <a:gd name="T51" fmla="*/ 216 h 244"/>
                <a:gd name="T52" fmla="*/ 138 w 195"/>
                <a:gd name="T53" fmla="*/ 211 h 244"/>
                <a:gd name="T54" fmla="*/ 158 w 195"/>
                <a:gd name="T55" fmla="*/ 197 h 244"/>
                <a:gd name="T56" fmla="*/ 166 w 195"/>
                <a:gd name="T57" fmla="*/ 174 h 244"/>
                <a:gd name="T58" fmla="*/ 156 w 195"/>
                <a:gd name="T59" fmla="*/ 150 h 244"/>
                <a:gd name="T60" fmla="*/ 132 w 195"/>
                <a:gd name="T61" fmla="*/ 137 h 244"/>
                <a:gd name="T62" fmla="*/ 99 w 195"/>
                <a:gd name="T63" fmla="*/ 131 h 244"/>
                <a:gd name="T64" fmla="*/ 61 w 195"/>
                <a:gd name="T65" fmla="*/ 123 h 244"/>
                <a:gd name="T66" fmla="*/ 30 w 195"/>
                <a:gd name="T67" fmla="*/ 109 h 244"/>
                <a:gd name="T68" fmla="*/ 11 w 195"/>
                <a:gd name="T69" fmla="*/ 84 h 244"/>
                <a:gd name="T70" fmla="*/ 11 w 195"/>
                <a:gd name="T71" fmla="*/ 47 h 244"/>
                <a:gd name="T72" fmla="*/ 31 w 195"/>
                <a:gd name="T73" fmla="*/ 19 h 244"/>
                <a:gd name="T74" fmla="*/ 63 w 195"/>
                <a:gd name="T75" fmla="*/ 4 h 244"/>
                <a:gd name="T76" fmla="*/ 99 w 195"/>
                <a:gd name="T7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5" h="244">
                  <a:moveTo>
                    <a:pt x="99" y="0"/>
                  </a:moveTo>
                  <a:lnTo>
                    <a:pt x="119" y="1"/>
                  </a:lnTo>
                  <a:lnTo>
                    <a:pt x="139" y="5"/>
                  </a:lnTo>
                  <a:lnTo>
                    <a:pt x="157" y="11"/>
                  </a:lnTo>
                  <a:lnTo>
                    <a:pt x="173" y="24"/>
                  </a:lnTo>
                  <a:lnTo>
                    <a:pt x="187" y="42"/>
                  </a:lnTo>
                  <a:lnTo>
                    <a:pt x="166" y="56"/>
                  </a:lnTo>
                  <a:lnTo>
                    <a:pt x="153" y="43"/>
                  </a:lnTo>
                  <a:lnTo>
                    <a:pt x="138" y="33"/>
                  </a:lnTo>
                  <a:lnTo>
                    <a:pt x="119" y="28"/>
                  </a:lnTo>
                  <a:lnTo>
                    <a:pt x="100" y="25"/>
                  </a:lnTo>
                  <a:lnTo>
                    <a:pt x="85" y="27"/>
                  </a:lnTo>
                  <a:lnTo>
                    <a:pt x="71" y="30"/>
                  </a:lnTo>
                  <a:lnTo>
                    <a:pt x="58" y="36"/>
                  </a:lnTo>
                  <a:lnTo>
                    <a:pt x="47" y="43"/>
                  </a:lnTo>
                  <a:lnTo>
                    <a:pt x="40" y="53"/>
                  </a:lnTo>
                  <a:lnTo>
                    <a:pt x="38" y="66"/>
                  </a:lnTo>
                  <a:lnTo>
                    <a:pt x="40" y="77"/>
                  </a:lnTo>
                  <a:lnTo>
                    <a:pt x="47" y="86"/>
                  </a:lnTo>
                  <a:lnTo>
                    <a:pt x="57" y="93"/>
                  </a:lnTo>
                  <a:lnTo>
                    <a:pt x="69" y="98"/>
                  </a:lnTo>
                  <a:lnTo>
                    <a:pt x="85" y="102"/>
                  </a:lnTo>
                  <a:lnTo>
                    <a:pt x="101" y="104"/>
                  </a:lnTo>
                  <a:lnTo>
                    <a:pt x="119" y="108"/>
                  </a:lnTo>
                  <a:lnTo>
                    <a:pt x="135" y="112"/>
                  </a:lnTo>
                  <a:lnTo>
                    <a:pt x="152" y="116"/>
                  </a:lnTo>
                  <a:lnTo>
                    <a:pt x="166" y="122"/>
                  </a:lnTo>
                  <a:lnTo>
                    <a:pt x="177" y="131"/>
                  </a:lnTo>
                  <a:lnTo>
                    <a:pt x="186" y="142"/>
                  </a:lnTo>
                  <a:lnTo>
                    <a:pt x="193" y="156"/>
                  </a:lnTo>
                  <a:lnTo>
                    <a:pt x="195" y="174"/>
                  </a:lnTo>
                  <a:lnTo>
                    <a:pt x="193" y="193"/>
                  </a:lnTo>
                  <a:lnTo>
                    <a:pt x="186" y="207"/>
                  </a:lnTo>
                  <a:lnTo>
                    <a:pt x="176" y="220"/>
                  </a:lnTo>
                  <a:lnTo>
                    <a:pt x="163" y="229"/>
                  </a:lnTo>
                  <a:lnTo>
                    <a:pt x="149" y="236"/>
                  </a:lnTo>
                  <a:lnTo>
                    <a:pt x="133" y="240"/>
                  </a:lnTo>
                  <a:lnTo>
                    <a:pt x="116" y="244"/>
                  </a:lnTo>
                  <a:lnTo>
                    <a:pt x="99" y="244"/>
                  </a:lnTo>
                  <a:lnTo>
                    <a:pt x="78" y="243"/>
                  </a:lnTo>
                  <a:lnTo>
                    <a:pt x="59" y="239"/>
                  </a:lnTo>
                  <a:lnTo>
                    <a:pt x="40" y="231"/>
                  </a:lnTo>
                  <a:lnTo>
                    <a:pt x="25" y="221"/>
                  </a:lnTo>
                  <a:lnTo>
                    <a:pt x="11" y="207"/>
                  </a:lnTo>
                  <a:lnTo>
                    <a:pt x="0" y="189"/>
                  </a:lnTo>
                  <a:lnTo>
                    <a:pt x="24" y="175"/>
                  </a:lnTo>
                  <a:lnTo>
                    <a:pt x="35" y="191"/>
                  </a:lnTo>
                  <a:lnTo>
                    <a:pt x="49" y="202"/>
                  </a:lnTo>
                  <a:lnTo>
                    <a:pt x="64" y="211"/>
                  </a:lnTo>
                  <a:lnTo>
                    <a:pt x="82" y="216"/>
                  </a:lnTo>
                  <a:lnTo>
                    <a:pt x="100" y="217"/>
                  </a:lnTo>
                  <a:lnTo>
                    <a:pt x="113" y="216"/>
                  </a:lnTo>
                  <a:lnTo>
                    <a:pt x="125" y="215"/>
                  </a:lnTo>
                  <a:lnTo>
                    <a:pt x="138" y="211"/>
                  </a:lnTo>
                  <a:lnTo>
                    <a:pt x="148" y="205"/>
                  </a:lnTo>
                  <a:lnTo>
                    <a:pt x="158" y="197"/>
                  </a:lnTo>
                  <a:lnTo>
                    <a:pt x="163" y="187"/>
                  </a:lnTo>
                  <a:lnTo>
                    <a:pt x="166" y="174"/>
                  </a:lnTo>
                  <a:lnTo>
                    <a:pt x="163" y="160"/>
                  </a:lnTo>
                  <a:lnTo>
                    <a:pt x="156" y="150"/>
                  </a:lnTo>
                  <a:lnTo>
                    <a:pt x="146" y="144"/>
                  </a:lnTo>
                  <a:lnTo>
                    <a:pt x="132" y="137"/>
                  </a:lnTo>
                  <a:lnTo>
                    <a:pt x="115" y="133"/>
                  </a:lnTo>
                  <a:lnTo>
                    <a:pt x="99" y="131"/>
                  </a:lnTo>
                  <a:lnTo>
                    <a:pt x="80" y="127"/>
                  </a:lnTo>
                  <a:lnTo>
                    <a:pt x="61" y="123"/>
                  </a:lnTo>
                  <a:lnTo>
                    <a:pt x="44" y="117"/>
                  </a:lnTo>
                  <a:lnTo>
                    <a:pt x="30" y="109"/>
                  </a:lnTo>
                  <a:lnTo>
                    <a:pt x="19" y="98"/>
                  </a:lnTo>
                  <a:lnTo>
                    <a:pt x="11" y="84"/>
                  </a:lnTo>
                  <a:lnTo>
                    <a:pt x="9" y="66"/>
                  </a:lnTo>
                  <a:lnTo>
                    <a:pt x="11" y="47"/>
                  </a:lnTo>
                  <a:lnTo>
                    <a:pt x="20" y="30"/>
                  </a:lnTo>
                  <a:lnTo>
                    <a:pt x="31" y="19"/>
                  </a:lnTo>
                  <a:lnTo>
                    <a:pt x="47" y="10"/>
                  </a:lnTo>
                  <a:lnTo>
                    <a:pt x="63" y="4"/>
                  </a:lnTo>
                  <a:lnTo>
                    <a:pt x="81" y="1"/>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 name="Freeform 9"/>
            <p:cNvSpPr>
              <a:spLocks/>
            </p:cNvSpPr>
            <p:nvPr userDrawn="1"/>
          </p:nvSpPr>
          <p:spPr bwMode="auto">
            <a:xfrm>
              <a:off x="5392738" y="209550"/>
              <a:ext cx="166688" cy="190500"/>
            </a:xfrm>
            <a:custGeom>
              <a:avLst/>
              <a:gdLst>
                <a:gd name="T0" fmla="*/ 123 w 209"/>
                <a:gd name="T1" fmla="*/ 0 h 242"/>
                <a:gd name="T2" fmla="*/ 146 w 209"/>
                <a:gd name="T3" fmla="*/ 3 h 242"/>
                <a:gd name="T4" fmla="*/ 169 w 209"/>
                <a:gd name="T5" fmla="*/ 9 h 242"/>
                <a:gd name="T6" fmla="*/ 189 w 209"/>
                <a:gd name="T7" fmla="*/ 19 h 242"/>
                <a:gd name="T8" fmla="*/ 208 w 209"/>
                <a:gd name="T9" fmla="*/ 36 h 242"/>
                <a:gd name="T10" fmla="*/ 188 w 209"/>
                <a:gd name="T11" fmla="*/ 54 h 242"/>
                <a:gd name="T12" fmla="*/ 169 w 209"/>
                <a:gd name="T13" fmla="*/ 40 h 242"/>
                <a:gd name="T14" fmla="*/ 146 w 209"/>
                <a:gd name="T15" fmla="*/ 31 h 242"/>
                <a:gd name="T16" fmla="*/ 123 w 209"/>
                <a:gd name="T17" fmla="*/ 28 h 242"/>
                <a:gd name="T18" fmla="*/ 98 w 209"/>
                <a:gd name="T19" fmla="*/ 31 h 242"/>
                <a:gd name="T20" fmla="*/ 76 w 209"/>
                <a:gd name="T21" fmla="*/ 38 h 242"/>
                <a:gd name="T22" fmla="*/ 59 w 209"/>
                <a:gd name="T23" fmla="*/ 50 h 242"/>
                <a:gd name="T24" fmla="*/ 46 w 209"/>
                <a:gd name="T25" fmla="*/ 65 h 242"/>
                <a:gd name="T26" fmla="*/ 37 w 209"/>
                <a:gd name="T27" fmla="*/ 82 h 242"/>
                <a:gd name="T28" fmla="*/ 32 w 209"/>
                <a:gd name="T29" fmla="*/ 102 h 242"/>
                <a:gd name="T30" fmla="*/ 29 w 209"/>
                <a:gd name="T31" fmla="*/ 122 h 242"/>
                <a:gd name="T32" fmla="*/ 32 w 209"/>
                <a:gd name="T33" fmla="*/ 143 h 242"/>
                <a:gd name="T34" fmla="*/ 37 w 209"/>
                <a:gd name="T35" fmla="*/ 162 h 242"/>
                <a:gd name="T36" fmla="*/ 47 w 209"/>
                <a:gd name="T37" fmla="*/ 178 h 242"/>
                <a:gd name="T38" fmla="*/ 59 w 209"/>
                <a:gd name="T39" fmla="*/ 193 h 242"/>
                <a:gd name="T40" fmla="*/ 76 w 209"/>
                <a:gd name="T41" fmla="*/ 205 h 242"/>
                <a:gd name="T42" fmla="*/ 98 w 209"/>
                <a:gd name="T43" fmla="*/ 211 h 242"/>
                <a:gd name="T44" fmla="*/ 123 w 209"/>
                <a:gd name="T45" fmla="*/ 215 h 242"/>
                <a:gd name="T46" fmla="*/ 141 w 209"/>
                <a:gd name="T47" fmla="*/ 213 h 242"/>
                <a:gd name="T48" fmla="*/ 158 w 209"/>
                <a:gd name="T49" fmla="*/ 207 h 242"/>
                <a:gd name="T50" fmla="*/ 175 w 209"/>
                <a:gd name="T51" fmla="*/ 199 h 242"/>
                <a:gd name="T52" fmla="*/ 189 w 209"/>
                <a:gd name="T53" fmla="*/ 187 h 242"/>
                <a:gd name="T54" fmla="*/ 209 w 209"/>
                <a:gd name="T55" fmla="*/ 207 h 242"/>
                <a:gd name="T56" fmla="*/ 190 w 209"/>
                <a:gd name="T57" fmla="*/ 223 h 242"/>
                <a:gd name="T58" fmla="*/ 169 w 209"/>
                <a:gd name="T59" fmla="*/ 234 h 242"/>
                <a:gd name="T60" fmla="*/ 146 w 209"/>
                <a:gd name="T61" fmla="*/ 241 h 242"/>
                <a:gd name="T62" fmla="*/ 123 w 209"/>
                <a:gd name="T63" fmla="*/ 242 h 242"/>
                <a:gd name="T64" fmla="*/ 94 w 209"/>
                <a:gd name="T65" fmla="*/ 239 h 242"/>
                <a:gd name="T66" fmla="*/ 68 w 209"/>
                <a:gd name="T67" fmla="*/ 233 h 242"/>
                <a:gd name="T68" fmla="*/ 48 w 209"/>
                <a:gd name="T69" fmla="*/ 221 h 242"/>
                <a:gd name="T70" fmla="*/ 30 w 209"/>
                <a:gd name="T71" fmla="*/ 206 h 242"/>
                <a:gd name="T72" fmla="*/ 18 w 209"/>
                <a:gd name="T73" fmla="*/ 188 h 242"/>
                <a:gd name="T74" fmla="*/ 7 w 209"/>
                <a:gd name="T75" fmla="*/ 168 h 242"/>
                <a:gd name="T76" fmla="*/ 2 w 209"/>
                <a:gd name="T77" fmla="*/ 145 h 242"/>
                <a:gd name="T78" fmla="*/ 0 w 209"/>
                <a:gd name="T79" fmla="*/ 122 h 242"/>
                <a:gd name="T80" fmla="*/ 2 w 209"/>
                <a:gd name="T81" fmla="*/ 99 h 242"/>
                <a:gd name="T82" fmla="*/ 7 w 209"/>
                <a:gd name="T83" fmla="*/ 78 h 242"/>
                <a:gd name="T84" fmla="*/ 16 w 209"/>
                <a:gd name="T85" fmla="*/ 56 h 242"/>
                <a:gd name="T86" fmla="*/ 30 w 209"/>
                <a:gd name="T87" fmla="*/ 38 h 242"/>
                <a:gd name="T88" fmla="*/ 47 w 209"/>
                <a:gd name="T89" fmla="*/ 22 h 242"/>
                <a:gd name="T90" fmla="*/ 68 w 209"/>
                <a:gd name="T91" fmla="*/ 10 h 242"/>
                <a:gd name="T92" fmla="*/ 94 w 209"/>
                <a:gd name="T93" fmla="*/ 3 h 242"/>
                <a:gd name="T94" fmla="*/ 123 w 209"/>
                <a:gd name="T95"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9" h="242">
                  <a:moveTo>
                    <a:pt x="123" y="0"/>
                  </a:moveTo>
                  <a:lnTo>
                    <a:pt x="146" y="3"/>
                  </a:lnTo>
                  <a:lnTo>
                    <a:pt x="169" y="9"/>
                  </a:lnTo>
                  <a:lnTo>
                    <a:pt x="189" y="19"/>
                  </a:lnTo>
                  <a:lnTo>
                    <a:pt x="208" y="36"/>
                  </a:lnTo>
                  <a:lnTo>
                    <a:pt x="188" y="54"/>
                  </a:lnTo>
                  <a:lnTo>
                    <a:pt x="169" y="40"/>
                  </a:lnTo>
                  <a:lnTo>
                    <a:pt x="146" y="31"/>
                  </a:lnTo>
                  <a:lnTo>
                    <a:pt x="123" y="28"/>
                  </a:lnTo>
                  <a:lnTo>
                    <a:pt x="98" y="31"/>
                  </a:lnTo>
                  <a:lnTo>
                    <a:pt x="76" y="38"/>
                  </a:lnTo>
                  <a:lnTo>
                    <a:pt x="59" y="50"/>
                  </a:lnTo>
                  <a:lnTo>
                    <a:pt x="46" y="65"/>
                  </a:lnTo>
                  <a:lnTo>
                    <a:pt x="37" y="82"/>
                  </a:lnTo>
                  <a:lnTo>
                    <a:pt x="32" y="102"/>
                  </a:lnTo>
                  <a:lnTo>
                    <a:pt x="29" y="122"/>
                  </a:lnTo>
                  <a:lnTo>
                    <a:pt x="32" y="143"/>
                  </a:lnTo>
                  <a:lnTo>
                    <a:pt x="37" y="162"/>
                  </a:lnTo>
                  <a:lnTo>
                    <a:pt x="47" y="178"/>
                  </a:lnTo>
                  <a:lnTo>
                    <a:pt x="59" y="193"/>
                  </a:lnTo>
                  <a:lnTo>
                    <a:pt x="76" y="205"/>
                  </a:lnTo>
                  <a:lnTo>
                    <a:pt x="98" y="211"/>
                  </a:lnTo>
                  <a:lnTo>
                    <a:pt x="123" y="215"/>
                  </a:lnTo>
                  <a:lnTo>
                    <a:pt x="141" y="213"/>
                  </a:lnTo>
                  <a:lnTo>
                    <a:pt x="158" y="207"/>
                  </a:lnTo>
                  <a:lnTo>
                    <a:pt x="175" y="199"/>
                  </a:lnTo>
                  <a:lnTo>
                    <a:pt x="189" y="187"/>
                  </a:lnTo>
                  <a:lnTo>
                    <a:pt x="209" y="207"/>
                  </a:lnTo>
                  <a:lnTo>
                    <a:pt x="190" y="223"/>
                  </a:lnTo>
                  <a:lnTo>
                    <a:pt x="169" y="234"/>
                  </a:lnTo>
                  <a:lnTo>
                    <a:pt x="146" y="241"/>
                  </a:lnTo>
                  <a:lnTo>
                    <a:pt x="123" y="242"/>
                  </a:lnTo>
                  <a:lnTo>
                    <a:pt x="94" y="239"/>
                  </a:lnTo>
                  <a:lnTo>
                    <a:pt x="68" y="233"/>
                  </a:lnTo>
                  <a:lnTo>
                    <a:pt x="48" y="221"/>
                  </a:lnTo>
                  <a:lnTo>
                    <a:pt x="30" y="206"/>
                  </a:lnTo>
                  <a:lnTo>
                    <a:pt x="18" y="188"/>
                  </a:lnTo>
                  <a:lnTo>
                    <a:pt x="7" y="168"/>
                  </a:lnTo>
                  <a:lnTo>
                    <a:pt x="2" y="145"/>
                  </a:lnTo>
                  <a:lnTo>
                    <a:pt x="0" y="122"/>
                  </a:lnTo>
                  <a:lnTo>
                    <a:pt x="2" y="99"/>
                  </a:lnTo>
                  <a:lnTo>
                    <a:pt x="7" y="78"/>
                  </a:lnTo>
                  <a:lnTo>
                    <a:pt x="16" y="56"/>
                  </a:lnTo>
                  <a:lnTo>
                    <a:pt x="30" y="38"/>
                  </a:lnTo>
                  <a:lnTo>
                    <a:pt x="47" y="22"/>
                  </a:lnTo>
                  <a:lnTo>
                    <a:pt x="68" y="10"/>
                  </a:lnTo>
                  <a:lnTo>
                    <a:pt x="94" y="3"/>
                  </a:lnTo>
                  <a:lnTo>
                    <a:pt x="1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6" name="Freeform 10"/>
            <p:cNvSpPr>
              <a:spLocks noEditPoints="1"/>
            </p:cNvSpPr>
            <p:nvPr userDrawn="1"/>
          </p:nvSpPr>
          <p:spPr bwMode="auto">
            <a:xfrm>
              <a:off x="5572126" y="209550"/>
              <a:ext cx="188913" cy="192088"/>
            </a:xfrm>
            <a:custGeom>
              <a:avLst/>
              <a:gdLst>
                <a:gd name="T0" fmla="*/ 121 w 239"/>
                <a:gd name="T1" fmla="*/ 27 h 243"/>
                <a:gd name="T2" fmla="*/ 97 w 239"/>
                <a:gd name="T3" fmla="*/ 29 h 243"/>
                <a:gd name="T4" fmla="*/ 77 w 239"/>
                <a:gd name="T5" fmla="*/ 36 h 243"/>
                <a:gd name="T6" fmla="*/ 60 w 239"/>
                <a:gd name="T7" fmla="*/ 47 h 243"/>
                <a:gd name="T8" fmla="*/ 47 w 239"/>
                <a:gd name="T9" fmla="*/ 63 h 243"/>
                <a:gd name="T10" fmla="*/ 37 w 239"/>
                <a:gd name="T11" fmla="*/ 80 h 243"/>
                <a:gd name="T12" fmla="*/ 32 w 239"/>
                <a:gd name="T13" fmla="*/ 101 h 243"/>
                <a:gd name="T14" fmla="*/ 30 w 239"/>
                <a:gd name="T15" fmla="*/ 122 h 243"/>
                <a:gd name="T16" fmla="*/ 32 w 239"/>
                <a:gd name="T17" fmla="*/ 143 h 243"/>
                <a:gd name="T18" fmla="*/ 37 w 239"/>
                <a:gd name="T19" fmla="*/ 162 h 243"/>
                <a:gd name="T20" fmla="*/ 46 w 239"/>
                <a:gd name="T21" fmla="*/ 178 h 243"/>
                <a:gd name="T22" fmla="*/ 59 w 239"/>
                <a:gd name="T23" fmla="*/ 193 h 243"/>
                <a:gd name="T24" fmla="*/ 75 w 239"/>
                <a:gd name="T25" fmla="*/ 205 h 243"/>
                <a:gd name="T26" fmla="*/ 96 w 239"/>
                <a:gd name="T27" fmla="*/ 213 h 243"/>
                <a:gd name="T28" fmla="*/ 121 w 239"/>
                <a:gd name="T29" fmla="*/ 216 h 243"/>
                <a:gd name="T30" fmla="*/ 145 w 239"/>
                <a:gd name="T31" fmla="*/ 213 h 243"/>
                <a:gd name="T32" fmla="*/ 165 w 239"/>
                <a:gd name="T33" fmla="*/ 205 h 243"/>
                <a:gd name="T34" fmla="*/ 182 w 239"/>
                <a:gd name="T35" fmla="*/ 193 h 243"/>
                <a:gd name="T36" fmla="*/ 195 w 239"/>
                <a:gd name="T37" fmla="*/ 178 h 243"/>
                <a:gd name="T38" fmla="*/ 204 w 239"/>
                <a:gd name="T39" fmla="*/ 160 h 243"/>
                <a:gd name="T40" fmla="*/ 209 w 239"/>
                <a:gd name="T41" fmla="*/ 141 h 243"/>
                <a:gd name="T42" fmla="*/ 210 w 239"/>
                <a:gd name="T43" fmla="*/ 122 h 243"/>
                <a:gd name="T44" fmla="*/ 209 w 239"/>
                <a:gd name="T45" fmla="*/ 102 h 243"/>
                <a:gd name="T46" fmla="*/ 204 w 239"/>
                <a:gd name="T47" fmla="*/ 82 h 243"/>
                <a:gd name="T48" fmla="*/ 195 w 239"/>
                <a:gd name="T49" fmla="*/ 65 h 243"/>
                <a:gd name="T50" fmla="*/ 182 w 239"/>
                <a:gd name="T51" fmla="*/ 50 h 243"/>
                <a:gd name="T52" fmla="*/ 165 w 239"/>
                <a:gd name="T53" fmla="*/ 37 h 243"/>
                <a:gd name="T54" fmla="*/ 145 w 239"/>
                <a:gd name="T55" fmla="*/ 29 h 243"/>
                <a:gd name="T56" fmla="*/ 121 w 239"/>
                <a:gd name="T57" fmla="*/ 27 h 243"/>
                <a:gd name="T58" fmla="*/ 121 w 239"/>
                <a:gd name="T59" fmla="*/ 0 h 243"/>
                <a:gd name="T60" fmla="*/ 149 w 239"/>
                <a:gd name="T61" fmla="*/ 3 h 243"/>
                <a:gd name="T62" fmla="*/ 173 w 239"/>
                <a:gd name="T63" fmla="*/ 10 h 243"/>
                <a:gd name="T64" fmla="*/ 193 w 239"/>
                <a:gd name="T65" fmla="*/ 22 h 243"/>
                <a:gd name="T66" fmla="*/ 210 w 239"/>
                <a:gd name="T67" fmla="*/ 37 h 243"/>
                <a:gd name="T68" fmla="*/ 223 w 239"/>
                <a:gd name="T69" fmla="*/ 56 h 243"/>
                <a:gd name="T70" fmla="*/ 231 w 239"/>
                <a:gd name="T71" fmla="*/ 76 h 243"/>
                <a:gd name="T72" fmla="*/ 238 w 239"/>
                <a:gd name="T73" fmla="*/ 99 h 243"/>
                <a:gd name="T74" fmla="*/ 239 w 239"/>
                <a:gd name="T75" fmla="*/ 122 h 243"/>
                <a:gd name="T76" fmla="*/ 238 w 239"/>
                <a:gd name="T77" fmla="*/ 145 h 243"/>
                <a:gd name="T78" fmla="*/ 231 w 239"/>
                <a:gd name="T79" fmla="*/ 167 h 243"/>
                <a:gd name="T80" fmla="*/ 223 w 239"/>
                <a:gd name="T81" fmla="*/ 187 h 243"/>
                <a:gd name="T82" fmla="*/ 210 w 239"/>
                <a:gd name="T83" fmla="*/ 206 h 243"/>
                <a:gd name="T84" fmla="*/ 193 w 239"/>
                <a:gd name="T85" fmla="*/ 221 h 243"/>
                <a:gd name="T86" fmla="*/ 173 w 239"/>
                <a:gd name="T87" fmla="*/ 233 h 243"/>
                <a:gd name="T88" fmla="*/ 149 w 239"/>
                <a:gd name="T89" fmla="*/ 241 h 243"/>
                <a:gd name="T90" fmla="*/ 120 w 239"/>
                <a:gd name="T91" fmla="*/ 243 h 243"/>
                <a:gd name="T92" fmla="*/ 92 w 239"/>
                <a:gd name="T93" fmla="*/ 241 h 243"/>
                <a:gd name="T94" fmla="*/ 68 w 239"/>
                <a:gd name="T95" fmla="*/ 233 h 243"/>
                <a:gd name="T96" fmla="*/ 47 w 239"/>
                <a:gd name="T97" fmla="*/ 221 h 243"/>
                <a:gd name="T98" fmla="*/ 31 w 239"/>
                <a:gd name="T99" fmla="*/ 206 h 243"/>
                <a:gd name="T100" fmla="*/ 17 w 239"/>
                <a:gd name="T101" fmla="*/ 187 h 243"/>
                <a:gd name="T102" fmla="*/ 8 w 239"/>
                <a:gd name="T103" fmla="*/ 167 h 243"/>
                <a:gd name="T104" fmla="*/ 3 w 239"/>
                <a:gd name="T105" fmla="*/ 145 h 243"/>
                <a:gd name="T106" fmla="*/ 0 w 239"/>
                <a:gd name="T107" fmla="*/ 122 h 243"/>
                <a:gd name="T108" fmla="*/ 4 w 239"/>
                <a:gd name="T109" fmla="*/ 93 h 243"/>
                <a:gd name="T110" fmla="*/ 12 w 239"/>
                <a:gd name="T111" fmla="*/ 68 h 243"/>
                <a:gd name="T112" fmla="*/ 25 w 239"/>
                <a:gd name="T113" fmla="*/ 45 h 243"/>
                <a:gd name="T114" fmla="*/ 42 w 239"/>
                <a:gd name="T115" fmla="*/ 27 h 243"/>
                <a:gd name="T116" fmla="*/ 64 w 239"/>
                <a:gd name="T117" fmla="*/ 12 h 243"/>
                <a:gd name="T118" fmla="*/ 91 w 239"/>
                <a:gd name="T119" fmla="*/ 3 h 243"/>
                <a:gd name="T120" fmla="*/ 121 w 239"/>
                <a:gd name="T121"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9" h="243">
                  <a:moveTo>
                    <a:pt x="121" y="27"/>
                  </a:moveTo>
                  <a:lnTo>
                    <a:pt x="97" y="29"/>
                  </a:lnTo>
                  <a:lnTo>
                    <a:pt x="77" y="36"/>
                  </a:lnTo>
                  <a:lnTo>
                    <a:pt x="60" y="47"/>
                  </a:lnTo>
                  <a:lnTo>
                    <a:pt x="47" y="63"/>
                  </a:lnTo>
                  <a:lnTo>
                    <a:pt x="37" y="80"/>
                  </a:lnTo>
                  <a:lnTo>
                    <a:pt x="32" y="101"/>
                  </a:lnTo>
                  <a:lnTo>
                    <a:pt x="30" y="122"/>
                  </a:lnTo>
                  <a:lnTo>
                    <a:pt x="32" y="143"/>
                  </a:lnTo>
                  <a:lnTo>
                    <a:pt x="37" y="162"/>
                  </a:lnTo>
                  <a:lnTo>
                    <a:pt x="46" y="178"/>
                  </a:lnTo>
                  <a:lnTo>
                    <a:pt x="59" y="193"/>
                  </a:lnTo>
                  <a:lnTo>
                    <a:pt x="75" y="205"/>
                  </a:lnTo>
                  <a:lnTo>
                    <a:pt x="96" y="213"/>
                  </a:lnTo>
                  <a:lnTo>
                    <a:pt x="121" y="216"/>
                  </a:lnTo>
                  <a:lnTo>
                    <a:pt x="145" y="213"/>
                  </a:lnTo>
                  <a:lnTo>
                    <a:pt x="165" y="205"/>
                  </a:lnTo>
                  <a:lnTo>
                    <a:pt x="182" y="193"/>
                  </a:lnTo>
                  <a:lnTo>
                    <a:pt x="195" y="178"/>
                  </a:lnTo>
                  <a:lnTo>
                    <a:pt x="204" y="160"/>
                  </a:lnTo>
                  <a:lnTo>
                    <a:pt x="209" y="141"/>
                  </a:lnTo>
                  <a:lnTo>
                    <a:pt x="210" y="122"/>
                  </a:lnTo>
                  <a:lnTo>
                    <a:pt x="209" y="102"/>
                  </a:lnTo>
                  <a:lnTo>
                    <a:pt x="204" y="82"/>
                  </a:lnTo>
                  <a:lnTo>
                    <a:pt x="195" y="65"/>
                  </a:lnTo>
                  <a:lnTo>
                    <a:pt x="182" y="50"/>
                  </a:lnTo>
                  <a:lnTo>
                    <a:pt x="165" y="37"/>
                  </a:lnTo>
                  <a:lnTo>
                    <a:pt x="145" y="29"/>
                  </a:lnTo>
                  <a:lnTo>
                    <a:pt x="121" y="27"/>
                  </a:lnTo>
                  <a:close/>
                  <a:moveTo>
                    <a:pt x="121" y="0"/>
                  </a:moveTo>
                  <a:lnTo>
                    <a:pt x="149" y="3"/>
                  </a:lnTo>
                  <a:lnTo>
                    <a:pt x="173" y="10"/>
                  </a:lnTo>
                  <a:lnTo>
                    <a:pt x="193" y="22"/>
                  </a:lnTo>
                  <a:lnTo>
                    <a:pt x="210" y="37"/>
                  </a:lnTo>
                  <a:lnTo>
                    <a:pt x="223" y="56"/>
                  </a:lnTo>
                  <a:lnTo>
                    <a:pt x="231" y="76"/>
                  </a:lnTo>
                  <a:lnTo>
                    <a:pt x="238" y="99"/>
                  </a:lnTo>
                  <a:lnTo>
                    <a:pt x="239" y="122"/>
                  </a:lnTo>
                  <a:lnTo>
                    <a:pt x="238" y="145"/>
                  </a:lnTo>
                  <a:lnTo>
                    <a:pt x="231" y="167"/>
                  </a:lnTo>
                  <a:lnTo>
                    <a:pt x="223" y="187"/>
                  </a:lnTo>
                  <a:lnTo>
                    <a:pt x="210" y="206"/>
                  </a:lnTo>
                  <a:lnTo>
                    <a:pt x="193" y="221"/>
                  </a:lnTo>
                  <a:lnTo>
                    <a:pt x="173" y="233"/>
                  </a:lnTo>
                  <a:lnTo>
                    <a:pt x="149" y="241"/>
                  </a:lnTo>
                  <a:lnTo>
                    <a:pt x="120" y="243"/>
                  </a:lnTo>
                  <a:lnTo>
                    <a:pt x="92" y="241"/>
                  </a:lnTo>
                  <a:lnTo>
                    <a:pt x="68" y="233"/>
                  </a:lnTo>
                  <a:lnTo>
                    <a:pt x="47" y="221"/>
                  </a:lnTo>
                  <a:lnTo>
                    <a:pt x="31" y="206"/>
                  </a:lnTo>
                  <a:lnTo>
                    <a:pt x="17" y="187"/>
                  </a:lnTo>
                  <a:lnTo>
                    <a:pt x="8" y="167"/>
                  </a:lnTo>
                  <a:lnTo>
                    <a:pt x="3" y="145"/>
                  </a:lnTo>
                  <a:lnTo>
                    <a:pt x="0" y="122"/>
                  </a:lnTo>
                  <a:lnTo>
                    <a:pt x="4" y="93"/>
                  </a:lnTo>
                  <a:lnTo>
                    <a:pt x="12" y="68"/>
                  </a:lnTo>
                  <a:lnTo>
                    <a:pt x="25" y="45"/>
                  </a:lnTo>
                  <a:lnTo>
                    <a:pt x="42" y="27"/>
                  </a:lnTo>
                  <a:lnTo>
                    <a:pt x="64" y="12"/>
                  </a:lnTo>
                  <a:lnTo>
                    <a:pt x="91" y="3"/>
                  </a:lnTo>
                  <a:lnTo>
                    <a:pt x="1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 name="Freeform 11"/>
            <p:cNvSpPr>
              <a:spLocks/>
            </p:cNvSpPr>
            <p:nvPr userDrawn="1"/>
          </p:nvSpPr>
          <p:spPr bwMode="auto">
            <a:xfrm>
              <a:off x="5795963" y="212725"/>
              <a:ext cx="184150" cy="185738"/>
            </a:xfrm>
            <a:custGeom>
              <a:avLst/>
              <a:gdLst>
                <a:gd name="T0" fmla="*/ 0 w 234"/>
                <a:gd name="T1" fmla="*/ 0 h 235"/>
                <a:gd name="T2" fmla="*/ 36 w 234"/>
                <a:gd name="T3" fmla="*/ 0 h 235"/>
                <a:gd name="T4" fmla="*/ 118 w 234"/>
                <a:gd name="T5" fmla="*/ 121 h 235"/>
                <a:gd name="T6" fmla="*/ 199 w 234"/>
                <a:gd name="T7" fmla="*/ 0 h 235"/>
                <a:gd name="T8" fmla="*/ 234 w 234"/>
                <a:gd name="T9" fmla="*/ 0 h 235"/>
                <a:gd name="T10" fmla="*/ 234 w 234"/>
                <a:gd name="T11" fmla="*/ 235 h 235"/>
                <a:gd name="T12" fmla="*/ 206 w 234"/>
                <a:gd name="T13" fmla="*/ 235 h 235"/>
                <a:gd name="T14" fmla="*/ 206 w 234"/>
                <a:gd name="T15" fmla="*/ 42 h 235"/>
                <a:gd name="T16" fmla="*/ 121 w 234"/>
                <a:gd name="T17" fmla="*/ 160 h 235"/>
                <a:gd name="T18" fmla="*/ 114 w 234"/>
                <a:gd name="T19" fmla="*/ 160 h 235"/>
                <a:gd name="T20" fmla="*/ 29 w 234"/>
                <a:gd name="T21" fmla="*/ 41 h 235"/>
                <a:gd name="T22" fmla="*/ 29 w 234"/>
                <a:gd name="T23" fmla="*/ 235 h 235"/>
                <a:gd name="T24" fmla="*/ 0 w 234"/>
                <a:gd name="T25" fmla="*/ 235 h 235"/>
                <a:gd name="T26" fmla="*/ 0 w 234"/>
                <a:gd name="T27"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 h="235">
                  <a:moveTo>
                    <a:pt x="0" y="0"/>
                  </a:moveTo>
                  <a:lnTo>
                    <a:pt x="36" y="0"/>
                  </a:lnTo>
                  <a:lnTo>
                    <a:pt x="118" y="121"/>
                  </a:lnTo>
                  <a:lnTo>
                    <a:pt x="199" y="0"/>
                  </a:lnTo>
                  <a:lnTo>
                    <a:pt x="234" y="0"/>
                  </a:lnTo>
                  <a:lnTo>
                    <a:pt x="234" y="235"/>
                  </a:lnTo>
                  <a:lnTo>
                    <a:pt x="206" y="235"/>
                  </a:lnTo>
                  <a:lnTo>
                    <a:pt x="206" y="42"/>
                  </a:lnTo>
                  <a:lnTo>
                    <a:pt x="121" y="160"/>
                  </a:lnTo>
                  <a:lnTo>
                    <a:pt x="114" y="160"/>
                  </a:lnTo>
                  <a:lnTo>
                    <a:pt x="29" y="41"/>
                  </a:lnTo>
                  <a:lnTo>
                    <a:pt x="29"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 name="Freeform 12"/>
            <p:cNvSpPr>
              <a:spLocks/>
            </p:cNvSpPr>
            <p:nvPr userDrawn="1"/>
          </p:nvSpPr>
          <p:spPr bwMode="auto">
            <a:xfrm>
              <a:off x="6027738" y="212725"/>
              <a:ext cx="184150" cy="185738"/>
            </a:xfrm>
            <a:custGeom>
              <a:avLst/>
              <a:gdLst>
                <a:gd name="T0" fmla="*/ 0 w 234"/>
                <a:gd name="T1" fmla="*/ 0 h 235"/>
                <a:gd name="T2" fmla="*/ 34 w 234"/>
                <a:gd name="T3" fmla="*/ 0 h 235"/>
                <a:gd name="T4" fmla="*/ 117 w 234"/>
                <a:gd name="T5" fmla="*/ 121 h 235"/>
                <a:gd name="T6" fmla="*/ 198 w 234"/>
                <a:gd name="T7" fmla="*/ 0 h 235"/>
                <a:gd name="T8" fmla="*/ 234 w 234"/>
                <a:gd name="T9" fmla="*/ 0 h 235"/>
                <a:gd name="T10" fmla="*/ 234 w 234"/>
                <a:gd name="T11" fmla="*/ 235 h 235"/>
                <a:gd name="T12" fmla="*/ 204 w 234"/>
                <a:gd name="T13" fmla="*/ 235 h 235"/>
                <a:gd name="T14" fmla="*/ 204 w 234"/>
                <a:gd name="T15" fmla="*/ 42 h 235"/>
                <a:gd name="T16" fmla="*/ 119 w 234"/>
                <a:gd name="T17" fmla="*/ 160 h 235"/>
                <a:gd name="T18" fmla="*/ 113 w 234"/>
                <a:gd name="T19" fmla="*/ 160 h 235"/>
                <a:gd name="T20" fmla="*/ 28 w 234"/>
                <a:gd name="T21" fmla="*/ 41 h 235"/>
                <a:gd name="T22" fmla="*/ 28 w 234"/>
                <a:gd name="T23" fmla="*/ 235 h 235"/>
                <a:gd name="T24" fmla="*/ 0 w 234"/>
                <a:gd name="T25" fmla="*/ 235 h 235"/>
                <a:gd name="T26" fmla="*/ 0 w 234"/>
                <a:gd name="T27"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 h="235">
                  <a:moveTo>
                    <a:pt x="0" y="0"/>
                  </a:moveTo>
                  <a:lnTo>
                    <a:pt x="34" y="0"/>
                  </a:lnTo>
                  <a:lnTo>
                    <a:pt x="117" y="121"/>
                  </a:lnTo>
                  <a:lnTo>
                    <a:pt x="198" y="0"/>
                  </a:lnTo>
                  <a:lnTo>
                    <a:pt x="234" y="0"/>
                  </a:lnTo>
                  <a:lnTo>
                    <a:pt x="234" y="235"/>
                  </a:lnTo>
                  <a:lnTo>
                    <a:pt x="204" y="235"/>
                  </a:lnTo>
                  <a:lnTo>
                    <a:pt x="204" y="42"/>
                  </a:lnTo>
                  <a:lnTo>
                    <a:pt x="119" y="160"/>
                  </a:lnTo>
                  <a:lnTo>
                    <a:pt x="113" y="160"/>
                  </a:lnTo>
                  <a:lnTo>
                    <a:pt x="28" y="41"/>
                  </a:lnTo>
                  <a:lnTo>
                    <a:pt x="28"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13"/>
            <p:cNvSpPr>
              <a:spLocks/>
            </p:cNvSpPr>
            <p:nvPr userDrawn="1"/>
          </p:nvSpPr>
          <p:spPr bwMode="auto">
            <a:xfrm>
              <a:off x="6257926" y="212725"/>
              <a:ext cx="134938" cy="185738"/>
            </a:xfrm>
            <a:custGeom>
              <a:avLst/>
              <a:gdLst>
                <a:gd name="T0" fmla="*/ 0 w 170"/>
                <a:gd name="T1" fmla="*/ 0 h 235"/>
                <a:gd name="T2" fmla="*/ 165 w 170"/>
                <a:gd name="T3" fmla="*/ 0 h 235"/>
                <a:gd name="T4" fmla="*/ 165 w 170"/>
                <a:gd name="T5" fmla="*/ 27 h 235"/>
                <a:gd name="T6" fmla="*/ 29 w 170"/>
                <a:gd name="T7" fmla="*/ 27 h 235"/>
                <a:gd name="T8" fmla="*/ 29 w 170"/>
                <a:gd name="T9" fmla="*/ 100 h 235"/>
                <a:gd name="T10" fmla="*/ 158 w 170"/>
                <a:gd name="T11" fmla="*/ 100 h 235"/>
                <a:gd name="T12" fmla="*/ 158 w 170"/>
                <a:gd name="T13" fmla="*/ 127 h 235"/>
                <a:gd name="T14" fmla="*/ 29 w 170"/>
                <a:gd name="T15" fmla="*/ 127 h 235"/>
                <a:gd name="T16" fmla="*/ 29 w 170"/>
                <a:gd name="T17" fmla="*/ 207 h 235"/>
                <a:gd name="T18" fmla="*/ 170 w 170"/>
                <a:gd name="T19" fmla="*/ 207 h 235"/>
                <a:gd name="T20" fmla="*/ 170 w 170"/>
                <a:gd name="T21" fmla="*/ 235 h 235"/>
                <a:gd name="T22" fmla="*/ 0 w 170"/>
                <a:gd name="T23" fmla="*/ 235 h 235"/>
                <a:gd name="T24" fmla="*/ 0 w 17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235">
                  <a:moveTo>
                    <a:pt x="0" y="0"/>
                  </a:moveTo>
                  <a:lnTo>
                    <a:pt x="165" y="0"/>
                  </a:lnTo>
                  <a:lnTo>
                    <a:pt x="165" y="27"/>
                  </a:lnTo>
                  <a:lnTo>
                    <a:pt x="29" y="27"/>
                  </a:lnTo>
                  <a:lnTo>
                    <a:pt x="29" y="100"/>
                  </a:lnTo>
                  <a:lnTo>
                    <a:pt x="158" y="100"/>
                  </a:lnTo>
                  <a:lnTo>
                    <a:pt x="158" y="127"/>
                  </a:lnTo>
                  <a:lnTo>
                    <a:pt x="29" y="127"/>
                  </a:lnTo>
                  <a:lnTo>
                    <a:pt x="29" y="207"/>
                  </a:lnTo>
                  <a:lnTo>
                    <a:pt x="170" y="207"/>
                  </a:lnTo>
                  <a:lnTo>
                    <a:pt x="170"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 name="Freeform 14"/>
            <p:cNvSpPr>
              <a:spLocks noEditPoints="1"/>
            </p:cNvSpPr>
            <p:nvPr userDrawn="1"/>
          </p:nvSpPr>
          <p:spPr bwMode="auto">
            <a:xfrm>
              <a:off x="6424613" y="212725"/>
              <a:ext cx="155575" cy="185738"/>
            </a:xfrm>
            <a:custGeom>
              <a:avLst/>
              <a:gdLst>
                <a:gd name="T0" fmla="*/ 30 w 196"/>
                <a:gd name="T1" fmla="*/ 25 h 235"/>
                <a:gd name="T2" fmla="*/ 30 w 196"/>
                <a:gd name="T3" fmla="*/ 123 h 235"/>
                <a:gd name="T4" fmla="*/ 106 w 196"/>
                <a:gd name="T5" fmla="*/ 123 h 235"/>
                <a:gd name="T6" fmla="*/ 123 w 196"/>
                <a:gd name="T7" fmla="*/ 121 h 235"/>
                <a:gd name="T8" fmla="*/ 139 w 196"/>
                <a:gd name="T9" fmla="*/ 114 h 235"/>
                <a:gd name="T10" fmla="*/ 149 w 196"/>
                <a:gd name="T11" fmla="*/ 104 h 235"/>
                <a:gd name="T12" fmla="*/ 155 w 196"/>
                <a:gd name="T13" fmla="*/ 90 h 235"/>
                <a:gd name="T14" fmla="*/ 156 w 196"/>
                <a:gd name="T15" fmla="*/ 75 h 235"/>
                <a:gd name="T16" fmla="*/ 155 w 196"/>
                <a:gd name="T17" fmla="*/ 64 h 235"/>
                <a:gd name="T18" fmla="*/ 151 w 196"/>
                <a:gd name="T19" fmla="*/ 52 h 235"/>
                <a:gd name="T20" fmla="*/ 144 w 196"/>
                <a:gd name="T21" fmla="*/ 42 h 235"/>
                <a:gd name="T22" fmla="*/ 135 w 196"/>
                <a:gd name="T23" fmla="*/ 33 h 235"/>
                <a:gd name="T24" fmla="*/ 122 w 196"/>
                <a:gd name="T25" fmla="*/ 28 h 235"/>
                <a:gd name="T26" fmla="*/ 107 w 196"/>
                <a:gd name="T27" fmla="*/ 25 h 235"/>
                <a:gd name="T28" fmla="*/ 30 w 196"/>
                <a:gd name="T29" fmla="*/ 25 h 235"/>
                <a:gd name="T30" fmla="*/ 0 w 196"/>
                <a:gd name="T31" fmla="*/ 0 h 235"/>
                <a:gd name="T32" fmla="*/ 107 w 196"/>
                <a:gd name="T33" fmla="*/ 0 h 235"/>
                <a:gd name="T34" fmla="*/ 127 w 196"/>
                <a:gd name="T35" fmla="*/ 1 h 235"/>
                <a:gd name="T36" fmla="*/ 145 w 196"/>
                <a:gd name="T37" fmla="*/ 8 h 235"/>
                <a:gd name="T38" fmla="*/ 160 w 196"/>
                <a:gd name="T39" fmla="*/ 18 h 235"/>
                <a:gd name="T40" fmla="*/ 172 w 196"/>
                <a:gd name="T41" fmla="*/ 29 h 235"/>
                <a:gd name="T42" fmla="*/ 179 w 196"/>
                <a:gd name="T43" fmla="*/ 43 h 235"/>
                <a:gd name="T44" fmla="*/ 184 w 196"/>
                <a:gd name="T45" fmla="*/ 59 h 235"/>
                <a:gd name="T46" fmla="*/ 186 w 196"/>
                <a:gd name="T47" fmla="*/ 75 h 235"/>
                <a:gd name="T48" fmla="*/ 184 w 196"/>
                <a:gd name="T49" fmla="*/ 93 h 235"/>
                <a:gd name="T50" fmla="*/ 179 w 196"/>
                <a:gd name="T51" fmla="*/ 108 h 235"/>
                <a:gd name="T52" fmla="*/ 170 w 196"/>
                <a:gd name="T53" fmla="*/ 123 h 235"/>
                <a:gd name="T54" fmla="*/ 158 w 196"/>
                <a:gd name="T55" fmla="*/ 135 h 235"/>
                <a:gd name="T56" fmla="*/ 140 w 196"/>
                <a:gd name="T57" fmla="*/ 144 h 235"/>
                <a:gd name="T58" fmla="*/ 118 w 196"/>
                <a:gd name="T59" fmla="*/ 148 h 235"/>
                <a:gd name="T60" fmla="*/ 196 w 196"/>
                <a:gd name="T61" fmla="*/ 235 h 235"/>
                <a:gd name="T62" fmla="*/ 159 w 196"/>
                <a:gd name="T63" fmla="*/ 235 h 235"/>
                <a:gd name="T64" fmla="*/ 85 w 196"/>
                <a:gd name="T65" fmla="*/ 150 h 235"/>
                <a:gd name="T66" fmla="*/ 30 w 196"/>
                <a:gd name="T67" fmla="*/ 150 h 235"/>
                <a:gd name="T68" fmla="*/ 30 w 196"/>
                <a:gd name="T69" fmla="*/ 235 h 235"/>
                <a:gd name="T70" fmla="*/ 0 w 196"/>
                <a:gd name="T71" fmla="*/ 235 h 235"/>
                <a:gd name="T72" fmla="*/ 0 w 196"/>
                <a:gd name="T73"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6" h="235">
                  <a:moveTo>
                    <a:pt x="30" y="25"/>
                  </a:moveTo>
                  <a:lnTo>
                    <a:pt x="30" y="123"/>
                  </a:lnTo>
                  <a:lnTo>
                    <a:pt x="106" y="123"/>
                  </a:lnTo>
                  <a:lnTo>
                    <a:pt x="123" y="121"/>
                  </a:lnTo>
                  <a:lnTo>
                    <a:pt x="139" y="114"/>
                  </a:lnTo>
                  <a:lnTo>
                    <a:pt x="149" y="104"/>
                  </a:lnTo>
                  <a:lnTo>
                    <a:pt x="155" y="90"/>
                  </a:lnTo>
                  <a:lnTo>
                    <a:pt x="156" y="75"/>
                  </a:lnTo>
                  <a:lnTo>
                    <a:pt x="155" y="64"/>
                  </a:lnTo>
                  <a:lnTo>
                    <a:pt x="151" y="52"/>
                  </a:lnTo>
                  <a:lnTo>
                    <a:pt x="144" y="42"/>
                  </a:lnTo>
                  <a:lnTo>
                    <a:pt x="135" y="33"/>
                  </a:lnTo>
                  <a:lnTo>
                    <a:pt x="122" y="28"/>
                  </a:lnTo>
                  <a:lnTo>
                    <a:pt x="107" y="25"/>
                  </a:lnTo>
                  <a:lnTo>
                    <a:pt x="30" y="25"/>
                  </a:lnTo>
                  <a:close/>
                  <a:moveTo>
                    <a:pt x="0" y="0"/>
                  </a:moveTo>
                  <a:lnTo>
                    <a:pt x="107" y="0"/>
                  </a:lnTo>
                  <a:lnTo>
                    <a:pt x="127" y="1"/>
                  </a:lnTo>
                  <a:lnTo>
                    <a:pt x="145" y="8"/>
                  </a:lnTo>
                  <a:lnTo>
                    <a:pt x="160" y="18"/>
                  </a:lnTo>
                  <a:lnTo>
                    <a:pt x="172" y="29"/>
                  </a:lnTo>
                  <a:lnTo>
                    <a:pt x="179" y="43"/>
                  </a:lnTo>
                  <a:lnTo>
                    <a:pt x="184" y="59"/>
                  </a:lnTo>
                  <a:lnTo>
                    <a:pt x="186" y="75"/>
                  </a:lnTo>
                  <a:lnTo>
                    <a:pt x="184" y="93"/>
                  </a:lnTo>
                  <a:lnTo>
                    <a:pt x="179" y="108"/>
                  </a:lnTo>
                  <a:lnTo>
                    <a:pt x="170" y="123"/>
                  </a:lnTo>
                  <a:lnTo>
                    <a:pt x="158" y="135"/>
                  </a:lnTo>
                  <a:lnTo>
                    <a:pt x="140" y="144"/>
                  </a:lnTo>
                  <a:lnTo>
                    <a:pt x="118" y="148"/>
                  </a:lnTo>
                  <a:lnTo>
                    <a:pt x="196" y="235"/>
                  </a:lnTo>
                  <a:lnTo>
                    <a:pt x="159" y="235"/>
                  </a:lnTo>
                  <a:lnTo>
                    <a:pt x="85" y="150"/>
                  </a:lnTo>
                  <a:lnTo>
                    <a:pt x="30" y="150"/>
                  </a:lnTo>
                  <a:lnTo>
                    <a:pt x="30"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1" name="Freeform 15"/>
            <p:cNvSpPr>
              <a:spLocks/>
            </p:cNvSpPr>
            <p:nvPr userDrawn="1"/>
          </p:nvSpPr>
          <p:spPr bwMode="auto">
            <a:xfrm>
              <a:off x="6594476" y="209550"/>
              <a:ext cx="166688" cy="190500"/>
            </a:xfrm>
            <a:custGeom>
              <a:avLst/>
              <a:gdLst>
                <a:gd name="T0" fmla="*/ 123 w 209"/>
                <a:gd name="T1" fmla="*/ 0 h 242"/>
                <a:gd name="T2" fmla="*/ 146 w 209"/>
                <a:gd name="T3" fmla="*/ 3 h 242"/>
                <a:gd name="T4" fmla="*/ 169 w 209"/>
                <a:gd name="T5" fmla="*/ 9 h 242"/>
                <a:gd name="T6" fmla="*/ 189 w 209"/>
                <a:gd name="T7" fmla="*/ 19 h 242"/>
                <a:gd name="T8" fmla="*/ 208 w 209"/>
                <a:gd name="T9" fmla="*/ 36 h 242"/>
                <a:gd name="T10" fmla="*/ 189 w 209"/>
                <a:gd name="T11" fmla="*/ 54 h 242"/>
                <a:gd name="T12" fmla="*/ 169 w 209"/>
                <a:gd name="T13" fmla="*/ 40 h 242"/>
                <a:gd name="T14" fmla="*/ 146 w 209"/>
                <a:gd name="T15" fmla="*/ 31 h 242"/>
                <a:gd name="T16" fmla="*/ 123 w 209"/>
                <a:gd name="T17" fmla="*/ 28 h 242"/>
                <a:gd name="T18" fmla="*/ 98 w 209"/>
                <a:gd name="T19" fmla="*/ 31 h 242"/>
                <a:gd name="T20" fmla="*/ 77 w 209"/>
                <a:gd name="T21" fmla="*/ 38 h 242"/>
                <a:gd name="T22" fmla="*/ 60 w 209"/>
                <a:gd name="T23" fmla="*/ 50 h 242"/>
                <a:gd name="T24" fmla="*/ 47 w 209"/>
                <a:gd name="T25" fmla="*/ 65 h 242"/>
                <a:gd name="T26" fmla="*/ 37 w 209"/>
                <a:gd name="T27" fmla="*/ 82 h 242"/>
                <a:gd name="T28" fmla="*/ 32 w 209"/>
                <a:gd name="T29" fmla="*/ 102 h 242"/>
                <a:gd name="T30" fmla="*/ 29 w 209"/>
                <a:gd name="T31" fmla="*/ 122 h 242"/>
                <a:gd name="T32" fmla="*/ 32 w 209"/>
                <a:gd name="T33" fmla="*/ 143 h 242"/>
                <a:gd name="T34" fmla="*/ 38 w 209"/>
                <a:gd name="T35" fmla="*/ 162 h 242"/>
                <a:gd name="T36" fmla="*/ 47 w 209"/>
                <a:gd name="T37" fmla="*/ 178 h 242"/>
                <a:gd name="T38" fmla="*/ 60 w 209"/>
                <a:gd name="T39" fmla="*/ 193 h 242"/>
                <a:gd name="T40" fmla="*/ 77 w 209"/>
                <a:gd name="T41" fmla="*/ 205 h 242"/>
                <a:gd name="T42" fmla="*/ 98 w 209"/>
                <a:gd name="T43" fmla="*/ 211 h 242"/>
                <a:gd name="T44" fmla="*/ 123 w 209"/>
                <a:gd name="T45" fmla="*/ 215 h 242"/>
                <a:gd name="T46" fmla="*/ 141 w 209"/>
                <a:gd name="T47" fmla="*/ 213 h 242"/>
                <a:gd name="T48" fmla="*/ 158 w 209"/>
                <a:gd name="T49" fmla="*/ 207 h 242"/>
                <a:gd name="T50" fmla="*/ 175 w 209"/>
                <a:gd name="T51" fmla="*/ 199 h 242"/>
                <a:gd name="T52" fmla="*/ 189 w 209"/>
                <a:gd name="T53" fmla="*/ 187 h 242"/>
                <a:gd name="T54" fmla="*/ 209 w 209"/>
                <a:gd name="T55" fmla="*/ 207 h 242"/>
                <a:gd name="T56" fmla="*/ 190 w 209"/>
                <a:gd name="T57" fmla="*/ 223 h 242"/>
                <a:gd name="T58" fmla="*/ 170 w 209"/>
                <a:gd name="T59" fmla="*/ 234 h 242"/>
                <a:gd name="T60" fmla="*/ 147 w 209"/>
                <a:gd name="T61" fmla="*/ 241 h 242"/>
                <a:gd name="T62" fmla="*/ 123 w 209"/>
                <a:gd name="T63" fmla="*/ 242 h 242"/>
                <a:gd name="T64" fmla="*/ 94 w 209"/>
                <a:gd name="T65" fmla="*/ 239 h 242"/>
                <a:gd name="T66" fmla="*/ 68 w 209"/>
                <a:gd name="T67" fmla="*/ 233 h 242"/>
                <a:gd name="T68" fmla="*/ 48 w 209"/>
                <a:gd name="T69" fmla="*/ 221 h 242"/>
                <a:gd name="T70" fmla="*/ 30 w 209"/>
                <a:gd name="T71" fmla="*/ 206 h 242"/>
                <a:gd name="T72" fmla="*/ 18 w 209"/>
                <a:gd name="T73" fmla="*/ 188 h 242"/>
                <a:gd name="T74" fmla="*/ 7 w 209"/>
                <a:gd name="T75" fmla="*/ 168 h 242"/>
                <a:gd name="T76" fmla="*/ 2 w 209"/>
                <a:gd name="T77" fmla="*/ 145 h 242"/>
                <a:gd name="T78" fmla="*/ 0 w 209"/>
                <a:gd name="T79" fmla="*/ 122 h 242"/>
                <a:gd name="T80" fmla="*/ 2 w 209"/>
                <a:gd name="T81" fmla="*/ 99 h 242"/>
                <a:gd name="T82" fmla="*/ 7 w 209"/>
                <a:gd name="T83" fmla="*/ 78 h 242"/>
                <a:gd name="T84" fmla="*/ 18 w 209"/>
                <a:gd name="T85" fmla="*/ 56 h 242"/>
                <a:gd name="T86" fmla="*/ 30 w 209"/>
                <a:gd name="T87" fmla="*/ 38 h 242"/>
                <a:gd name="T88" fmla="*/ 48 w 209"/>
                <a:gd name="T89" fmla="*/ 22 h 242"/>
                <a:gd name="T90" fmla="*/ 68 w 209"/>
                <a:gd name="T91" fmla="*/ 10 h 242"/>
                <a:gd name="T92" fmla="*/ 94 w 209"/>
                <a:gd name="T93" fmla="*/ 3 h 242"/>
                <a:gd name="T94" fmla="*/ 123 w 209"/>
                <a:gd name="T95"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9" h="242">
                  <a:moveTo>
                    <a:pt x="123" y="0"/>
                  </a:moveTo>
                  <a:lnTo>
                    <a:pt x="146" y="3"/>
                  </a:lnTo>
                  <a:lnTo>
                    <a:pt x="169" y="9"/>
                  </a:lnTo>
                  <a:lnTo>
                    <a:pt x="189" y="19"/>
                  </a:lnTo>
                  <a:lnTo>
                    <a:pt x="208" y="36"/>
                  </a:lnTo>
                  <a:lnTo>
                    <a:pt x="189" y="54"/>
                  </a:lnTo>
                  <a:lnTo>
                    <a:pt x="169" y="40"/>
                  </a:lnTo>
                  <a:lnTo>
                    <a:pt x="146" y="31"/>
                  </a:lnTo>
                  <a:lnTo>
                    <a:pt x="123" y="28"/>
                  </a:lnTo>
                  <a:lnTo>
                    <a:pt x="98" y="31"/>
                  </a:lnTo>
                  <a:lnTo>
                    <a:pt x="77" y="38"/>
                  </a:lnTo>
                  <a:lnTo>
                    <a:pt x="60" y="50"/>
                  </a:lnTo>
                  <a:lnTo>
                    <a:pt x="47" y="65"/>
                  </a:lnTo>
                  <a:lnTo>
                    <a:pt x="37" y="82"/>
                  </a:lnTo>
                  <a:lnTo>
                    <a:pt x="32" y="102"/>
                  </a:lnTo>
                  <a:lnTo>
                    <a:pt x="29" y="122"/>
                  </a:lnTo>
                  <a:lnTo>
                    <a:pt x="32" y="143"/>
                  </a:lnTo>
                  <a:lnTo>
                    <a:pt x="38" y="162"/>
                  </a:lnTo>
                  <a:lnTo>
                    <a:pt x="47" y="178"/>
                  </a:lnTo>
                  <a:lnTo>
                    <a:pt x="60" y="193"/>
                  </a:lnTo>
                  <a:lnTo>
                    <a:pt x="77" y="205"/>
                  </a:lnTo>
                  <a:lnTo>
                    <a:pt x="98" y="211"/>
                  </a:lnTo>
                  <a:lnTo>
                    <a:pt x="123" y="215"/>
                  </a:lnTo>
                  <a:lnTo>
                    <a:pt x="141" y="213"/>
                  </a:lnTo>
                  <a:lnTo>
                    <a:pt x="158" y="207"/>
                  </a:lnTo>
                  <a:lnTo>
                    <a:pt x="175" y="199"/>
                  </a:lnTo>
                  <a:lnTo>
                    <a:pt x="189" y="187"/>
                  </a:lnTo>
                  <a:lnTo>
                    <a:pt x="209" y="207"/>
                  </a:lnTo>
                  <a:lnTo>
                    <a:pt x="190" y="223"/>
                  </a:lnTo>
                  <a:lnTo>
                    <a:pt x="170" y="234"/>
                  </a:lnTo>
                  <a:lnTo>
                    <a:pt x="147" y="241"/>
                  </a:lnTo>
                  <a:lnTo>
                    <a:pt x="123" y="242"/>
                  </a:lnTo>
                  <a:lnTo>
                    <a:pt x="94" y="239"/>
                  </a:lnTo>
                  <a:lnTo>
                    <a:pt x="68" y="233"/>
                  </a:lnTo>
                  <a:lnTo>
                    <a:pt x="48" y="221"/>
                  </a:lnTo>
                  <a:lnTo>
                    <a:pt x="30" y="206"/>
                  </a:lnTo>
                  <a:lnTo>
                    <a:pt x="18" y="188"/>
                  </a:lnTo>
                  <a:lnTo>
                    <a:pt x="7" y="168"/>
                  </a:lnTo>
                  <a:lnTo>
                    <a:pt x="2" y="145"/>
                  </a:lnTo>
                  <a:lnTo>
                    <a:pt x="0" y="122"/>
                  </a:lnTo>
                  <a:lnTo>
                    <a:pt x="2" y="99"/>
                  </a:lnTo>
                  <a:lnTo>
                    <a:pt x="7" y="78"/>
                  </a:lnTo>
                  <a:lnTo>
                    <a:pt x="18" y="56"/>
                  </a:lnTo>
                  <a:lnTo>
                    <a:pt x="30" y="38"/>
                  </a:lnTo>
                  <a:lnTo>
                    <a:pt x="48" y="22"/>
                  </a:lnTo>
                  <a:lnTo>
                    <a:pt x="68" y="10"/>
                  </a:lnTo>
                  <a:lnTo>
                    <a:pt x="94" y="3"/>
                  </a:lnTo>
                  <a:lnTo>
                    <a:pt x="1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2" name="Freeform 16"/>
            <p:cNvSpPr>
              <a:spLocks/>
            </p:cNvSpPr>
            <p:nvPr userDrawn="1"/>
          </p:nvSpPr>
          <p:spPr bwMode="auto">
            <a:xfrm>
              <a:off x="6788151" y="212725"/>
              <a:ext cx="134938" cy="185738"/>
            </a:xfrm>
            <a:custGeom>
              <a:avLst/>
              <a:gdLst>
                <a:gd name="T0" fmla="*/ 0 w 170"/>
                <a:gd name="T1" fmla="*/ 0 h 235"/>
                <a:gd name="T2" fmla="*/ 165 w 170"/>
                <a:gd name="T3" fmla="*/ 0 h 235"/>
                <a:gd name="T4" fmla="*/ 165 w 170"/>
                <a:gd name="T5" fmla="*/ 27 h 235"/>
                <a:gd name="T6" fmla="*/ 29 w 170"/>
                <a:gd name="T7" fmla="*/ 27 h 235"/>
                <a:gd name="T8" fmla="*/ 29 w 170"/>
                <a:gd name="T9" fmla="*/ 100 h 235"/>
                <a:gd name="T10" fmla="*/ 159 w 170"/>
                <a:gd name="T11" fmla="*/ 100 h 235"/>
                <a:gd name="T12" fmla="*/ 159 w 170"/>
                <a:gd name="T13" fmla="*/ 127 h 235"/>
                <a:gd name="T14" fmla="*/ 29 w 170"/>
                <a:gd name="T15" fmla="*/ 127 h 235"/>
                <a:gd name="T16" fmla="*/ 29 w 170"/>
                <a:gd name="T17" fmla="*/ 207 h 235"/>
                <a:gd name="T18" fmla="*/ 170 w 170"/>
                <a:gd name="T19" fmla="*/ 207 h 235"/>
                <a:gd name="T20" fmla="*/ 170 w 170"/>
                <a:gd name="T21" fmla="*/ 235 h 235"/>
                <a:gd name="T22" fmla="*/ 0 w 170"/>
                <a:gd name="T23" fmla="*/ 235 h 235"/>
                <a:gd name="T24" fmla="*/ 0 w 17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235">
                  <a:moveTo>
                    <a:pt x="0" y="0"/>
                  </a:moveTo>
                  <a:lnTo>
                    <a:pt x="165" y="0"/>
                  </a:lnTo>
                  <a:lnTo>
                    <a:pt x="165" y="27"/>
                  </a:lnTo>
                  <a:lnTo>
                    <a:pt x="29" y="27"/>
                  </a:lnTo>
                  <a:lnTo>
                    <a:pt x="29" y="100"/>
                  </a:lnTo>
                  <a:lnTo>
                    <a:pt x="159" y="100"/>
                  </a:lnTo>
                  <a:lnTo>
                    <a:pt x="159" y="127"/>
                  </a:lnTo>
                  <a:lnTo>
                    <a:pt x="29" y="127"/>
                  </a:lnTo>
                  <a:lnTo>
                    <a:pt x="29" y="207"/>
                  </a:lnTo>
                  <a:lnTo>
                    <a:pt x="170" y="207"/>
                  </a:lnTo>
                  <a:lnTo>
                    <a:pt x="170"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3" name="Freeform 17"/>
            <p:cNvSpPr>
              <a:spLocks noEditPoints="1"/>
            </p:cNvSpPr>
            <p:nvPr userDrawn="1"/>
          </p:nvSpPr>
          <p:spPr bwMode="auto">
            <a:xfrm>
              <a:off x="3608388" y="-152400"/>
              <a:ext cx="965200" cy="914400"/>
            </a:xfrm>
            <a:custGeom>
              <a:avLst/>
              <a:gdLst>
                <a:gd name="T0" fmla="*/ 655 w 1216"/>
                <a:gd name="T1" fmla="*/ 610 h 1152"/>
                <a:gd name="T2" fmla="*/ 711 w 1216"/>
                <a:gd name="T3" fmla="*/ 518 h 1152"/>
                <a:gd name="T4" fmla="*/ 660 w 1216"/>
                <a:gd name="T5" fmla="*/ 477 h 1152"/>
                <a:gd name="T6" fmla="*/ 563 w 1216"/>
                <a:gd name="T7" fmla="*/ 19 h 1152"/>
                <a:gd name="T8" fmla="*/ 378 w 1216"/>
                <a:gd name="T9" fmla="*/ 75 h 1152"/>
                <a:gd name="T10" fmla="*/ 236 w 1216"/>
                <a:gd name="T11" fmla="*/ 177 h 1152"/>
                <a:gd name="T12" fmla="*/ 221 w 1216"/>
                <a:gd name="T13" fmla="*/ 192 h 1152"/>
                <a:gd name="T14" fmla="*/ 102 w 1216"/>
                <a:gd name="T15" fmla="*/ 395 h 1152"/>
                <a:gd name="T16" fmla="*/ 86 w 1216"/>
                <a:gd name="T17" fmla="*/ 660 h 1152"/>
                <a:gd name="T18" fmla="*/ 108 w 1216"/>
                <a:gd name="T19" fmla="*/ 741 h 1152"/>
                <a:gd name="T20" fmla="*/ 324 w 1216"/>
                <a:gd name="T21" fmla="*/ 952 h 1152"/>
                <a:gd name="T22" fmla="*/ 866 w 1216"/>
                <a:gd name="T23" fmla="*/ 825 h 1152"/>
                <a:gd name="T24" fmla="*/ 848 w 1216"/>
                <a:gd name="T25" fmla="*/ 765 h 1152"/>
                <a:gd name="T26" fmla="*/ 689 w 1216"/>
                <a:gd name="T27" fmla="*/ 731 h 1152"/>
                <a:gd name="T28" fmla="*/ 537 w 1216"/>
                <a:gd name="T29" fmla="*/ 732 h 1152"/>
                <a:gd name="T30" fmla="*/ 500 w 1216"/>
                <a:gd name="T31" fmla="*/ 832 h 1152"/>
                <a:gd name="T32" fmla="*/ 429 w 1216"/>
                <a:gd name="T33" fmla="*/ 867 h 1152"/>
                <a:gd name="T34" fmla="*/ 355 w 1216"/>
                <a:gd name="T35" fmla="*/ 640 h 1152"/>
                <a:gd name="T36" fmla="*/ 195 w 1216"/>
                <a:gd name="T37" fmla="*/ 619 h 1152"/>
                <a:gd name="T38" fmla="*/ 411 w 1216"/>
                <a:gd name="T39" fmla="*/ 537 h 1152"/>
                <a:gd name="T40" fmla="*/ 423 w 1216"/>
                <a:gd name="T41" fmla="*/ 464 h 1152"/>
                <a:gd name="T42" fmla="*/ 259 w 1216"/>
                <a:gd name="T43" fmla="*/ 449 h 1152"/>
                <a:gd name="T44" fmla="*/ 297 w 1216"/>
                <a:gd name="T45" fmla="*/ 284 h 1152"/>
                <a:gd name="T46" fmla="*/ 524 w 1216"/>
                <a:gd name="T47" fmla="*/ 187 h 1152"/>
                <a:gd name="T48" fmla="*/ 1015 w 1216"/>
                <a:gd name="T49" fmla="*/ 159 h 1152"/>
                <a:gd name="T50" fmla="*/ 1203 w 1216"/>
                <a:gd name="T51" fmla="*/ 439 h 1152"/>
                <a:gd name="T52" fmla="*/ 1208 w 1216"/>
                <a:gd name="T53" fmla="*/ 465 h 1152"/>
                <a:gd name="T54" fmla="*/ 1213 w 1216"/>
                <a:gd name="T55" fmla="*/ 624 h 1152"/>
                <a:gd name="T56" fmla="*/ 1067 w 1216"/>
                <a:gd name="T57" fmla="*/ 957 h 1152"/>
                <a:gd name="T58" fmla="*/ 958 w 1216"/>
                <a:gd name="T59" fmla="*/ 1053 h 1152"/>
                <a:gd name="T60" fmla="*/ 652 w 1216"/>
                <a:gd name="T61" fmla="*/ 1152 h 1152"/>
                <a:gd name="T62" fmla="*/ 646 w 1216"/>
                <a:gd name="T63" fmla="*/ 1130 h 1152"/>
                <a:gd name="T64" fmla="*/ 907 w 1216"/>
                <a:gd name="T65" fmla="*/ 1035 h 1152"/>
                <a:gd name="T66" fmla="*/ 1001 w 1216"/>
                <a:gd name="T67" fmla="*/ 955 h 1152"/>
                <a:gd name="T68" fmla="*/ 1136 w 1216"/>
                <a:gd name="T69" fmla="*/ 661 h 1152"/>
                <a:gd name="T70" fmla="*/ 1127 w 1216"/>
                <a:gd name="T71" fmla="*/ 477 h 1152"/>
                <a:gd name="T72" fmla="*/ 1065 w 1216"/>
                <a:gd name="T73" fmla="*/ 323 h 1152"/>
                <a:gd name="T74" fmla="*/ 811 w 1216"/>
                <a:gd name="T75" fmla="*/ 203 h 1152"/>
                <a:gd name="T76" fmla="*/ 340 w 1216"/>
                <a:gd name="T77" fmla="*/ 374 h 1152"/>
                <a:gd name="T78" fmla="*/ 489 w 1216"/>
                <a:gd name="T79" fmla="*/ 379 h 1152"/>
                <a:gd name="T80" fmla="*/ 690 w 1216"/>
                <a:gd name="T81" fmla="*/ 384 h 1152"/>
                <a:gd name="T82" fmla="*/ 798 w 1216"/>
                <a:gd name="T83" fmla="*/ 449 h 1152"/>
                <a:gd name="T84" fmla="*/ 999 w 1216"/>
                <a:gd name="T85" fmla="*/ 478 h 1152"/>
                <a:gd name="T86" fmla="*/ 1048 w 1216"/>
                <a:gd name="T87" fmla="*/ 516 h 1152"/>
                <a:gd name="T88" fmla="*/ 808 w 1216"/>
                <a:gd name="T89" fmla="*/ 617 h 1152"/>
                <a:gd name="T90" fmla="*/ 812 w 1216"/>
                <a:gd name="T91" fmla="*/ 688 h 1152"/>
                <a:gd name="T92" fmla="*/ 970 w 1216"/>
                <a:gd name="T93" fmla="*/ 723 h 1152"/>
                <a:gd name="T94" fmla="*/ 901 w 1216"/>
                <a:gd name="T95" fmla="*/ 891 h 1152"/>
                <a:gd name="T96" fmla="*/ 650 w 1216"/>
                <a:gd name="T97" fmla="*/ 977 h 1152"/>
                <a:gd name="T98" fmla="*/ 239 w 1216"/>
                <a:gd name="T99" fmla="*/ 1013 h 1152"/>
                <a:gd name="T100" fmla="*/ 28 w 1216"/>
                <a:gd name="T101" fmla="*/ 765 h 1152"/>
                <a:gd name="T102" fmla="*/ 9 w 1216"/>
                <a:gd name="T103" fmla="*/ 693 h 1152"/>
                <a:gd name="T104" fmla="*/ 0 w 1216"/>
                <a:gd name="T105" fmla="*/ 573 h 1152"/>
                <a:gd name="T106" fmla="*/ 121 w 1216"/>
                <a:gd name="T107" fmla="*/ 230 h 1152"/>
                <a:gd name="T108" fmla="*/ 203 w 1216"/>
                <a:gd name="T109" fmla="*/ 142 h 1152"/>
                <a:gd name="T110" fmla="*/ 363 w 1216"/>
                <a:gd name="T111" fmla="*/ 42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152">
                  <a:moveTo>
                    <a:pt x="660" y="477"/>
                  </a:moveTo>
                  <a:lnTo>
                    <a:pt x="645" y="478"/>
                  </a:lnTo>
                  <a:lnTo>
                    <a:pt x="571" y="498"/>
                  </a:lnTo>
                  <a:lnTo>
                    <a:pt x="550" y="643"/>
                  </a:lnTo>
                  <a:lnTo>
                    <a:pt x="624" y="624"/>
                  </a:lnTo>
                  <a:lnTo>
                    <a:pt x="640" y="619"/>
                  </a:lnTo>
                  <a:lnTo>
                    <a:pt x="655" y="610"/>
                  </a:lnTo>
                  <a:lnTo>
                    <a:pt x="668" y="600"/>
                  </a:lnTo>
                  <a:lnTo>
                    <a:pt x="680" y="589"/>
                  </a:lnTo>
                  <a:lnTo>
                    <a:pt x="692" y="575"/>
                  </a:lnTo>
                  <a:lnTo>
                    <a:pt x="701" y="562"/>
                  </a:lnTo>
                  <a:lnTo>
                    <a:pt x="707" y="547"/>
                  </a:lnTo>
                  <a:lnTo>
                    <a:pt x="709" y="531"/>
                  </a:lnTo>
                  <a:lnTo>
                    <a:pt x="711" y="518"/>
                  </a:lnTo>
                  <a:lnTo>
                    <a:pt x="708" y="505"/>
                  </a:lnTo>
                  <a:lnTo>
                    <a:pt x="704" y="498"/>
                  </a:lnTo>
                  <a:lnTo>
                    <a:pt x="701" y="492"/>
                  </a:lnTo>
                  <a:lnTo>
                    <a:pt x="695" y="486"/>
                  </a:lnTo>
                  <a:lnTo>
                    <a:pt x="685" y="481"/>
                  </a:lnTo>
                  <a:lnTo>
                    <a:pt x="673" y="477"/>
                  </a:lnTo>
                  <a:lnTo>
                    <a:pt x="660" y="477"/>
                  </a:lnTo>
                  <a:close/>
                  <a:moveTo>
                    <a:pt x="555" y="0"/>
                  </a:moveTo>
                  <a:lnTo>
                    <a:pt x="558" y="1"/>
                  </a:lnTo>
                  <a:lnTo>
                    <a:pt x="562" y="3"/>
                  </a:lnTo>
                  <a:lnTo>
                    <a:pt x="565" y="6"/>
                  </a:lnTo>
                  <a:lnTo>
                    <a:pt x="566" y="10"/>
                  </a:lnTo>
                  <a:lnTo>
                    <a:pt x="565" y="15"/>
                  </a:lnTo>
                  <a:lnTo>
                    <a:pt x="563" y="19"/>
                  </a:lnTo>
                  <a:lnTo>
                    <a:pt x="560" y="23"/>
                  </a:lnTo>
                  <a:lnTo>
                    <a:pt x="556" y="24"/>
                  </a:lnTo>
                  <a:lnTo>
                    <a:pt x="547" y="25"/>
                  </a:lnTo>
                  <a:lnTo>
                    <a:pt x="533" y="28"/>
                  </a:lnTo>
                  <a:lnTo>
                    <a:pt x="475" y="39"/>
                  </a:lnTo>
                  <a:lnTo>
                    <a:pt x="416" y="58"/>
                  </a:lnTo>
                  <a:lnTo>
                    <a:pt x="378" y="75"/>
                  </a:lnTo>
                  <a:lnTo>
                    <a:pt x="341" y="95"/>
                  </a:lnTo>
                  <a:lnTo>
                    <a:pt x="307" y="117"/>
                  </a:lnTo>
                  <a:lnTo>
                    <a:pt x="282" y="136"/>
                  </a:lnTo>
                  <a:lnTo>
                    <a:pt x="259" y="155"/>
                  </a:lnTo>
                  <a:lnTo>
                    <a:pt x="247" y="165"/>
                  </a:lnTo>
                  <a:lnTo>
                    <a:pt x="241" y="170"/>
                  </a:lnTo>
                  <a:lnTo>
                    <a:pt x="236" y="177"/>
                  </a:lnTo>
                  <a:lnTo>
                    <a:pt x="225" y="188"/>
                  </a:lnTo>
                  <a:lnTo>
                    <a:pt x="222" y="191"/>
                  </a:lnTo>
                  <a:lnTo>
                    <a:pt x="221" y="192"/>
                  </a:lnTo>
                  <a:lnTo>
                    <a:pt x="221" y="192"/>
                  </a:lnTo>
                  <a:lnTo>
                    <a:pt x="221" y="193"/>
                  </a:lnTo>
                  <a:lnTo>
                    <a:pt x="220" y="193"/>
                  </a:lnTo>
                  <a:lnTo>
                    <a:pt x="221" y="192"/>
                  </a:lnTo>
                  <a:lnTo>
                    <a:pt x="220" y="193"/>
                  </a:lnTo>
                  <a:lnTo>
                    <a:pt x="214" y="198"/>
                  </a:lnTo>
                  <a:lnTo>
                    <a:pt x="189" y="230"/>
                  </a:lnTo>
                  <a:lnTo>
                    <a:pt x="165" y="262"/>
                  </a:lnTo>
                  <a:lnTo>
                    <a:pt x="145" y="295"/>
                  </a:lnTo>
                  <a:lnTo>
                    <a:pt x="121" y="345"/>
                  </a:lnTo>
                  <a:lnTo>
                    <a:pt x="102" y="395"/>
                  </a:lnTo>
                  <a:lnTo>
                    <a:pt x="88" y="445"/>
                  </a:lnTo>
                  <a:lnTo>
                    <a:pt x="80" y="491"/>
                  </a:lnTo>
                  <a:lnTo>
                    <a:pt x="76" y="534"/>
                  </a:lnTo>
                  <a:lnTo>
                    <a:pt x="76" y="573"/>
                  </a:lnTo>
                  <a:lnTo>
                    <a:pt x="79" y="608"/>
                  </a:lnTo>
                  <a:lnTo>
                    <a:pt x="82" y="637"/>
                  </a:lnTo>
                  <a:lnTo>
                    <a:pt x="86" y="660"/>
                  </a:lnTo>
                  <a:lnTo>
                    <a:pt x="89" y="669"/>
                  </a:lnTo>
                  <a:lnTo>
                    <a:pt x="90" y="676"/>
                  </a:lnTo>
                  <a:lnTo>
                    <a:pt x="91" y="682"/>
                  </a:lnTo>
                  <a:lnTo>
                    <a:pt x="93" y="687"/>
                  </a:lnTo>
                  <a:lnTo>
                    <a:pt x="93" y="689"/>
                  </a:lnTo>
                  <a:lnTo>
                    <a:pt x="94" y="690"/>
                  </a:lnTo>
                  <a:lnTo>
                    <a:pt x="108" y="741"/>
                  </a:lnTo>
                  <a:lnTo>
                    <a:pt x="128" y="787"/>
                  </a:lnTo>
                  <a:lnTo>
                    <a:pt x="151" y="829"/>
                  </a:lnTo>
                  <a:lnTo>
                    <a:pt x="179" y="866"/>
                  </a:lnTo>
                  <a:lnTo>
                    <a:pt x="211" y="896"/>
                  </a:lnTo>
                  <a:lnTo>
                    <a:pt x="245" y="922"/>
                  </a:lnTo>
                  <a:lnTo>
                    <a:pt x="283" y="941"/>
                  </a:lnTo>
                  <a:lnTo>
                    <a:pt x="324" y="952"/>
                  </a:lnTo>
                  <a:lnTo>
                    <a:pt x="364" y="955"/>
                  </a:lnTo>
                  <a:lnTo>
                    <a:pt x="406" y="950"/>
                  </a:lnTo>
                  <a:lnTo>
                    <a:pt x="661" y="888"/>
                  </a:lnTo>
                  <a:lnTo>
                    <a:pt x="662" y="886"/>
                  </a:lnTo>
                  <a:lnTo>
                    <a:pt x="836" y="844"/>
                  </a:lnTo>
                  <a:lnTo>
                    <a:pt x="852" y="837"/>
                  </a:lnTo>
                  <a:lnTo>
                    <a:pt x="866" y="825"/>
                  </a:lnTo>
                  <a:lnTo>
                    <a:pt x="877" y="810"/>
                  </a:lnTo>
                  <a:lnTo>
                    <a:pt x="882" y="795"/>
                  </a:lnTo>
                  <a:lnTo>
                    <a:pt x="882" y="785"/>
                  </a:lnTo>
                  <a:lnTo>
                    <a:pt x="879" y="777"/>
                  </a:lnTo>
                  <a:lnTo>
                    <a:pt x="873" y="771"/>
                  </a:lnTo>
                  <a:lnTo>
                    <a:pt x="862" y="765"/>
                  </a:lnTo>
                  <a:lnTo>
                    <a:pt x="848" y="765"/>
                  </a:lnTo>
                  <a:lnTo>
                    <a:pt x="800" y="778"/>
                  </a:lnTo>
                  <a:lnTo>
                    <a:pt x="774" y="782"/>
                  </a:lnTo>
                  <a:lnTo>
                    <a:pt x="751" y="781"/>
                  </a:lnTo>
                  <a:lnTo>
                    <a:pt x="730" y="774"/>
                  </a:lnTo>
                  <a:lnTo>
                    <a:pt x="712" y="764"/>
                  </a:lnTo>
                  <a:lnTo>
                    <a:pt x="698" y="750"/>
                  </a:lnTo>
                  <a:lnTo>
                    <a:pt x="689" y="731"/>
                  </a:lnTo>
                  <a:lnTo>
                    <a:pt x="684" y="710"/>
                  </a:lnTo>
                  <a:lnTo>
                    <a:pt x="685" y="684"/>
                  </a:lnTo>
                  <a:lnTo>
                    <a:pt x="685" y="679"/>
                  </a:lnTo>
                  <a:lnTo>
                    <a:pt x="679" y="684"/>
                  </a:lnTo>
                  <a:lnTo>
                    <a:pt x="646" y="702"/>
                  </a:lnTo>
                  <a:lnTo>
                    <a:pt x="612" y="713"/>
                  </a:lnTo>
                  <a:lnTo>
                    <a:pt x="537" y="732"/>
                  </a:lnTo>
                  <a:lnTo>
                    <a:pt x="533" y="753"/>
                  </a:lnTo>
                  <a:lnTo>
                    <a:pt x="532" y="759"/>
                  </a:lnTo>
                  <a:lnTo>
                    <a:pt x="530" y="765"/>
                  </a:lnTo>
                  <a:lnTo>
                    <a:pt x="529" y="772"/>
                  </a:lnTo>
                  <a:lnTo>
                    <a:pt x="522" y="796"/>
                  </a:lnTo>
                  <a:lnTo>
                    <a:pt x="511" y="816"/>
                  </a:lnTo>
                  <a:lnTo>
                    <a:pt x="500" y="832"/>
                  </a:lnTo>
                  <a:lnTo>
                    <a:pt x="486" y="844"/>
                  </a:lnTo>
                  <a:lnTo>
                    <a:pt x="472" y="853"/>
                  </a:lnTo>
                  <a:lnTo>
                    <a:pt x="459" y="860"/>
                  </a:lnTo>
                  <a:lnTo>
                    <a:pt x="447" y="863"/>
                  </a:lnTo>
                  <a:lnTo>
                    <a:pt x="438" y="866"/>
                  </a:lnTo>
                  <a:lnTo>
                    <a:pt x="431" y="867"/>
                  </a:lnTo>
                  <a:lnTo>
                    <a:pt x="429" y="867"/>
                  </a:lnTo>
                  <a:lnTo>
                    <a:pt x="451" y="715"/>
                  </a:lnTo>
                  <a:lnTo>
                    <a:pt x="470" y="584"/>
                  </a:lnTo>
                  <a:lnTo>
                    <a:pt x="453" y="596"/>
                  </a:lnTo>
                  <a:lnTo>
                    <a:pt x="437" y="609"/>
                  </a:lnTo>
                  <a:lnTo>
                    <a:pt x="411" y="623"/>
                  </a:lnTo>
                  <a:lnTo>
                    <a:pt x="383" y="633"/>
                  </a:lnTo>
                  <a:lnTo>
                    <a:pt x="355" y="640"/>
                  </a:lnTo>
                  <a:lnTo>
                    <a:pt x="176" y="688"/>
                  </a:lnTo>
                  <a:lnTo>
                    <a:pt x="175" y="685"/>
                  </a:lnTo>
                  <a:lnTo>
                    <a:pt x="176" y="678"/>
                  </a:lnTo>
                  <a:lnTo>
                    <a:pt x="176" y="665"/>
                  </a:lnTo>
                  <a:lnTo>
                    <a:pt x="180" y="651"/>
                  </a:lnTo>
                  <a:lnTo>
                    <a:pt x="185" y="636"/>
                  </a:lnTo>
                  <a:lnTo>
                    <a:pt x="195" y="619"/>
                  </a:lnTo>
                  <a:lnTo>
                    <a:pt x="209" y="604"/>
                  </a:lnTo>
                  <a:lnTo>
                    <a:pt x="228" y="591"/>
                  </a:lnTo>
                  <a:lnTo>
                    <a:pt x="235" y="587"/>
                  </a:lnTo>
                  <a:lnTo>
                    <a:pt x="241" y="584"/>
                  </a:lnTo>
                  <a:lnTo>
                    <a:pt x="247" y="582"/>
                  </a:lnTo>
                  <a:lnTo>
                    <a:pt x="396" y="543"/>
                  </a:lnTo>
                  <a:lnTo>
                    <a:pt x="411" y="537"/>
                  </a:lnTo>
                  <a:lnTo>
                    <a:pt x="426" y="524"/>
                  </a:lnTo>
                  <a:lnTo>
                    <a:pt x="437" y="510"/>
                  </a:lnTo>
                  <a:lnTo>
                    <a:pt x="443" y="493"/>
                  </a:lnTo>
                  <a:lnTo>
                    <a:pt x="443" y="483"/>
                  </a:lnTo>
                  <a:lnTo>
                    <a:pt x="440" y="476"/>
                  </a:lnTo>
                  <a:lnTo>
                    <a:pt x="434" y="469"/>
                  </a:lnTo>
                  <a:lnTo>
                    <a:pt x="423" y="464"/>
                  </a:lnTo>
                  <a:lnTo>
                    <a:pt x="407" y="465"/>
                  </a:lnTo>
                  <a:lnTo>
                    <a:pt x="360" y="477"/>
                  </a:lnTo>
                  <a:lnTo>
                    <a:pt x="335" y="481"/>
                  </a:lnTo>
                  <a:lnTo>
                    <a:pt x="311" y="479"/>
                  </a:lnTo>
                  <a:lnTo>
                    <a:pt x="291" y="473"/>
                  </a:lnTo>
                  <a:lnTo>
                    <a:pt x="273" y="464"/>
                  </a:lnTo>
                  <a:lnTo>
                    <a:pt x="259" y="449"/>
                  </a:lnTo>
                  <a:lnTo>
                    <a:pt x="249" y="431"/>
                  </a:lnTo>
                  <a:lnTo>
                    <a:pt x="244" y="408"/>
                  </a:lnTo>
                  <a:lnTo>
                    <a:pt x="245" y="383"/>
                  </a:lnTo>
                  <a:lnTo>
                    <a:pt x="251" y="359"/>
                  </a:lnTo>
                  <a:lnTo>
                    <a:pt x="263" y="332"/>
                  </a:lnTo>
                  <a:lnTo>
                    <a:pt x="278" y="308"/>
                  </a:lnTo>
                  <a:lnTo>
                    <a:pt x="297" y="284"/>
                  </a:lnTo>
                  <a:lnTo>
                    <a:pt x="319" y="262"/>
                  </a:lnTo>
                  <a:lnTo>
                    <a:pt x="344" y="244"/>
                  </a:lnTo>
                  <a:lnTo>
                    <a:pt x="362" y="233"/>
                  </a:lnTo>
                  <a:lnTo>
                    <a:pt x="382" y="224"/>
                  </a:lnTo>
                  <a:lnTo>
                    <a:pt x="401" y="217"/>
                  </a:lnTo>
                  <a:lnTo>
                    <a:pt x="519" y="187"/>
                  </a:lnTo>
                  <a:lnTo>
                    <a:pt x="524" y="187"/>
                  </a:lnTo>
                  <a:lnTo>
                    <a:pt x="528" y="186"/>
                  </a:lnTo>
                  <a:lnTo>
                    <a:pt x="791" y="122"/>
                  </a:lnTo>
                  <a:lnTo>
                    <a:pt x="836" y="114"/>
                  </a:lnTo>
                  <a:lnTo>
                    <a:pt x="882" y="114"/>
                  </a:lnTo>
                  <a:lnTo>
                    <a:pt x="928" y="122"/>
                  </a:lnTo>
                  <a:lnTo>
                    <a:pt x="973" y="137"/>
                  </a:lnTo>
                  <a:lnTo>
                    <a:pt x="1015" y="159"/>
                  </a:lnTo>
                  <a:lnTo>
                    <a:pt x="1053" y="186"/>
                  </a:lnTo>
                  <a:lnTo>
                    <a:pt x="1086" y="216"/>
                  </a:lnTo>
                  <a:lnTo>
                    <a:pt x="1118" y="253"/>
                  </a:lnTo>
                  <a:lnTo>
                    <a:pt x="1145" y="294"/>
                  </a:lnTo>
                  <a:lnTo>
                    <a:pt x="1169" y="338"/>
                  </a:lnTo>
                  <a:lnTo>
                    <a:pt x="1188" y="387"/>
                  </a:lnTo>
                  <a:lnTo>
                    <a:pt x="1203" y="439"/>
                  </a:lnTo>
                  <a:lnTo>
                    <a:pt x="1204" y="441"/>
                  </a:lnTo>
                  <a:lnTo>
                    <a:pt x="1204" y="444"/>
                  </a:lnTo>
                  <a:lnTo>
                    <a:pt x="1206" y="445"/>
                  </a:lnTo>
                  <a:lnTo>
                    <a:pt x="1206" y="448"/>
                  </a:lnTo>
                  <a:lnTo>
                    <a:pt x="1207" y="453"/>
                  </a:lnTo>
                  <a:lnTo>
                    <a:pt x="1208" y="459"/>
                  </a:lnTo>
                  <a:lnTo>
                    <a:pt x="1208" y="465"/>
                  </a:lnTo>
                  <a:lnTo>
                    <a:pt x="1209" y="472"/>
                  </a:lnTo>
                  <a:lnTo>
                    <a:pt x="1211" y="479"/>
                  </a:lnTo>
                  <a:lnTo>
                    <a:pt x="1212" y="492"/>
                  </a:lnTo>
                  <a:lnTo>
                    <a:pt x="1213" y="506"/>
                  </a:lnTo>
                  <a:lnTo>
                    <a:pt x="1216" y="539"/>
                  </a:lnTo>
                  <a:lnTo>
                    <a:pt x="1216" y="579"/>
                  </a:lnTo>
                  <a:lnTo>
                    <a:pt x="1213" y="624"/>
                  </a:lnTo>
                  <a:lnTo>
                    <a:pt x="1206" y="673"/>
                  </a:lnTo>
                  <a:lnTo>
                    <a:pt x="1194" y="725"/>
                  </a:lnTo>
                  <a:lnTo>
                    <a:pt x="1175" y="779"/>
                  </a:lnTo>
                  <a:lnTo>
                    <a:pt x="1151" y="834"/>
                  </a:lnTo>
                  <a:lnTo>
                    <a:pt x="1119" y="889"/>
                  </a:lnTo>
                  <a:lnTo>
                    <a:pt x="1095" y="924"/>
                  </a:lnTo>
                  <a:lnTo>
                    <a:pt x="1067" y="957"/>
                  </a:lnTo>
                  <a:lnTo>
                    <a:pt x="1037" y="989"/>
                  </a:lnTo>
                  <a:lnTo>
                    <a:pt x="1031" y="996"/>
                  </a:lnTo>
                  <a:lnTo>
                    <a:pt x="1024" y="1001"/>
                  </a:lnTo>
                  <a:lnTo>
                    <a:pt x="1018" y="1006"/>
                  </a:lnTo>
                  <a:lnTo>
                    <a:pt x="1011" y="1012"/>
                  </a:lnTo>
                  <a:lnTo>
                    <a:pt x="986" y="1034"/>
                  </a:lnTo>
                  <a:lnTo>
                    <a:pt x="958" y="1053"/>
                  </a:lnTo>
                  <a:lnTo>
                    <a:pt x="929" y="1071"/>
                  </a:lnTo>
                  <a:lnTo>
                    <a:pt x="890" y="1091"/>
                  </a:lnTo>
                  <a:lnTo>
                    <a:pt x="849" y="1110"/>
                  </a:lnTo>
                  <a:lnTo>
                    <a:pt x="808" y="1124"/>
                  </a:lnTo>
                  <a:lnTo>
                    <a:pt x="745" y="1141"/>
                  </a:lnTo>
                  <a:lnTo>
                    <a:pt x="683" y="1149"/>
                  </a:lnTo>
                  <a:lnTo>
                    <a:pt x="652" y="1152"/>
                  </a:lnTo>
                  <a:lnTo>
                    <a:pt x="649" y="1151"/>
                  </a:lnTo>
                  <a:lnTo>
                    <a:pt x="645" y="1148"/>
                  </a:lnTo>
                  <a:lnTo>
                    <a:pt x="642" y="1146"/>
                  </a:lnTo>
                  <a:lnTo>
                    <a:pt x="641" y="1142"/>
                  </a:lnTo>
                  <a:lnTo>
                    <a:pt x="642" y="1137"/>
                  </a:lnTo>
                  <a:lnTo>
                    <a:pt x="643" y="1133"/>
                  </a:lnTo>
                  <a:lnTo>
                    <a:pt x="646" y="1130"/>
                  </a:lnTo>
                  <a:lnTo>
                    <a:pt x="650" y="1128"/>
                  </a:lnTo>
                  <a:lnTo>
                    <a:pt x="679" y="1124"/>
                  </a:lnTo>
                  <a:lnTo>
                    <a:pt x="739" y="1111"/>
                  </a:lnTo>
                  <a:lnTo>
                    <a:pt x="797" y="1092"/>
                  </a:lnTo>
                  <a:lnTo>
                    <a:pt x="835" y="1076"/>
                  </a:lnTo>
                  <a:lnTo>
                    <a:pt x="872" y="1057"/>
                  </a:lnTo>
                  <a:lnTo>
                    <a:pt x="907" y="1035"/>
                  </a:lnTo>
                  <a:lnTo>
                    <a:pt x="933" y="1017"/>
                  </a:lnTo>
                  <a:lnTo>
                    <a:pt x="957" y="997"/>
                  </a:lnTo>
                  <a:lnTo>
                    <a:pt x="980" y="977"/>
                  </a:lnTo>
                  <a:lnTo>
                    <a:pt x="985" y="971"/>
                  </a:lnTo>
                  <a:lnTo>
                    <a:pt x="990" y="966"/>
                  </a:lnTo>
                  <a:lnTo>
                    <a:pt x="996" y="960"/>
                  </a:lnTo>
                  <a:lnTo>
                    <a:pt x="1001" y="955"/>
                  </a:lnTo>
                  <a:lnTo>
                    <a:pt x="1027" y="924"/>
                  </a:lnTo>
                  <a:lnTo>
                    <a:pt x="1050" y="891"/>
                  </a:lnTo>
                  <a:lnTo>
                    <a:pt x="1071" y="858"/>
                  </a:lnTo>
                  <a:lnTo>
                    <a:pt x="1096" y="809"/>
                  </a:lnTo>
                  <a:lnTo>
                    <a:pt x="1116" y="758"/>
                  </a:lnTo>
                  <a:lnTo>
                    <a:pt x="1128" y="708"/>
                  </a:lnTo>
                  <a:lnTo>
                    <a:pt x="1136" y="661"/>
                  </a:lnTo>
                  <a:lnTo>
                    <a:pt x="1140" y="618"/>
                  </a:lnTo>
                  <a:lnTo>
                    <a:pt x="1140" y="579"/>
                  </a:lnTo>
                  <a:lnTo>
                    <a:pt x="1137" y="544"/>
                  </a:lnTo>
                  <a:lnTo>
                    <a:pt x="1135" y="516"/>
                  </a:lnTo>
                  <a:lnTo>
                    <a:pt x="1129" y="493"/>
                  </a:lnTo>
                  <a:lnTo>
                    <a:pt x="1128" y="484"/>
                  </a:lnTo>
                  <a:lnTo>
                    <a:pt x="1127" y="477"/>
                  </a:lnTo>
                  <a:lnTo>
                    <a:pt x="1124" y="470"/>
                  </a:lnTo>
                  <a:lnTo>
                    <a:pt x="1124" y="465"/>
                  </a:lnTo>
                  <a:lnTo>
                    <a:pt x="1123" y="463"/>
                  </a:lnTo>
                  <a:lnTo>
                    <a:pt x="1123" y="463"/>
                  </a:lnTo>
                  <a:lnTo>
                    <a:pt x="1108" y="412"/>
                  </a:lnTo>
                  <a:lnTo>
                    <a:pt x="1089" y="365"/>
                  </a:lnTo>
                  <a:lnTo>
                    <a:pt x="1065" y="323"/>
                  </a:lnTo>
                  <a:lnTo>
                    <a:pt x="1037" y="287"/>
                  </a:lnTo>
                  <a:lnTo>
                    <a:pt x="1006" y="256"/>
                  </a:lnTo>
                  <a:lnTo>
                    <a:pt x="972" y="230"/>
                  </a:lnTo>
                  <a:lnTo>
                    <a:pt x="933" y="211"/>
                  </a:lnTo>
                  <a:lnTo>
                    <a:pt x="892" y="200"/>
                  </a:lnTo>
                  <a:lnTo>
                    <a:pt x="852" y="197"/>
                  </a:lnTo>
                  <a:lnTo>
                    <a:pt x="811" y="203"/>
                  </a:lnTo>
                  <a:lnTo>
                    <a:pt x="478" y="285"/>
                  </a:lnTo>
                  <a:lnTo>
                    <a:pt x="385" y="309"/>
                  </a:lnTo>
                  <a:lnTo>
                    <a:pt x="368" y="317"/>
                  </a:lnTo>
                  <a:lnTo>
                    <a:pt x="354" y="328"/>
                  </a:lnTo>
                  <a:lnTo>
                    <a:pt x="344" y="343"/>
                  </a:lnTo>
                  <a:lnTo>
                    <a:pt x="338" y="360"/>
                  </a:lnTo>
                  <a:lnTo>
                    <a:pt x="340" y="374"/>
                  </a:lnTo>
                  <a:lnTo>
                    <a:pt x="346" y="384"/>
                  </a:lnTo>
                  <a:lnTo>
                    <a:pt x="358" y="388"/>
                  </a:lnTo>
                  <a:lnTo>
                    <a:pt x="373" y="387"/>
                  </a:lnTo>
                  <a:lnTo>
                    <a:pt x="420" y="375"/>
                  </a:lnTo>
                  <a:lnTo>
                    <a:pt x="444" y="371"/>
                  </a:lnTo>
                  <a:lnTo>
                    <a:pt x="468" y="373"/>
                  </a:lnTo>
                  <a:lnTo>
                    <a:pt x="489" y="379"/>
                  </a:lnTo>
                  <a:lnTo>
                    <a:pt x="506" y="389"/>
                  </a:lnTo>
                  <a:lnTo>
                    <a:pt x="520" y="404"/>
                  </a:lnTo>
                  <a:lnTo>
                    <a:pt x="530" y="422"/>
                  </a:lnTo>
                  <a:lnTo>
                    <a:pt x="530" y="423"/>
                  </a:lnTo>
                  <a:lnTo>
                    <a:pt x="537" y="421"/>
                  </a:lnTo>
                  <a:lnTo>
                    <a:pt x="657" y="389"/>
                  </a:lnTo>
                  <a:lnTo>
                    <a:pt x="690" y="384"/>
                  </a:lnTo>
                  <a:lnTo>
                    <a:pt x="721" y="385"/>
                  </a:lnTo>
                  <a:lnTo>
                    <a:pt x="740" y="389"/>
                  </a:lnTo>
                  <a:lnTo>
                    <a:pt x="755" y="397"/>
                  </a:lnTo>
                  <a:lnTo>
                    <a:pt x="769" y="406"/>
                  </a:lnTo>
                  <a:lnTo>
                    <a:pt x="782" y="418"/>
                  </a:lnTo>
                  <a:lnTo>
                    <a:pt x="791" y="432"/>
                  </a:lnTo>
                  <a:lnTo>
                    <a:pt x="798" y="449"/>
                  </a:lnTo>
                  <a:lnTo>
                    <a:pt x="802" y="467"/>
                  </a:lnTo>
                  <a:lnTo>
                    <a:pt x="805" y="487"/>
                  </a:lnTo>
                  <a:lnTo>
                    <a:pt x="802" y="507"/>
                  </a:lnTo>
                  <a:lnTo>
                    <a:pt x="796" y="537"/>
                  </a:lnTo>
                  <a:lnTo>
                    <a:pt x="816" y="526"/>
                  </a:lnTo>
                  <a:lnTo>
                    <a:pt x="836" y="520"/>
                  </a:lnTo>
                  <a:lnTo>
                    <a:pt x="999" y="478"/>
                  </a:lnTo>
                  <a:lnTo>
                    <a:pt x="1005" y="477"/>
                  </a:lnTo>
                  <a:lnTo>
                    <a:pt x="1058" y="464"/>
                  </a:lnTo>
                  <a:lnTo>
                    <a:pt x="1058" y="467"/>
                  </a:lnTo>
                  <a:lnTo>
                    <a:pt x="1058" y="474"/>
                  </a:lnTo>
                  <a:lnTo>
                    <a:pt x="1057" y="486"/>
                  </a:lnTo>
                  <a:lnTo>
                    <a:pt x="1053" y="501"/>
                  </a:lnTo>
                  <a:lnTo>
                    <a:pt x="1048" y="516"/>
                  </a:lnTo>
                  <a:lnTo>
                    <a:pt x="1038" y="533"/>
                  </a:lnTo>
                  <a:lnTo>
                    <a:pt x="1024" y="548"/>
                  </a:lnTo>
                  <a:lnTo>
                    <a:pt x="1005" y="561"/>
                  </a:lnTo>
                  <a:lnTo>
                    <a:pt x="996" y="565"/>
                  </a:lnTo>
                  <a:lnTo>
                    <a:pt x="986" y="568"/>
                  </a:lnTo>
                  <a:lnTo>
                    <a:pt x="824" y="610"/>
                  </a:lnTo>
                  <a:lnTo>
                    <a:pt x="808" y="617"/>
                  </a:lnTo>
                  <a:lnTo>
                    <a:pt x="794" y="629"/>
                  </a:lnTo>
                  <a:lnTo>
                    <a:pt x="783" y="645"/>
                  </a:lnTo>
                  <a:lnTo>
                    <a:pt x="778" y="661"/>
                  </a:lnTo>
                  <a:lnTo>
                    <a:pt x="779" y="674"/>
                  </a:lnTo>
                  <a:lnTo>
                    <a:pt x="786" y="684"/>
                  </a:lnTo>
                  <a:lnTo>
                    <a:pt x="797" y="689"/>
                  </a:lnTo>
                  <a:lnTo>
                    <a:pt x="812" y="688"/>
                  </a:lnTo>
                  <a:lnTo>
                    <a:pt x="859" y="676"/>
                  </a:lnTo>
                  <a:lnTo>
                    <a:pt x="885" y="671"/>
                  </a:lnTo>
                  <a:lnTo>
                    <a:pt x="907" y="673"/>
                  </a:lnTo>
                  <a:lnTo>
                    <a:pt x="928" y="679"/>
                  </a:lnTo>
                  <a:lnTo>
                    <a:pt x="945" y="690"/>
                  </a:lnTo>
                  <a:lnTo>
                    <a:pt x="959" y="704"/>
                  </a:lnTo>
                  <a:lnTo>
                    <a:pt x="970" y="723"/>
                  </a:lnTo>
                  <a:lnTo>
                    <a:pt x="975" y="746"/>
                  </a:lnTo>
                  <a:lnTo>
                    <a:pt x="973" y="771"/>
                  </a:lnTo>
                  <a:lnTo>
                    <a:pt x="967" y="797"/>
                  </a:lnTo>
                  <a:lnTo>
                    <a:pt x="957" y="823"/>
                  </a:lnTo>
                  <a:lnTo>
                    <a:pt x="942" y="848"/>
                  </a:lnTo>
                  <a:lnTo>
                    <a:pt x="923" y="871"/>
                  </a:lnTo>
                  <a:lnTo>
                    <a:pt x="901" y="891"/>
                  </a:lnTo>
                  <a:lnTo>
                    <a:pt x="877" y="909"/>
                  </a:lnTo>
                  <a:lnTo>
                    <a:pt x="850" y="924"/>
                  </a:lnTo>
                  <a:lnTo>
                    <a:pt x="822" y="933"/>
                  </a:lnTo>
                  <a:lnTo>
                    <a:pt x="753" y="951"/>
                  </a:lnTo>
                  <a:lnTo>
                    <a:pt x="750" y="952"/>
                  </a:lnTo>
                  <a:lnTo>
                    <a:pt x="723" y="959"/>
                  </a:lnTo>
                  <a:lnTo>
                    <a:pt x="650" y="977"/>
                  </a:lnTo>
                  <a:lnTo>
                    <a:pt x="642" y="978"/>
                  </a:lnTo>
                  <a:lnTo>
                    <a:pt x="425" y="1031"/>
                  </a:lnTo>
                  <a:lnTo>
                    <a:pt x="392" y="1038"/>
                  </a:lnTo>
                  <a:lnTo>
                    <a:pt x="358" y="1039"/>
                  </a:lnTo>
                  <a:lnTo>
                    <a:pt x="317" y="1036"/>
                  </a:lnTo>
                  <a:lnTo>
                    <a:pt x="278" y="1027"/>
                  </a:lnTo>
                  <a:lnTo>
                    <a:pt x="239" y="1013"/>
                  </a:lnTo>
                  <a:lnTo>
                    <a:pt x="201" y="994"/>
                  </a:lnTo>
                  <a:lnTo>
                    <a:pt x="164" y="968"/>
                  </a:lnTo>
                  <a:lnTo>
                    <a:pt x="129" y="936"/>
                  </a:lnTo>
                  <a:lnTo>
                    <a:pt x="99" y="900"/>
                  </a:lnTo>
                  <a:lnTo>
                    <a:pt x="71" y="860"/>
                  </a:lnTo>
                  <a:lnTo>
                    <a:pt x="48" y="814"/>
                  </a:lnTo>
                  <a:lnTo>
                    <a:pt x="28" y="765"/>
                  </a:lnTo>
                  <a:lnTo>
                    <a:pt x="13" y="713"/>
                  </a:lnTo>
                  <a:lnTo>
                    <a:pt x="11" y="711"/>
                  </a:lnTo>
                  <a:lnTo>
                    <a:pt x="11" y="708"/>
                  </a:lnTo>
                  <a:lnTo>
                    <a:pt x="11" y="708"/>
                  </a:lnTo>
                  <a:lnTo>
                    <a:pt x="10" y="704"/>
                  </a:lnTo>
                  <a:lnTo>
                    <a:pt x="10" y="701"/>
                  </a:lnTo>
                  <a:lnTo>
                    <a:pt x="9" y="693"/>
                  </a:lnTo>
                  <a:lnTo>
                    <a:pt x="8" y="688"/>
                  </a:lnTo>
                  <a:lnTo>
                    <a:pt x="6" y="680"/>
                  </a:lnTo>
                  <a:lnTo>
                    <a:pt x="5" y="673"/>
                  </a:lnTo>
                  <a:lnTo>
                    <a:pt x="4" y="661"/>
                  </a:lnTo>
                  <a:lnTo>
                    <a:pt x="3" y="646"/>
                  </a:lnTo>
                  <a:lnTo>
                    <a:pt x="0" y="613"/>
                  </a:lnTo>
                  <a:lnTo>
                    <a:pt x="0" y="573"/>
                  </a:lnTo>
                  <a:lnTo>
                    <a:pt x="3" y="529"/>
                  </a:lnTo>
                  <a:lnTo>
                    <a:pt x="10" y="481"/>
                  </a:lnTo>
                  <a:lnTo>
                    <a:pt x="23" y="429"/>
                  </a:lnTo>
                  <a:lnTo>
                    <a:pt x="41" y="374"/>
                  </a:lnTo>
                  <a:lnTo>
                    <a:pt x="65" y="319"/>
                  </a:lnTo>
                  <a:lnTo>
                    <a:pt x="96" y="264"/>
                  </a:lnTo>
                  <a:lnTo>
                    <a:pt x="121" y="230"/>
                  </a:lnTo>
                  <a:lnTo>
                    <a:pt x="148" y="196"/>
                  </a:lnTo>
                  <a:lnTo>
                    <a:pt x="179" y="164"/>
                  </a:lnTo>
                  <a:lnTo>
                    <a:pt x="185" y="159"/>
                  </a:lnTo>
                  <a:lnTo>
                    <a:pt x="187" y="156"/>
                  </a:lnTo>
                  <a:lnTo>
                    <a:pt x="188" y="155"/>
                  </a:lnTo>
                  <a:lnTo>
                    <a:pt x="192" y="153"/>
                  </a:lnTo>
                  <a:lnTo>
                    <a:pt x="203" y="142"/>
                  </a:lnTo>
                  <a:lnTo>
                    <a:pt x="209" y="136"/>
                  </a:lnTo>
                  <a:lnTo>
                    <a:pt x="216" y="131"/>
                  </a:lnTo>
                  <a:lnTo>
                    <a:pt x="228" y="121"/>
                  </a:lnTo>
                  <a:lnTo>
                    <a:pt x="256" y="100"/>
                  </a:lnTo>
                  <a:lnTo>
                    <a:pt x="284" y="83"/>
                  </a:lnTo>
                  <a:lnTo>
                    <a:pt x="324" y="60"/>
                  </a:lnTo>
                  <a:lnTo>
                    <a:pt x="363" y="42"/>
                  </a:lnTo>
                  <a:lnTo>
                    <a:pt x="405" y="27"/>
                  </a:lnTo>
                  <a:lnTo>
                    <a:pt x="467" y="10"/>
                  </a:lnTo>
                  <a:lnTo>
                    <a:pt x="529" y="1"/>
                  </a:lnTo>
                  <a:lnTo>
                    <a:pt x="544" y="0"/>
                  </a:lnTo>
                  <a:lnTo>
                    <a:pt x="5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4" name="Freeform 18"/>
            <p:cNvSpPr>
              <a:spLocks/>
            </p:cNvSpPr>
            <p:nvPr userDrawn="1"/>
          </p:nvSpPr>
          <p:spPr bwMode="auto">
            <a:xfrm>
              <a:off x="4494213" y="619125"/>
              <a:ext cx="33338" cy="39688"/>
            </a:xfrm>
            <a:custGeom>
              <a:avLst/>
              <a:gdLst>
                <a:gd name="T0" fmla="*/ 0 w 41"/>
                <a:gd name="T1" fmla="*/ 0 h 51"/>
                <a:gd name="T2" fmla="*/ 41 w 41"/>
                <a:gd name="T3" fmla="*/ 0 h 51"/>
                <a:gd name="T4" fmla="*/ 41 w 41"/>
                <a:gd name="T5" fmla="*/ 8 h 51"/>
                <a:gd name="T6" fmla="*/ 25 w 41"/>
                <a:gd name="T7" fmla="*/ 8 h 51"/>
                <a:gd name="T8" fmla="*/ 25 w 41"/>
                <a:gd name="T9" fmla="*/ 51 h 51"/>
                <a:gd name="T10" fmla="*/ 16 w 41"/>
                <a:gd name="T11" fmla="*/ 51 h 51"/>
                <a:gd name="T12" fmla="*/ 16 w 41"/>
                <a:gd name="T13" fmla="*/ 8 h 51"/>
                <a:gd name="T14" fmla="*/ 0 w 41"/>
                <a:gd name="T15" fmla="*/ 8 h 51"/>
                <a:gd name="T16" fmla="*/ 0 w 4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1">
                  <a:moveTo>
                    <a:pt x="0" y="0"/>
                  </a:moveTo>
                  <a:lnTo>
                    <a:pt x="41" y="0"/>
                  </a:lnTo>
                  <a:lnTo>
                    <a:pt x="41" y="8"/>
                  </a:lnTo>
                  <a:lnTo>
                    <a:pt x="25" y="8"/>
                  </a:lnTo>
                  <a:lnTo>
                    <a:pt x="25" y="51"/>
                  </a:lnTo>
                  <a:lnTo>
                    <a:pt x="16" y="51"/>
                  </a:lnTo>
                  <a:lnTo>
                    <a:pt x="16" y="8"/>
                  </a:lnTo>
                  <a:lnTo>
                    <a:pt x="0"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5" name="Freeform 19"/>
            <p:cNvSpPr>
              <a:spLocks/>
            </p:cNvSpPr>
            <p:nvPr userDrawn="1"/>
          </p:nvSpPr>
          <p:spPr bwMode="auto">
            <a:xfrm>
              <a:off x="4533901" y="619125"/>
              <a:ext cx="39688" cy="39688"/>
            </a:xfrm>
            <a:custGeom>
              <a:avLst/>
              <a:gdLst>
                <a:gd name="T0" fmla="*/ 0 w 51"/>
                <a:gd name="T1" fmla="*/ 0 h 51"/>
                <a:gd name="T2" fmla="*/ 9 w 51"/>
                <a:gd name="T3" fmla="*/ 0 h 51"/>
                <a:gd name="T4" fmla="*/ 25 w 51"/>
                <a:gd name="T5" fmla="*/ 25 h 51"/>
                <a:gd name="T6" fmla="*/ 42 w 51"/>
                <a:gd name="T7" fmla="*/ 0 h 51"/>
                <a:gd name="T8" fmla="*/ 51 w 51"/>
                <a:gd name="T9" fmla="*/ 0 h 51"/>
                <a:gd name="T10" fmla="*/ 51 w 51"/>
                <a:gd name="T11" fmla="*/ 51 h 51"/>
                <a:gd name="T12" fmla="*/ 43 w 51"/>
                <a:gd name="T13" fmla="*/ 51 h 51"/>
                <a:gd name="T14" fmla="*/ 43 w 51"/>
                <a:gd name="T15" fmla="*/ 12 h 51"/>
                <a:gd name="T16" fmla="*/ 27 w 51"/>
                <a:gd name="T17" fmla="*/ 36 h 51"/>
                <a:gd name="T18" fmla="*/ 24 w 51"/>
                <a:gd name="T19" fmla="*/ 36 h 51"/>
                <a:gd name="T20" fmla="*/ 8 w 51"/>
                <a:gd name="T21" fmla="*/ 12 h 51"/>
                <a:gd name="T22" fmla="*/ 8 w 51"/>
                <a:gd name="T23" fmla="*/ 51 h 51"/>
                <a:gd name="T24" fmla="*/ 0 w 51"/>
                <a:gd name="T25" fmla="*/ 51 h 51"/>
                <a:gd name="T26" fmla="*/ 0 w 51"/>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0" y="0"/>
                  </a:moveTo>
                  <a:lnTo>
                    <a:pt x="9" y="0"/>
                  </a:lnTo>
                  <a:lnTo>
                    <a:pt x="25" y="25"/>
                  </a:lnTo>
                  <a:lnTo>
                    <a:pt x="42" y="0"/>
                  </a:lnTo>
                  <a:lnTo>
                    <a:pt x="51" y="0"/>
                  </a:lnTo>
                  <a:lnTo>
                    <a:pt x="51" y="51"/>
                  </a:lnTo>
                  <a:lnTo>
                    <a:pt x="43" y="51"/>
                  </a:lnTo>
                  <a:lnTo>
                    <a:pt x="43" y="12"/>
                  </a:lnTo>
                  <a:lnTo>
                    <a:pt x="27" y="36"/>
                  </a:lnTo>
                  <a:lnTo>
                    <a:pt x="24" y="36"/>
                  </a:lnTo>
                  <a:lnTo>
                    <a:pt x="8" y="12"/>
                  </a:lnTo>
                  <a:lnTo>
                    <a:pt x="8"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6" name="Rectangle 20"/>
            <p:cNvSpPr>
              <a:spLocks noChangeArrowheads="1"/>
            </p:cNvSpPr>
            <p:nvPr userDrawn="1"/>
          </p:nvSpPr>
          <p:spPr bwMode="auto">
            <a:xfrm>
              <a:off x="5151438" y="579438"/>
              <a:ext cx="12700" cy="793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7" name="Freeform 21"/>
            <p:cNvSpPr>
              <a:spLocks/>
            </p:cNvSpPr>
            <p:nvPr userDrawn="1"/>
          </p:nvSpPr>
          <p:spPr bwMode="auto">
            <a:xfrm>
              <a:off x="5184776" y="579438"/>
              <a:ext cx="68263" cy="79375"/>
            </a:xfrm>
            <a:custGeom>
              <a:avLst/>
              <a:gdLst>
                <a:gd name="T0" fmla="*/ 0 w 85"/>
                <a:gd name="T1" fmla="*/ 0 h 100"/>
                <a:gd name="T2" fmla="*/ 13 w 85"/>
                <a:gd name="T3" fmla="*/ 0 h 100"/>
                <a:gd name="T4" fmla="*/ 70 w 85"/>
                <a:gd name="T5" fmla="*/ 71 h 100"/>
                <a:gd name="T6" fmla="*/ 70 w 85"/>
                <a:gd name="T7" fmla="*/ 0 h 100"/>
                <a:gd name="T8" fmla="*/ 85 w 85"/>
                <a:gd name="T9" fmla="*/ 0 h 100"/>
                <a:gd name="T10" fmla="*/ 85 w 85"/>
                <a:gd name="T11" fmla="*/ 100 h 100"/>
                <a:gd name="T12" fmla="*/ 74 w 85"/>
                <a:gd name="T13" fmla="*/ 100 h 100"/>
                <a:gd name="T14" fmla="*/ 17 w 85"/>
                <a:gd name="T15" fmla="*/ 29 h 100"/>
                <a:gd name="T16" fmla="*/ 17 w 85"/>
                <a:gd name="T17" fmla="*/ 100 h 100"/>
                <a:gd name="T18" fmla="*/ 0 w 85"/>
                <a:gd name="T19" fmla="*/ 100 h 100"/>
                <a:gd name="T20" fmla="*/ 0 w 85"/>
                <a:gd name="T2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00">
                  <a:moveTo>
                    <a:pt x="0" y="0"/>
                  </a:moveTo>
                  <a:lnTo>
                    <a:pt x="13" y="0"/>
                  </a:lnTo>
                  <a:lnTo>
                    <a:pt x="70" y="71"/>
                  </a:lnTo>
                  <a:lnTo>
                    <a:pt x="70" y="0"/>
                  </a:lnTo>
                  <a:lnTo>
                    <a:pt x="85" y="0"/>
                  </a:lnTo>
                  <a:lnTo>
                    <a:pt x="85" y="100"/>
                  </a:lnTo>
                  <a:lnTo>
                    <a:pt x="74" y="100"/>
                  </a:lnTo>
                  <a:lnTo>
                    <a:pt x="17" y="29"/>
                  </a:lnTo>
                  <a:lnTo>
                    <a:pt x="17"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8" name="Freeform 22"/>
            <p:cNvSpPr>
              <a:spLocks/>
            </p:cNvSpPr>
            <p:nvPr userDrawn="1"/>
          </p:nvSpPr>
          <p:spPr bwMode="auto">
            <a:xfrm>
              <a:off x="5272088" y="579438"/>
              <a:ext cx="57150" cy="79375"/>
            </a:xfrm>
            <a:custGeom>
              <a:avLst/>
              <a:gdLst>
                <a:gd name="T0" fmla="*/ 0 w 72"/>
                <a:gd name="T1" fmla="*/ 0 h 100"/>
                <a:gd name="T2" fmla="*/ 72 w 72"/>
                <a:gd name="T3" fmla="*/ 0 h 100"/>
                <a:gd name="T4" fmla="*/ 72 w 72"/>
                <a:gd name="T5" fmla="*/ 15 h 100"/>
                <a:gd name="T6" fmla="*/ 16 w 72"/>
                <a:gd name="T7" fmla="*/ 15 h 100"/>
                <a:gd name="T8" fmla="*/ 16 w 72"/>
                <a:gd name="T9" fmla="*/ 46 h 100"/>
                <a:gd name="T10" fmla="*/ 68 w 72"/>
                <a:gd name="T11" fmla="*/ 46 h 100"/>
                <a:gd name="T12" fmla="*/ 68 w 72"/>
                <a:gd name="T13" fmla="*/ 61 h 100"/>
                <a:gd name="T14" fmla="*/ 16 w 72"/>
                <a:gd name="T15" fmla="*/ 61 h 100"/>
                <a:gd name="T16" fmla="*/ 16 w 72"/>
                <a:gd name="T17" fmla="*/ 100 h 100"/>
                <a:gd name="T18" fmla="*/ 0 w 72"/>
                <a:gd name="T19" fmla="*/ 100 h 100"/>
                <a:gd name="T20" fmla="*/ 0 w 72"/>
                <a:gd name="T2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100">
                  <a:moveTo>
                    <a:pt x="0" y="0"/>
                  </a:moveTo>
                  <a:lnTo>
                    <a:pt x="72" y="0"/>
                  </a:lnTo>
                  <a:lnTo>
                    <a:pt x="72" y="15"/>
                  </a:lnTo>
                  <a:lnTo>
                    <a:pt x="16" y="15"/>
                  </a:lnTo>
                  <a:lnTo>
                    <a:pt x="16" y="46"/>
                  </a:lnTo>
                  <a:lnTo>
                    <a:pt x="68" y="46"/>
                  </a:lnTo>
                  <a:lnTo>
                    <a:pt x="68" y="61"/>
                  </a:lnTo>
                  <a:lnTo>
                    <a:pt x="16" y="61"/>
                  </a:lnTo>
                  <a:lnTo>
                    <a:pt x="16"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9" name="Rectangle 23"/>
            <p:cNvSpPr>
              <a:spLocks noChangeArrowheads="1"/>
            </p:cNvSpPr>
            <p:nvPr userDrawn="1"/>
          </p:nvSpPr>
          <p:spPr bwMode="auto">
            <a:xfrm>
              <a:off x="5343526" y="579438"/>
              <a:ext cx="14288" cy="793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0" name="Freeform 24"/>
            <p:cNvSpPr>
              <a:spLocks/>
            </p:cNvSpPr>
            <p:nvPr userDrawn="1"/>
          </p:nvSpPr>
          <p:spPr bwMode="auto">
            <a:xfrm>
              <a:off x="5376863" y="579438"/>
              <a:ext cx="68263" cy="79375"/>
            </a:xfrm>
            <a:custGeom>
              <a:avLst/>
              <a:gdLst>
                <a:gd name="T0" fmla="*/ 0 w 85"/>
                <a:gd name="T1" fmla="*/ 0 h 100"/>
                <a:gd name="T2" fmla="*/ 12 w 85"/>
                <a:gd name="T3" fmla="*/ 0 h 100"/>
                <a:gd name="T4" fmla="*/ 69 w 85"/>
                <a:gd name="T5" fmla="*/ 71 h 100"/>
                <a:gd name="T6" fmla="*/ 69 w 85"/>
                <a:gd name="T7" fmla="*/ 0 h 100"/>
                <a:gd name="T8" fmla="*/ 85 w 85"/>
                <a:gd name="T9" fmla="*/ 0 h 100"/>
                <a:gd name="T10" fmla="*/ 85 w 85"/>
                <a:gd name="T11" fmla="*/ 100 h 100"/>
                <a:gd name="T12" fmla="*/ 73 w 85"/>
                <a:gd name="T13" fmla="*/ 100 h 100"/>
                <a:gd name="T14" fmla="*/ 16 w 85"/>
                <a:gd name="T15" fmla="*/ 29 h 100"/>
                <a:gd name="T16" fmla="*/ 16 w 85"/>
                <a:gd name="T17" fmla="*/ 100 h 100"/>
                <a:gd name="T18" fmla="*/ 0 w 85"/>
                <a:gd name="T19" fmla="*/ 100 h 100"/>
                <a:gd name="T20" fmla="*/ 0 w 85"/>
                <a:gd name="T2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00">
                  <a:moveTo>
                    <a:pt x="0" y="0"/>
                  </a:moveTo>
                  <a:lnTo>
                    <a:pt x="12" y="0"/>
                  </a:lnTo>
                  <a:lnTo>
                    <a:pt x="69" y="71"/>
                  </a:lnTo>
                  <a:lnTo>
                    <a:pt x="69" y="0"/>
                  </a:lnTo>
                  <a:lnTo>
                    <a:pt x="85" y="0"/>
                  </a:lnTo>
                  <a:lnTo>
                    <a:pt x="85" y="100"/>
                  </a:lnTo>
                  <a:lnTo>
                    <a:pt x="73" y="100"/>
                  </a:lnTo>
                  <a:lnTo>
                    <a:pt x="16" y="29"/>
                  </a:lnTo>
                  <a:lnTo>
                    <a:pt x="16"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1" name="Rectangle 25"/>
            <p:cNvSpPr>
              <a:spLocks noChangeArrowheads="1"/>
            </p:cNvSpPr>
            <p:nvPr userDrawn="1"/>
          </p:nvSpPr>
          <p:spPr bwMode="auto">
            <a:xfrm>
              <a:off x="5464176" y="579438"/>
              <a:ext cx="14288" cy="793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2" name="Freeform 26"/>
            <p:cNvSpPr>
              <a:spLocks/>
            </p:cNvSpPr>
            <p:nvPr userDrawn="1"/>
          </p:nvSpPr>
          <p:spPr bwMode="auto">
            <a:xfrm>
              <a:off x="5489576" y="579438"/>
              <a:ext cx="66675" cy="79375"/>
            </a:xfrm>
            <a:custGeom>
              <a:avLst/>
              <a:gdLst>
                <a:gd name="T0" fmla="*/ 0 w 82"/>
                <a:gd name="T1" fmla="*/ 0 h 100"/>
                <a:gd name="T2" fmla="*/ 82 w 82"/>
                <a:gd name="T3" fmla="*/ 0 h 100"/>
                <a:gd name="T4" fmla="*/ 82 w 82"/>
                <a:gd name="T5" fmla="*/ 14 h 100"/>
                <a:gd name="T6" fmla="*/ 49 w 82"/>
                <a:gd name="T7" fmla="*/ 14 h 100"/>
                <a:gd name="T8" fmla="*/ 49 w 82"/>
                <a:gd name="T9" fmla="*/ 100 h 100"/>
                <a:gd name="T10" fmla="*/ 33 w 82"/>
                <a:gd name="T11" fmla="*/ 100 h 100"/>
                <a:gd name="T12" fmla="*/ 33 w 82"/>
                <a:gd name="T13" fmla="*/ 14 h 100"/>
                <a:gd name="T14" fmla="*/ 0 w 82"/>
                <a:gd name="T15" fmla="*/ 14 h 100"/>
                <a:gd name="T16" fmla="*/ 0 w 82"/>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00">
                  <a:moveTo>
                    <a:pt x="0" y="0"/>
                  </a:moveTo>
                  <a:lnTo>
                    <a:pt x="82" y="0"/>
                  </a:lnTo>
                  <a:lnTo>
                    <a:pt x="82" y="14"/>
                  </a:lnTo>
                  <a:lnTo>
                    <a:pt x="49" y="14"/>
                  </a:lnTo>
                  <a:lnTo>
                    <a:pt x="49" y="100"/>
                  </a:lnTo>
                  <a:lnTo>
                    <a:pt x="33" y="100"/>
                  </a:lnTo>
                  <a:lnTo>
                    <a:pt x="33" y="14"/>
                  </a:lnTo>
                  <a:lnTo>
                    <a:pt x="0" y="1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3" name="Freeform 27"/>
            <p:cNvSpPr>
              <a:spLocks/>
            </p:cNvSpPr>
            <p:nvPr userDrawn="1"/>
          </p:nvSpPr>
          <p:spPr bwMode="auto">
            <a:xfrm>
              <a:off x="5567363" y="579438"/>
              <a:ext cx="58738" cy="79375"/>
            </a:xfrm>
            <a:custGeom>
              <a:avLst/>
              <a:gdLst>
                <a:gd name="T0" fmla="*/ 0 w 74"/>
                <a:gd name="T1" fmla="*/ 0 h 100"/>
                <a:gd name="T2" fmla="*/ 74 w 74"/>
                <a:gd name="T3" fmla="*/ 0 h 100"/>
                <a:gd name="T4" fmla="*/ 74 w 74"/>
                <a:gd name="T5" fmla="*/ 15 h 100"/>
                <a:gd name="T6" fmla="*/ 16 w 74"/>
                <a:gd name="T7" fmla="*/ 15 h 100"/>
                <a:gd name="T8" fmla="*/ 16 w 74"/>
                <a:gd name="T9" fmla="*/ 42 h 100"/>
                <a:gd name="T10" fmla="*/ 71 w 74"/>
                <a:gd name="T11" fmla="*/ 42 h 100"/>
                <a:gd name="T12" fmla="*/ 71 w 74"/>
                <a:gd name="T13" fmla="*/ 57 h 100"/>
                <a:gd name="T14" fmla="*/ 16 w 74"/>
                <a:gd name="T15" fmla="*/ 57 h 100"/>
                <a:gd name="T16" fmla="*/ 16 w 74"/>
                <a:gd name="T17" fmla="*/ 84 h 100"/>
                <a:gd name="T18" fmla="*/ 74 w 74"/>
                <a:gd name="T19" fmla="*/ 84 h 100"/>
                <a:gd name="T20" fmla="*/ 74 w 74"/>
                <a:gd name="T21" fmla="*/ 100 h 100"/>
                <a:gd name="T22" fmla="*/ 0 w 74"/>
                <a:gd name="T23" fmla="*/ 100 h 100"/>
                <a:gd name="T24" fmla="*/ 0 w 74"/>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100">
                  <a:moveTo>
                    <a:pt x="0" y="0"/>
                  </a:moveTo>
                  <a:lnTo>
                    <a:pt x="74" y="0"/>
                  </a:lnTo>
                  <a:lnTo>
                    <a:pt x="74" y="15"/>
                  </a:lnTo>
                  <a:lnTo>
                    <a:pt x="16" y="15"/>
                  </a:lnTo>
                  <a:lnTo>
                    <a:pt x="16" y="42"/>
                  </a:lnTo>
                  <a:lnTo>
                    <a:pt x="71" y="42"/>
                  </a:lnTo>
                  <a:lnTo>
                    <a:pt x="71" y="57"/>
                  </a:lnTo>
                  <a:lnTo>
                    <a:pt x="16" y="57"/>
                  </a:lnTo>
                  <a:lnTo>
                    <a:pt x="16" y="84"/>
                  </a:lnTo>
                  <a:lnTo>
                    <a:pt x="74" y="84"/>
                  </a:lnTo>
                  <a:lnTo>
                    <a:pt x="74"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4" name="Freeform 28"/>
            <p:cNvSpPr>
              <a:spLocks noEditPoints="1"/>
            </p:cNvSpPr>
            <p:nvPr userDrawn="1"/>
          </p:nvSpPr>
          <p:spPr bwMode="auto">
            <a:xfrm>
              <a:off x="5672138" y="577850"/>
              <a:ext cx="68263" cy="80963"/>
            </a:xfrm>
            <a:custGeom>
              <a:avLst/>
              <a:gdLst>
                <a:gd name="T0" fmla="*/ 15 w 86"/>
                <a:gd name="T1" fmla="*/ 15 h 101"/>
                <a:gd name="T2" fmla="*/ 15 w 86"/>
                <a:gd name="T3" fmla="*/ 52 h 101"/>
                <a:gd name="T4" fmla="*/ 47 w 86"/>
                <a:gd name="T5" fmla="*/ 52 h 101"/>
                <a:gd name="T6" fmla="*/ 52 w 86"/>
                <a:gd name="T7" fmla="*/ 50 h 101"/>
                <a:gd name="T8" fmla="*/ 56 w 86"/>
                <a:gd name="T9" fmla="*/ 49 h 101"/>
                <a:gd name="T10" fmla="*/ 60 w 86"/>
                <a:gd name="T11" fmla="*/ 48 h 101"/>
                <a:gd name="T12" fmla="*/ 62 w 86"/>
                <a:gd name="T13" fmla="*/ 44 h 101"/>
                <a:gd name="T14" fmla="*/ 65 w 86"/>
                <a:gd name="T15" fmla="*/ 42 h 101"/>
                <a:gd name="T16" fmla="*/ 65 w 86"/>
                <a:gd name="T17" fmla="*/ 38 h 101"/>
                <a:gd name="T18" fmla="*/ 66 w 86"/>
                <a:gd name="T19" fmla="*/ 34 h 101"/>
                <a:gd name="T20" fmla="*/ 65 w 86"/>
                <a:gd name="T21" fmla="*/ 30 h 101"/>
                <a:gd name="T22" fmla="*/ 65 w 86"/>
                <a:gd name="T23" fmla="*/ 26 h 101"/>
                <a:gd name="T24" fmla="*/ 62 w 86"/>
                <a:gd name="T25" fmla="*/ 22 h 101"/>
                <a:gd name="T26" fmla="*/ 60 w 86"/>
                <a:gd name="T27" fmla="*/ 20 h 101"/>
                <a:gd name="T28" fmla="*/ 56 w 86"/>
                <a:gd name="T29" fmla="*/ 17 h 101"/>
                <a:gd name="T30" fmla="*/ 52 w 86"/>
                <a:gd name="T31" fmla="*/ 16 h 101"/>
                <a:gd name="T32" fmla="*/ 47 w 86"/>
                <a:gd name="T33" fmla="*/ 15 h 101"/>
                <a:gd name="T34" fmla="*/ 15 w 86"/>
                <a:gd name="T35" fmla="*/ 15 h 101"/>
                <a:gd name="T36" fmla="*/ 0 w 86"/>
                <a:gd name="T37" fmla="*/ 0 h 101"/>
                <a:gd name="T38" fmla="*/ 47 w 86"/>
                <a:gd name="T39" fmla="*/ 1 h 101"/>
                <a:gd name="T40" fmla="*/ 62 w 86"/>
                <a:gd name="T41" fmla="*/ 3 h 101"/>
                <a:gd name="T42" fmla="*/ 74 w 86"/>
                <a:gd name="T43" fmla="*/ 10 h 101"/>
                <a:gd name="T44" fmla="*/ 80 w 86"/>
                <a:gd name="T45" fmla="*/ 21 h 101"/>
                <a:gd name="T46" fmla="*/ 83 w 86"/>
                <a:gd name="T47" fmla="*/ 33 h 101"/>
                <a:gd name="T48" fmla="*/ 81 w 86"/>
                <a:gd name="T49" fmla="*/ 44 h 101"/>
                <a:gd name="T50" fmla="*/ 76 w 86"/>
                <a:gd name="T51" fmla="*/ 53 h 101"/>
                <a:gd name="T52" fmla="*/ 67 w 86"/>
                <a:gd name="T53" fmla="*/ 61 h 101"/>
                <a:gd name="T54" fmla="*/ 55 w 86"/>
                <a:gd name="T55" fmla="*/ 64 h 101"/>
                <a:gd name="T56" fmla="*/ 85 w 86"/>
                <a:gd name="T57" fmla="*/ 99 h 101"/>
                <a:gd name="T58" fmla="*/ 86 w 86"/>
                <a:gd name="T59" fmla="*/ 101 h 101"/>
                <a:gd name="T60" fmla="*/ 67 w 86"/>
                <a:gd name="T61" fmla="*/ 101 h 101"/>
                <a:gd name="T62" fmla="*/ 37 w 86"/>
                <a:gd name="T63" fmla="*/ 66 h 101"/>
                <a:gd name="T64" fmla="*/ 15 w 86"/>
                <a:gd name="T65" fmla="*/ 66 h 101"/>
                <a:gd name="T66" fmla="*/ 15 w 86"/>
                <a:gd name="T67" fmla="*/ 101 h 101"/>
                <a:gd name="T68" fmla="*/ 0 w 86"/>
                <a:gd name="T69" fmla="*/ 101 h 101"/>
                <a:gd name="T70" fmla="*/ 0 w 86"/>
                <a:gd name="T7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101">
                  <a:moveTo>
                    <a:pt x="15" y="15"/>
                  </a:moveTo>
                  <a:lnTo>
                    <a:pt x="15" y="52"/>
                  </a:lnTo>
                  <a:lnTo>
                    <a:pt x="47" y="52"/>
                  </a:lnTo>
                  <a:lnTo>
                    <a:pt x="52" y="50"/>
                  </a:lnTo>
                  <a:lnTo>
                    <a:pt x="56" y="49"/>
                  </a:lnTo>
                  <a:lnTo>
                    <a:pt x="60" y="48"/>
                  </a:lnTo>
                  <a:lnTo>
                    <a:pt x="62" y="44"/>
                  </a:lnTo>
                  <a:lnTo>
                    <a:pt x="65" y="42"/>
                  </a:lnTo>
                  <a:lnTo>
                    <a:pt x="65" y="38"/>
                  </a:lnTo>
                  <a:lnTo>
                    <a:pt x="66" y="34"/>
                  </a:lnTo>
                  <a:lnTo>
                    <a:pt x="65" y="30"/>
                  </a:lnTo>
                  <a:lnTo>
                    <a:pt x="65" y="26"/>
                  </a:lnTo>
                  <a:lnTo>
                    <a:pt x="62" y="22"/>
                  </a:lnTo>
                  <a:lnTo>
                    <a:pt x="60" y="20"/>
                  </a:lnTo>
                  <a:lnTo>
                    <a:pt x="56" y="17"/>
                  </a:lnTo>
                  <a:lnTo>
                    <a:pt x="52" y="16"/>
                  </a:lnTo>
                  <a:lnTo>
                    <a:pt x="47" y="15"/>
                  </a:lnTo>
                  <a:lnTo>
                    <a:pt x="15" y="15"/>
                  </a:lnTo>
                  <a:close/>
                  <a:moveTo>
                    <a:pt x="0" y="0"/>
                  </a:moveTo>
                  <a:lnTo>
                    <a:pt x="47" y="1"/>
                  </a:lnTo>
                  <a:lnTo>
                    <a:pt x="62" y="3"/>
                  </a:lnTo>
                  <a:lnTo>
                    <a:pt x="74" y="10"/>
                  </a:lnTo>
                  <a:lnTo>
                    <a:pt x="80" y="21"/>
                  </a:lnTo>
                  <a:lnTo>
                    <a:pt x="83" y="33"/>
                  </a:lnTo>
                  <a:lnTo>
                    <a:pt x="81" y="44"/>
                  </a:lnTo>
                  <a:lnTo>
                    <a:pt x="76" y="53"/>
                  </a:lnTo>
                  <a:lnTo>
                    <a:pt x="67" y="61"/>
                  </a:lnTo>
                  <a:lnTo>
                    <a:pt x="55" y="64"/>
                  </a:lnTo>
                  <a:lnTo>
                    <a:pt x="85" y="99"/>
                  </a:lnTo>
                  <a:lnTo>
                    <a:pt x="86" y="101"/>
                  </a:lnTo>
                  <a:lnTo>
                    <a:pt x="67" y="101"/>
                  </a:lnTo>
                  <a:lnTo>
                    <a:pt x="37" y="66"/>
                  </a:lnTo>
                  <a:lnTo>
                    <a:pt x="15" y="66"/>
                  </a:lnTo>
                  <a:lnTo>
                    <a:pt x="15"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5" name="Freeform 29"/>
            <p:cNvSpPr>
              <a:spLocks/>
            </p:cNvSpPr>
            <p:nvPr userDrawn="1"/>
          </p:nvSpPr>
          <p:spPr bwMode="auto">
            <a:xfrm>
              <a:off x="5753101" y="579438"/>
              <a:ext cx="58738" cy="79375"/>
            </a:xfrm>
            <a:custGeom>
              <a:avLst/>
              <a:gdLst>
                <a:gd name="T0" fmla="*/ 0 w 75"/>
                <a:gd name="T1" fmla="*/ 0 h 100"/>
                <a:gd name="T2" fmla="*/ 75 w 75"/>
                <a:gd name="T3" fmla="*/ 0 h 100"/>
                <a:gd name="T4" fmla="*/ 75 w 75"/>
                <a:gd name="T5" fmla="*/ 15 h 100"/>
                <a:gd name="T6" fmla="*/ 16 w 75"/>
                <a:gd name="T7" fmla="*/ 15 h 100"/>
                <a:gd name="T8" fmla="*/ 16 w 75"/>
                <a:gd name="T9" fmla="*/ 42 h 100"/>
                <a:gd name="T10" fmla="*/ 72 w 75"/>
                <a:gd name="T11" fmla="*/ 42 h 100"/>
                <a:gd name="T12" fmla="*/ 72 w 75"/>
                <a:gd name="T13" fmla="*/ 57 h 100"/>
                <a:gd name="T14" fmla="*/ 16 w 75"/>
                <a:gd name="T15" fmla="*/ 57 h 100"/>
                <a:gd name="T16" fmla="*/ 16 w 75"/>
                <a:gd name="T17" fmla="*/ 84 h 100"/>
                <a:gd name="T18" fmla="*/ 75 w 75"/>
                <a:gd name="T19" fmla="*/ 84 h 100"/>
                <a:gd name="T20" fmla="*/ 75 w 75"/>
                <a:gd name="T21" fmla="*/ 100 h 100"/>
                <a:gd name="T22" fmla="*/ 0 w 75"/>
                <a:gd name="T23" fmla="*/ 100 h 100"/>
                <a:gd name="T24" fmla="*/ 0 w 75"/>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00">
                  <a:moveTo>
                    <a:pt x="0" y="0"/>
                  </a:moveTo>
                  <a:lnTo>
                    <a:pt x="75" y="0"/>
                  </a:lnTo>
                  <a:lnTo>
                    <a:pt x="75" y="15"/>
                  </a:lnTo>
                  <a:lnTo>
                    <a:pt x="16" y="15"/>
                  </a:lnTo>
                  <a:lnTo>
                    <a:pt x="16" y="42"/>
                  </a:lnTo>
                  <a:lnTo>
                    <a:pt x="72" y="42"/>
                  </a:lnTo>
                  <a:lnTo>
                    <a:pt x="72" y="57"/>
                  </a:lnTo>
                  <a:lnTo>
                    <a:pt x="16" y="57"/>
                  </a:lnTo>
                  <a:lnTo>
                    <a:pt x="16" y="84"/>
                  </a:lnTo>
                  <a:lnTo>
                    <a:pt x="75" y="84"/>
                  </a:lnTo>
                  <a:lnTo>
                    <a:pt x="75"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6" name="Freeform 30"/>
            <p:cNvSpPr>
              <a:spLocks/>
            </p:cNvSpPr>
            <p:nvPr userDrawn="1"/>
          </p:nvSpPr>
          <p:spPr bwMode="auto">
            <a:xfrm>
              <a:off x="5819776" y="579438"/>
              <a:ext cx="66675" cy="79375"/>
            </a:xfrm>
            <a:custGeom>
              <a:avLst/>
              <a:gdLst>
                <a:gd name="T0" fmla="*/ 0 w 82"/>
                <a:gd name="T1" fmla="*/ 0 h 100"/>
                <a:gd name="T2" fmla="*/ 82 w 82"/>
                <a:gd name="T3" fmla="*/ 0 h 100"/>
                <a:gd name="T4" fmla="*/ 82 w 82"/>
                <a:gd name="T5" fmla="*/ 14 h 100"/>
                <a:gd name="T6" fmla="*/ 49 w 82"/>
                <a:gd name="T7" fmla="*/ 14 h 100"/>
                <a:gd name="T8" fmla="*/ 49 w 82"/>
                <a:gd name="T9" fmla="*/ 100 h 100"/>
                <a:gd name="T10" fmla="*/ 33 w 82"/>
                <a:gd name="T11" fmla="*/ 100 h 100"/>
                <a:gd name="T12" fmla="*/ 33 w 82"/>
                <a:gd name="T13" fmla="*/ 14 h 100"/>
                <a:gd name="T14" fmla="*/ 0 w 82"/>
                <a:gd name="T15" fmla="*/ 14 h 100"/>
                <a:gd name="T16" fmla="*/ 0 w 82"/>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00">
                  <a:moveTo>
                    <a:pt x="0" y="0"/>
                  </a:moveTo>
                  <a:lnTo>
                    <a:pt x="82" y="0"/>
                  </a:lnTo>
                  <a:lnTo>
                    <a:pt x="82" y="14"/>
                  </a:lnTo>
                  <a:lnTo>
                    <a:pt x="49" y="14"/>
                  </a:lnTo>
                  <a:lnTo>
                    <a:pt x="49" y="100"/>
                  </a:lnTo>
                  <a:lnTo>
                    <a:pt x="33" y="100"/>
                  </a:lnTo>
                  <a:lnTo>
                    <a:pt x="33" y="14"/>
                  </a:lnTo>
                  <a:lnTo>
                    <a:pt x="0" y="1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7" name="Freeform 31"/>
            <p:cNvSpPr>
              <a:spLocks noEditPoints="1"/>
            </p:cNvSpPr>
            <p:nvPr userDrawn="1"/>
          </p:nvSpPr>
          <p:spPr bwMode="auto">
            <a:xfrm>
              <a:off x="5881688" y="579438"/>
              <a:ext cx="85725" cy="79375"/>
            </a:xfrm>
            <a:custGeom>
              <a:avLst/>
              <a:gdLst>
                <a:gd name="T0" fmla="*/ 54 w 108"/>
                <a:gd name="T1" fmla="*/ 16 h 100"/>
                <a:gd name="T2" fmla="*/ 33 w 108"/>
                <a:gd name="T3" fmla="*/ 65 h 100"/>
                <a:gd name="T4" fmla="*/ 75 w 108"/>
                <a:gd name="T5" fmla="*/ 65 h 100"/>
                <a:gd name="T6" fmla="*/ 54 w 108"/>
                <a:gd name="T7" fmla="*/ 16 h 100"/>
                <a:gd name="T8" fmla="*/ 46 w 108"/>
                <a:gd name="T9" fmla="*/ 0 h 100"/>
                <a:gd name="T10" fmla="*/ 63 w 108"/>
                <a:gd name="T11" fmla="*/ 0 h 100"/>
                <a:gd name="T12" fmla="*/ 108 w 108"/>
                <a:gd name="T13" fmla="*/ 100 h 100"/>
                <a:gd name="T14" fmla="*/ 90 w 108"/>
                <a:gd name="T15" fmla="*/ 100 h 100"/>
                <a:gd name="T16" fmla="*/ 82 w 108"/>
                <a:gd name="T17" fmla="*/ 79 h 100"/>
                <a:gd name="T18" fmla="*/ 27 w 108"/>
                <a:gd name="T19" fmla="*/ 79 h 100"/>
                <a:gd name="T20" fmla="*/ 17 w 108"/>
                <a:gd name="T21" fmla="*/ 100 h 100"/>
                <a:gd name="T22" fmla="*/ 0 w 108"/>
                <a:gd name="T23" fmla="*/ 100 h 100"/>
                <a:gd name="T24" fmla="*/ 46 w 108"/>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0">
                  <a:moveTo>
                    <a:pt x="54" y="16"/>
                  </a:moveTo>
                  <a:lnTo>
                    <a:pt x="33" y="65"/>
                  </a:lnTo>
                  <a:lnTo>
                    <a:pt x="75" y="65"/>
                  </a:lnTo>
                  <a:lnTo>
                    <a:pt x="54" y="16"/>
                  </a:lnTo>
                  <a:close/>
                  <a:moveTo>
                    <a:pt x="46" y="0"/>
                  </a:moveTo>
                  <a:lnTo>
                    <a:pt x="63" y="0"/>
                  </a:lnTo>
                  <a:lnTo>
                    <a:pt x="108" y="100"/>
                  </a:lnTo>
                  <a:lnTo>
                    <a:pt x="90" y="100"/>
                  </a:lnTo>
                  <a:lnTo>
                    <a:pt x="82" y="79"/>
                  </a:lnTo>
                  <a:lnTo>
                    <a:pt x="27" y="79"/>
                  </a:lnTo>
                  <a:lnTo>
                    <a:pt x="17" y="100"/>
                  </a:lnTo>
                  <a:lnTo>
                    <a:pt x="0" y="100"/>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8" name="Rectangle 32"/>
            <p:cNvSpPr>
              <a:spLocks noChangeArrowheads="1"/>
            </p:cNvSpPr>
            <p:nvPr userDrawn="1"/>
          </p:nvSpPr>
          <p:spPr bwMode="auto">
            <a:xfrm>
              <a:off x="5978526" y="579438"/>
              <a:ext cx="12700" cy="793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9" name="Freeform 33"/>
            <p:cNvSpPr>
              <a:spLocks/>
            </p:cNvSpPr>
            <p:nvPr userDrawn="1"/>
          </p:nvSpPr>
          <p:spPr bwMode="auto">
            <a:xfrm>
              <a:off x="6011863" y="579438"/>
              <a:ext cx="53975" cy="79375"/>
            </a:xfrm>
            <a:custGeom>
              <a:avLst/>
              <a:gdLst>
                <a:gd name="T0" fmla="*/ 0 w 69"/>
                <a:gd name="T1" fmla="*/ 0 h 100"/>
                <a:gd name="T2" fmla="*/ 15 w 69"/>
                <a:gd name="T3" fmla="*/ 0 h 100"/>
                <a:gd name="T4" fmla="*/ 15 w 69"/>
                <a:gd name="T5" fmla="*/ 85 h 100"/>
                <a:gd name="T6" fmla="*/ 69 w 69"/>
                <a:gd name="T7" fmla="*/ 85 h 100"/>
                <a:gd name="T8" fmla="*/ 69 w 69"/>
                <a:gd name="T9" fmla="*/ 100 h 100"/>
                <a:gd name="T10" fmla="*/ 0 w 69"/>
                <a:gd name="T11" fmla="*/ 100 h 100"/>
                <a:gd name="T12" fmla="*/ 0 w 69"/>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69" h="100">
                  <a:moveTo>
                    <a:pt x="0" y="0"/>
                  </a:moveTo>
                  <a:lnTo>
                    <a:pt x="15" y="0"/>
                  </a:lnTo>
                  <a:lnTo>
                    <a:pt x="15" y="85"/>
                  </a:lnTo>
                  <a:lnTo>
                    <a:pt x="69" y="85"/>
                  </a:lnTo>
                  <a:lnTo>
                    <a:pt x="69"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0" name="Freeform 34"/>
            <p:cNvSpPr>
              <a:spLocks noEditPoints="1"/>
            </p:cNvSpPr>
            <p:nvPr userDrawn="1"/>
          </p:nvSpPr>
          <p:spPr bwMode="auto">
            <a:xfrm>
              <a:off x="6103938" y="577850"/>
              <a:ext cx="65088" cy="80963"/>
            </a:xfrm>
            <a:custGeom>
              <a:avLst/>
              <a:gdLst>
                <a:gd name="T0" fmla="*/ 16 w 82"/>
                <a:gd name="T1" fmla="*/ 15 h 101"/>
                <a:gd name="T2" fmla="*/ 16 w 82"/>
                <a:gd name="T3" fmla="*/ 56 h 101"/>
                <a:gd name="T4" fmla="*/ 46 w 82"/>
                <a:gd name="T5" fmla="*/ 56 h 101"/>
                <a:gd name="T6" fmla="*/ 57 w 82"/>
                <a:gd name="T7" fmla="*/ 53 h 101"/>
                <a:gd name="T8" fmla="*/ 63 w 82"/>
                <a:gd name="T9" fmla="*/ 48 h 101"/>
                <a:gd name="T10" fmla="*/ 66 w 82"/>
                <a:gd name="T11" fmla="*/ 39 h 101"/>
                <a:gd name="T12" fmla="*/ 66 w 82"/>
                <a:gd name="T13" fmla="*/ 31 h 101"/>
                <a:gd name="T14" fmla="*/ 63 w 82"/>
                <a:gd name="T15" fmla="*/ 22 h 101"/>
                <a:gd name="T16" fmla="*/ 57 w 82"/>
                <a:gd name="T17" fmla="*/ 17 h 101"/>
                <a:gd name="T18" fmla="*/ 46 w 82"/>
                <a:gd name="T19" fmla="*/ 15 h 101"/>
                <a:gd name="T20" fmla="*/ 16 w 82"/>
                <a:gd name="T21" fmla="*/ 15 h 101"/>
                <a:gd name="T22" fmla="*/ 46 w 82"/>
                <a:gd name="T23" fmla="*/ 0 h 101"/>
                <a:gd name="T24" fmla="*/ 60 w 82"/>
                <a:gd name="T25" fmla="*/ 2 h 101"/>
                <a:gd name="T26" fmla="*/ 71 w 82"/>
                <a:gd name="T27" fmla="*/ 8 h 101"/>
                <a:gd name="T28" fmla="*/ 78 w 82"/>
                <a:gd name="T29" fmla="*/ 19 h 101"/>
                <a:gd name="T30" fmla="*/ 82 w 82"/>
                <a:gd name="T31" fmla="*/ 29 h 101"/>
                <a:gd name="T32" fmla="*/ 82 w 82"/>
                <a:gd name="T33" fmla="*/ 40 h 101"/>
                <a:gd name="T34" fmla="*/ 78 w 82"/>
                <a:gd name="T35" fmla="*/ 52 h 101"/>
                <a:gd name="T36" fmla="*/ 72 w 82"/>
                <a:gd name="T37" fmla="*/ 61 h 101"/>
                <a:gd name="T38" fmla="*/ 60 w 82"/>
                <a:gd name="T39" fmla="*/ 68 h 101"/>
                <a:gd name="T40" fmla="*/ 46 w 82"/>
                <a:gd name="T41" fmla="*/ 70 h 101"/>
                <a:gd name="T42" fmla="*/ 16 w 82"/>
                <a:gd name="T43" fmla="*/ 70 h 101"/>
                <a:gd name="T44" fmla="*/ 16 w 82"/>
                <a:gd name="T45" fmla="*/ 101 h 101"/>
                <a:gd name="T46" fmla="*/ 0 w 82"/>
                <a:gd name="T47" fmla="*/ 101 h 101"/>
                <a:gd name="T48" fmla="*/ 0 w 82"/>
                <a:gd name="T49" fmla="*/ 1 h 101"/>
                <a:gd name="T50" fmla="*/ 46 w 82"/>
                <a:gd name="T5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101">
                  <a:moveTo>
                    <a:pt x="16" y="15"/>
                  </a:moveTo>
                  <a:lnTo>
                    <a:pt x="16" y="56"/>
                  </a:lnTo>
                  <a:lnTo>
                    <a:pt x="46" y="56"/>
                  </a:lnTo>
                  <a:lnTo>
                    <a:pt x="57" y="53"/>
                  </a:lnTo>
                  <a:lnTo>
                    <a:pt x="63" y="48"/>
                  </a:lnTo>
                  <a:lnTo>
                    <a:pt x="66" y="39"/>
                  </a:lnTo>
                  <a:lnTo>
                    <a:pt x="66" y="31"/>
                  </a:lnTo>
                  <a:lnTo>
                    <a:pt x="63" y="22"/>
                  </a:lnTo>
                  <a:lnTo>
                    <a:pt x="57" y="17"/>
                  </a:lnTo>
                  <a:lnTo>
                    <a:pt x="46" y="15"/>
                  </a:lnTo>
                  <a:lnTo>
                    <a:pt x="16" y="15"/>
                  </a:lnTo>
                  <a:close/>
                  <a:moveTo>
                    <a:pt x="46" y="0"/>
                  </a:moveTo>
                  <a:lnTo>
                    <a:pt x="60" y="2"/>
                  </a:lnTo>
                  <a:lnTo>
                    <a:pt x="71" y="8"/>
                  </a:lnTo>
                  <a:lnTo>
                    <a:pt x="78" y="19"/>
                  </a:lnTo>
                  <a:lnTo>
                    <a:pt x="82" y="29"/>
                  </a:lnTo>
                  <a:lnTo>
                    <a:pt x="82" y="40"/>
                  </a:lnTo>
                  <a:lnTo>
                    <a:pt x="78" y="52"/>
                  </a:lnTo>
                  <a:lnTo>
                    <a:pt x="72" y="61"/>
                  </a:lnTo>
                  <a:lnTo>
                    <a:pt x="60" y="68"/>
                  </a:lnTo>
                  <a:lnTo>
                    <a:pt x="46" y="70"/>
                  </a:lnTo>
                  <a:lnTo>
                    <a:pt x="16" y="70"/>
                  </a:lnTo>
                  <a:lnTo>
                    <a:pt x="16" y="101"/>
                  </a:lnTo>
                  <a:lnTo>
                    <a:pt x="0" y="101"/>
                  </a:lnTo>
                  <a:lnTo>
                    <a:pt x="0" y="1"/>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1" name="Freeform 35"/>
            <p:cNvSpPr>
              <a:spLocks noEditPoints="1"/>
            </p:cNvSpPr>
            <p:nvPr userDrawn="1"/>
          </p:nvSpPr>
          <p:spPr bwMode="auto">
            <a:xfrm>
              <a:off x="6178551" y="577850"/>
              <a:ext cx="80963" cy="82550"/>
            </a:xfrm>
            <a:custGeom>
              <a:avLst/>
              <a:gdLst>
                <a:gd name="T0" fmla="*/ 51 w 103"/>
                <a:gd name="T1" fmla="*/ 16 h 106"/>
                <a:gd name="T2" fmla="*/ 36 w 103"/>
                <a:gd name="T3" fmla="*/ 18 h 106"/>
                <a:gd name="T4" fmla="*/ 25 w 103"/>
                <a:gd name="T5" fmla="*/ 26 h 106"/>
                <a:gd name="T6" fmla="*/ 18 w 103"/>
                <a:gd name="T7" fmla="*/ 38 h 106"/>
                <a:gd name="T8" fmla="*/ 16 w 103"/>
                <a:gd name="T9" fmla="*/ 54 h 106"/>
                <a:gd name="T10" fmla="*/ 17 w 103"/>
                <a:gd name="T11" fmla="*/ 64 h 106"/>
                <a:gd name="T12" fmla="*/ 21 w 103"/>
                <a:gd name="T13" fmla="*/ 74 h 106"/>
                <a:gd name="T14" fmla="*/ 28 w 103"/>
                <a:gd name="T15" fmla="*/ 83 h 106"/>
                <a:gd name="T16" fmla="*/ 39 w 103"/>
                <a:gd name="T17" fmla="*/ 88 h 106"/>
                <a:gd name="T18" fmla="*/ 51 w 103"/>
                <a:gd name="T19" fmla="*/ 91 h 106"/>
                <a:gd name="T20" fmla="*/ 65 w 103"/>
                <a:gd name="T21" fmla="*/ 88 h 106"/>
                <a:gd name="T22" fmla="*/ 75 w 103"/>
                <a:gd name="T23" fmla="*/ 83 h 106"/>
                <a:gd name="T24" fmla="*/ 82 w 103"/>
                <a:gd name="T25" fmla="*/ 75 h 106"/>
                <a:gd name="T26" fmla="*/ 85 w 103"/>
                <a:gd name="T27" fmla="*/ 65 h 106"/>
                <a:gd name="T28" fmla="*/ 87 w 103"/>
                <a:gd name="T29" fmla="*/ 54 h 106"/>
                <a:gd name="T30" fmla="*/ 85 w 103"/>
                <a:gd name="T31" fmla="*/ 42 h 106"/>
                <a:gd name="T32" fmla="*/ 82 w 103"/>
                <a:gd name="T33" fmla="*/ 32 h 106"/>
                <a:gd name="T34" fmla="*/ 75 w 103"/>
                <a:gd name="T35" fmla="*/ 23 h 106"/>
                <a:gd name="T36" fmla="*/ 65 w 103"/>
                <a:gd name="T37" fmla="*/ 17 h 106"/>
                <a:gd name="T38" fmla="*/ 51 w 103"/>
                <a:gd name="T39" fmla="*/ 16 h 106"/>
                <a:gd name="T40" fmla="*/ 51 w 103"/>
                <a:gd name="T41" fmla="*/ 0 h 106"/>
                <a:gd name="T42" fmla="*/ 68 w 103"/>
                <a:gd name="T43" fmla="*/ 3 h 106"/>
                <a:gd name="T44" fmla="*/ 80 w 103"/>
                <a:gd name="T45" fmla="*/ 8 h 106"/>
                <a:gd name="T46" fmla="*/ 91 w 103"/>
                <a:gd name="T47" fmla="*/ 17 h 106"/>
                <a:gd name="T48" fmla="*/ 97 w 103"/>
                <a:gd name="T49" fmla="*/ 27 h 106"/>
                <a:gd name="T50" fmla="*/ 102 w 103"/>
                <a:gd name="T51" fmla="*/ 40 h 106"/>
                <a:gd name="T52" fmla="*/ 103 w 103"/>
                <a:gd name="T53" fmla="*/ 54 h 106"/>
                <a:gd name="T54" fmla="*/ 102 w 103"/>
                <a:gd name="T55" fmla="*/ 66 h 106"/>
                <a:gd name="T56" fmla="*/ 97 w 103"/>
                <a:gd name="T57" fmla="*/ 79 h 106"/>
                <a:gd name="T58" fmla="*/ 91 w 103"/>
                <a:gd name="T59" fmla="*/ 89 h 106"/>
                <a:gd name="T60" fmla="*/ 80 w 103"/>
                <a:gd name="T61" fmla="*/ 98 h 106"/>
                <a:gd name="T62" fmla="*/ 68 w 103"/>
                <a:gd name="T63" fmla="*/ 103 h 106"/>
                <a:gd name="T64" fmla="*/ 51 w 103"/>
                <a:gd name="T65" fmla="*/ 106 h 106"/>
                <a:gd name="T66" fmla="*/ 36 w 103"/>
                <a:gd name="T67" fmla="*/ 103 h 106"/>
                <a:gd name="T68" fmla="*/ 22 w 103"/>
                <a:gd name="T69" fmla="*/ 98 h 106"/>
                <a:gd name="T70" fmla="*/ 13 w 103"/>
                <a:gd name="T71" fmla="*/ 89 h 106"/>
                <a:gd name="T72" fmla="*/ 6 w 103"/>
                <a:gd name="T73" fmla="*/ 79 h 106"/>
                <a:gd name="T74" fmla="*/ 2 w 103"/>
                <a:gd name="T75" fmla="*/ 66 h 106"/>
                <a:gd name="T76" fmla="*/ 0 w 103"/>
                <a:gd name="T77" fmla="*/ 54 h 106"/>
                <a:gd name="T78" fmla="*/ 3 w 103"/>
                <a:gd name="T79" fmla="*/ 36 h 106"/>
                <a:gd name="T80" fmla="*/ 9 w 103"/>
                <a:gd name="T81" fmla="*/ 22 h 106"/>
                <a:gd name="T82" fmla="*/ 21 w 103"/>
                <a:gd name="T83" fmla="*/ 10 h 106"/>
                <a:gd name="T84" fmla="*/ 35 w 103"/>
                <a:gd name="T85" fmla="*/ 3 h 106"/>
                <a:gd name="T86" fmla="*/ 51 w 103"/>
                <a:gd name="T8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3" h="106">
                  <a:moveTo>
                    <a:pt x="51" y="16"/>
                  </a:moveTo>
                  <a:lnTo>
                    <a:pt x="36" y="18"/>
                  </a:lnTo>
                  <a:lnTo>
                    <a:pt x="25" y="26"/>
                  </a:lnTo>
                  <a:lnTo>
                    <a:pt x="18" y="38"/>
                  </a:lnTo>
                  <a:lnTo>
                    <a:pt x="16" y="54"/>
                  </a:lnTo>
                  <a:lnTo>
                    <a:pt x="17" y="64"/>
                  </a:lnTo>
                  <a:lnTo>
                    <a:pt x="21" y="74"/>
                  </a:lnTo>
                  <a:lnTo>
                    <a:pt x="28" y="83"/>
                  </a:lnTo>
                  <a:lnTo>
                    <a:pt x="39" y="88"/>
                  </a:lnTo>
                  <a:lnTo>
                    <a:pt x="51" y="91"/>
                  </a:lnTo>
                  <a:lnTo>
                    <a:pt x="65" y="88"/>
                  </a:lnTo>
                  <a:lnTo>
                    <a:pt x="75" y="83"/>
                  </a:lnTo>
                  <a:lnTo>
                    <a:pt x="82" y="75"/>
                  </a:lnTo>
                  <a:lnTo>
                    <a:pt x="85" y="65"/>
                  </a:lnTo>
                  <a:lnTo>
                    <a:pt x="87" y="54"/>
                  </a:lnTo>
                  <a:lnTo>
                    <a:pt x="85" y="42"/>
                  </a:lnTo>
                  <a:lnTo>
                    <a:pt x="82" y="32"/>
                  </a:lnTo>
                  <a:lnTo>
                    <a:pt x="75" y="23"/>
                  </a:lnTo>
                  <a:lnTo>
                    <a:pt x="65" y="17"/>
                  </a:lnTo>
                  <a:lnTo>
                    <a:pt x="51" y="16"/>
                  </a:lnTo>
                  <a:close/>
                  <a:moveTo>
                    <a:pt x="51" y="0"/>
                  </a:moveTo>
                  <a:lnTo>
                    <a:pt x="68" y="3"/>
                  </a:lnTo>
                  <a:lnTo>
                    <a:pt x="80" y="8"/>
                  </a:lnTo>
                  <a:lnTo>
                    <a:pt x="91" y="17"/>
                  </a:lnTo>
                  <a:lnTo>
                    <a:pt x="97" y="27"/>
                  </a:lnTo>
                  <a:lnTo>
                    <a:pt x="102" y="40"/>
                  </a:lnTo>
                  <a:lnTo>
                    <a:pt x="103" y="54"/>
                  </a:lnTo>
                  <a:lnTo>
                    <a:pt x="102" y="66"/>
                  </a:lnTo>
                  <a:lnTo>
                    <a:pt x="97" y="79"/>
                  </a:lnTo>
                  <a:lnTo>
                    <a:pt x="91" y="89"/>
                  </a:lnTo>
                  <a:lnTo>
                    <a:pt x="80" y="98"/>
                  </a:lnTo>
                  <a:lnTo>
                    <a:pt x="68" y="103"/>
                  </a:lnTo>
                  <a:lnTo>
                    <a:pt x="51" y="106"/>
                  </a:lnTo>
                  <a:lnTo>
                    <a:pt x="36" y="103"/>
                  </a:lnTo>
                  <a:lnTo>
                    <a:pt x="22" y="98"/>
                  </a:lnTo>
                  <a:lnTo>
                    <a:pt x="13" y="89"/>
                  </a:lnTo>
                  <a:lnTo>
                    <a:pt x="6" y="79"/>
                  </a:lnTo>
                  <a:lnTo>
                    <a:pt x="2" y="66"/>
                  </a:lnTo>
                  <a:lnTo>
                    <a:pt x="0" y="54"/>
                  </a:lnTo>
                  <a:lnTo>
                    <a:pt x="3" y="36"/>
                  </a:lnTo>
                  <a:lnTo>
                    <a:pt x="9" y="22"/>
                  </a:lnTo>
                  <a:lnTo>
                    <a:pt x="21" y="10"/>
                  </a:lnTo>
                  <a:lnTo>
                    <a:pt x="35" y="3"/>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2" name="Freeform 36"/>
            <p:cNvSpPr>
              <a:spLocks/>
            </p:cNvSpPr>
            <p:nvPr userDrawn="1"/>
          </p:nvSpPr>
          <p:spPr bwMode="auto">
            <a:xfrm>
              <a:off x="6264276" y="579438"/>
              <a:ext cx="119063" cy="79375"/>
            </a:xfrm>
            <a:custGeom>
              <a:avLst/>
              <a:gdLst>
                <a:gd name="T0" fmla="*/ 0 w 150"/>
                <a:gd name="T1" fmla="*/ 0 h 100"/>
                <a:gd name="T2" fmla="*/ 19 w 150"/>
                <a:gd name="T3" fmla="*/ 0 h 100"/>
                <a:gd name="T4" fmla="*/ 45 w 150"/>
                <a:gd name="T5" fmla="*/ 77 h 100"/>
                <a:gd name="T6" fmla="*/ 70 w 150"/>
                <a:gd name="T7" fmla="*/ 0 h 100"/>
                <a:gd name="T8" fmla="*/ 82 w 150"/>
                <a:gd name="T9" fmla="*/ 0 h 100"/>
                <a:gd name="T10" fmla="*/ 107 w 150"/>
                <a:gd name="T11" fmla="*/ 77 h 100"/>
                <a:gd name="T12" fmla="*/ 132 w 150"/>
                <a:gd name="T13" fmla="*/ 0 h 100"/>
                <a:gd name="T14" fmla="*/ 150 w 150"/>
                <a:gd name="T15" fmla="*/ 0 h 100"/>
                <a:gd name="T16" fmla="*/ 115 w 150"/>
                <a:gd name="T17" fmla="*/ 100 h 100"/>
                <a:gd name="T18" fmla="*/ 101 w 150"/>
                <a:gd name="T19" fmla="*/ 100 h 100"/>
                <a:gd name="T20" fmla="*/ 87 w 150"/>
                <a:gd name="T21" fmla="*/ 65 h 100"/>
                <a:gd name="T22" fmla="*/ 76 w 150"/>
                <a:gd name="T23" fmla="*/ 30 h 100"/>
                <a:gd name="T24" fmla="*/ 65 w 150"/>
                <a:gd name="T25" fmla="*/ 65 h 100"/>
                <a:gd name="T26" fmla="*/ 51 w 150"/>
                <a:gd name="T27" fmla="*/ 100 h 100"/>
                <a:gd name="T28" fmla="*/ 37 w 150"/>
                <a:gd name="T29" fmla="*/ 100 h 100"/>
                <a:gd name="T30" fmla="*/ 0 w 150"/>
                <a:gd name="T3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0" h="100">
                  <a:moveTo>
                    <a:pt x="0" y="0"/>
                  </a:moveTo>
                  <a:lnTo>
                    <a:pt x="19" y="0"/>
                  </a:lnTo>
                  <a:lnTo>
                    <a:pt x="45" y="77"/>
                  </a:lnTo>
                  <a:lnTo>
                    <a:pt x="70" y="0"/>
                  </a:lnTo>
                  <a:lnTo>
                    <a:pt x="82" y="0"/>
                  </a:lnTo>
                  <a:lnTo>
                    <a:pt x="107" y="77"/>
                  </a:lnTo>
                  <a:lnTo>
                    <a:pt x="132" y="0"/>
                  </a:lnTo>
                  <a:lnTo>
                    <a:pt x="150" y="0"/>
                  </a:lnTo>
                  <a:lnTo>
                    <a:pt x="115" y="100"/>
                  </a:lnTo>
                  <a:lnTo>
                    <a:pt x="101" y="100"/>
                  </a:lnTo>
                  <a:lnTo>
                    <a:pt x="87" y="65"/>
                  </a:lnTo>
                  <a:lnTo>
                    <a:pt x="76" y="30"/>
                  </a:lnTo>
                  <a:lnTo>
                    <a:pt x="65" y="65"/>
                  </a:lnTo>
                  <a:lnTo>
                    <a:pt x="51" y="100"/>
                  </a:lnTo>
                  <a:lnTo>
                    <a:pt x="37"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3" name="Freeform 37"/>
            <p:cNvSpPr>
              <a:spLocks/>
            </p:cNvSpPr>
            <p:nvPr userDrawn="1"/>
          </p:nvSpPr>
          <p:spPr bwMode="auto">
            <a:xfrm>
              <a:off x="6394451" y="579438"/>
              <a:ext cx="60325" cy="79375"/>
            </a:xfrm>
            <a:custGeom>
              <a:avLst/>
              <a:gdLst>
                <a:gd name="T0" fmla="*/ 0 w 75"/>
                <a:gd name="T1" fmla="*/ 0 h 100"/>
                <a:gd name="T2" fmla="*/ 75 w 75"/>
                <a:gd name="T3" fmla="*/ 0 h 100"/>
                <a:gd name="T4" fmla="*/ 75 w 75"/>
                <a:gd name="T5" fmla="*/ 15 h 100"/>
                <a:gd name="T6" fmla="*/ 17 w 75"/>
                <a:gd name="T7" fmla="*/ 15 h 100"/>
                <a:gd name="T8" fmla="*/ 17 w 75"/>
                <a:gd name="T9" fmla="*/ 42 h 100"/>
                <a:gd name="T10" fmla="*/ 73 w 75"/>
                <a:gd name="T11" fmla="*/ 42 h 100"/>
                <a:gd name="T12" fmla="*/ 73 w 75"/>
                <a:gd name="T13" fmla="*/ 57 h 100"/>
                <a:gd name="T14" fmla="*/ 17 w 75"/>
                <a:gd name="T15" fmla="*/ 57 h 100"/>
                <a:gd name="T16" fmla="*/ 17 w 75"/>
                <a:gd name="T17" fmla="*/ 84 h 100"/>
                <a:gd name="T18" fmla="*/ 75 w 75"/>
                <a:gd name="T19" fmla="*/ 84 h 100"/>
                <a:gd name="T20" fmla="*/ 75 w 75"/>
                <a:gd name="T21" fmla="*/ 100 h 100"/>
                <a:gd name="T22" fmla="*/ 0 w 75"/>
                <a:gd name="T23" fmla="*/ 100 h 100"/>
                <a:gd name="T24" fmla="*/ 0 w 75"/>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00">
                  <a:moveTo>
                    <a:pt x="0" y="0"/>
                  </a:moveTo>
                  <a:lnTo>
                    <a:pt x="75" y="0"/>
                  </a:lnTo>
                  <a:lnTo>
                    <a:pt x="75" y="15"/>
                  </a:lnTo>
                  <a:lnTo>
                    <a:pt x="17" y="15"/>
                  </a:lnTo>
                  <a:lnTo>
                    <a:pt x="17" y="42"/>
                  </a:lnTo>
                  <a:lnTo>
                    <a:pt x="73" y="42"/>
                  </a:lnTo>
                  <a:lnTo>
                    <a:pt x="73" y="57"/>
                  </a:lnTo>
                  <a:lnTo>
                    <a:pt x="17" y="57"/>
                  </a:lnTo>
                  <a:lnTo>
                    <a:pt x="17" y="84"/>
                  </a:lnTo>
                  <a:lnTo>
                    <a:pt x="75" y="84"/>
                  </a:lnTo>
                  <a:lnTo>
                    <a:pt x="75"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4" name="Freeform 38"/>
            <p:cNvSpPr>
              <a:spLocks noEditPoints="1"/>
            </p:cNvSpPr>
            <p:nvPr userDrawn="1"/>
          </p:nvSpPr>
          <p:spPr bwMode="auto">
            <a:xfrm>
              <a:off x="6470651" y="577850"/>
              <a:ext cx="69850" cy="80963"/>
            </a:xfrm>
            <a:custGeom>
              <a:avLst/>
              <a:gdLst>
                <a:gd name="T0" fmla="*/ 17 w 88"/>
                <a:gd name="T1" fmla="*/ 15 h 101"/>
                <a:gd name="T2" fmla="*/ 17 w 88"/>
                <a:gd name="T3" fmla="*/ 52 h 101"/>
                <a:gd name="T4" fmla="*/ 47 w 88"/>
                <a:gd name="T5" fmla="*/ 52 h 101"/>
                <a:gd name="T6" fmla="*/ 53 w 88"/>
                <a:gd name="T7" fmla="*/ 50 h 101"/>
                <a:gd name="T8" fmla="*/ 58 w 88"/>
                <a:gd name="T9" fmla="*/ 49 h 101"/>
                <a:gd name="T10" fmla="*/ 61 w 88"/>
                <a:gd name="T11" fmla="*/ 48 h 101"/>
                <a:gd name="T12" fmla="*/ 64 w 88"/>
                <a:gd name="T13" fmla="*/ 44 h 101"/>
                <a:gd name="T14" fmla="*/ 65 w 88"/>
                <a:gd name="T15" fmla="*/ 42 h 101"/>
                <a:gd name="T16" fmla="*/ 66 w 88"/>
                <a:gd name="T17" fmla="*/ 38 h 101"/>
                <a:gd name="T18" fmla="*/ 66 w 88"/>
                <a:gd name="T19" fmla="*/ 34 h 101"/>
                <a:gd name="T20" fmla="*/ 66 w 88"/>
                <a:gd name="T21" fmla="*/ 30 h 101"/>
                <a:gd name="T22" fmla="*/ 65 w 88"/>
                <a:gd name="T23" fmla="*/ 26 h 101"/>
                <a:gd name="T24" fmla="*/ 64 w 88"/>
                <a:gd name="T25" fmla="*/ 22 h 101"/>
                <a:gd name="T26" fmla="*/ 61 w 88"/>
                <a:gd name="T27" fmla="*/ 20 h 101"/>
                <a:gd name="T28" fmla="*/ 58 w 88"/>
                <a:gd name="T29" fmla="*/ 17 h 101"/>
                <a:gd name="T30" fmla="*/ 53 w 88"/>
                <a:gd name="T31" fmla="*/ 16 h 101"/>
                <a:gd name="T32" fmla="*/ 47 w 88"/>
                <a:gd name="T33" fmla="*/ 15 h 101"/>
                <a:gd name="T34" fmla="*/ 17 w 88"/>
                <a:gd name="T35" fmla="*/ 15 h 101"/>
                <a:gd name="T36" fmla="*/ 0 w 88"/>
                <a:gd name="T37" fmla="*/ 0 h 101"/>
                <a:gd name="T38" fmla="*/ 47 w 88"/>
                <a:gd name="T39" fmla="*/ 1 h 101"/>
                <a:gd name="T40" fmla="*/ 63 w 88"/>
                <a:gd name="T41" fmla="*/ 3 h 101"/>
                <a:gd name="T42" fmla="*/ 74 w 88"/>
                <a:gd name="T43" fmla="*/ 10 h 101"/>
                <a:gd name="T44" fmla="*/ 80 w 88"/>
                <a:gd name="T45" fmla="*/ 21 h 101"/>
                <a:gd name="T46" fmla="*/ 83 w 88"/>
                <a:gd name="T47" fmla="*/ 33 h 101"/>
                <a:gd name="T48" fmla="*/ 82 w 88"/>
                <a:gd name="T49" fmla="*/ 44 h 101"/>
                <a:gd name="T50" fmla="*/ 77 w 88"/>
                <a:gd name="T51" fmla="*/ 53 h 101"/>
                <a:gd name="T52" fmla="*/ 69 w 88"/>
                <a:gd name="T53" fmla="*/ 61 h 101"/>
                <a:gd name="T54" fmla="*/ 56 w 88"/>
                <a:gd name="T55" fmla="*/ 64 h 101"/>
                <a:gd name="T56" fmla="*/ 86 w 88"/>
                <a:gd name="T57" fmla="*/ 99 h 101"/>
                <a:gd name="T58" fmla="*/ 88 w 88"/>
                <a:gd name="T59" fmla="*/ 101 h 101"/>
                <a:gd name="T60" fmla="*/ 69 w 88"/>
                <a:gd name="T61" fmla="*/ 101 h 101"/>
                <a:gd name="T62" fmla="*/ 39 w 88"/>
                <a:gd name="T63" fmla="*/ 66 h 101"/>
                <a:gd name="T64" fmla="*/ 17 w 88"/>
                <a:gd name="T65" fmla="*/ 66 h 101"/>
                <a:gd name="T66" fmla="*/ 17 w 88"/>
                <a:gd name="T67" fmla="*/ 101 h 101"/>
                <a:gd name="T68" fmla="*/ 0 w 88"/>
                <a:gd name="T69" fmla="*/ 101 h 101"/>
                <a:gd name="T70" fmla="*/ 0 w 88"/>
                <a:gd name="T7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101">
                  <a:moveTo>
                    <a:pt x="17" y="15"/>
                  </a:moveTo>
                  <a:lnTo>
                    <a:pt x="17" y="52"/>
                  </a:lnTo>
                  <a:lnTo>
                    <a:pt x="47" y="52"/>
                  </a:lnTo>
                  <a:lnTo>
                    <a:pt x="53" y="50"/>
                  </a:lnTo>
                  <a:lnTo>
                    <a:pt x="58" y="49"/>
                  </a:lnTo>
                  <a:lnTo>
                    <a:pt x="61" y="48"/>
                  </a:lnTo>
                  <a:lnTo>
                    <a:pt x="64" y="44"/>
                  </a:lnTo>
                  <a:lnTo>
                    <a:pt x="65" y="42"/>
                  </a:lnTo>
                  <a:lnTo>
                    <a:pt x="66" y="38"/>
                  </a:lnTo>
                  <a:lnTo>
                    <a:pt x="66" y="34"/>
                  </a:lnTo>
                  <a:lnTo>
                    <a:pt x="66" y="30"/>
                  </a:lnTo>
                  <a:lnTo>
                    <a:pt x="65" y="26"/>
                  </a:lnTo>
                  <a:lnTo>
                    <a:pt x="64" y="22"/>
                  </a:lnTo>
                  <a:lnTo>
                    <a:pt x="61" y="20"/>
                  </a:lnTo>
                  <a:lnTo>
                    <a:pt x="58" y="17"/>
                  </a:lnTo>
                  <a:lnTo>
                    <a:pt x="53" y="16"/>
                  </a:lnTo>
                  <a:lnTo>
                    <a:pt x="47" y="15"/>
                  </a:lnTo>
                  <a:lnTo>
                    <a:pt x="17" y="15"/>
                  </a:lnTo>
                  <a:close/>
                  <a:moveTo>
                    <a:pt x="0" y="0"/>
                  </a:moveTo>
                  <a:lnTo>
                    <a:pt x="47" y="1"/>
                  </a:lnTo>
                  <a:lnTo>
                    <a:pt x="63" y="3"/>
                  </a:lnTo>
                  <a:lnTo>
                    <a:pt x="74" y="10"/>
                  </a:lnTo>
                  <a:lnTo>
                    <a:pt x="80" y="21"/>
                  </a:lnTo>
                  <a:lnTo>
                    <a:pt x="83" y="33"/>
                  </a:lnTo>
                  <a:lnTo>
                    <a:pt x="82" y="44"/>
                  </a:lnTo>
                  <a:lnTo>
                    <a:pt x="77" y="53"/>
                  </a:lnTo>
                  <a:lnTo>
                    <a:pt x="69" y="61"/>
                  </a:lnTo>
                  <a:lnTo>
                    <a:pt x="56" y="64"/>
                  </a:lnTo>
                  <a:lnTo>
                    <a:pt x="86" y="99"/>
                  </a:lnTo>
                  <a:lnTo>
                    <a:pt x="88" y="101"/>
                  </a:lnTo>
                  <a:lnTo>
                    <a:pt x="69" y="101"/>
                  </a:lnTo>
                  <a:lnTo>
                    <a:pt x="39" y="66"/>
                  </a:lnTo>
                  <a:lnTo>
                    <a:pt x="17" y="66"/>
                  </a:lnTo>
                  <a:lnTo>
                    <a:pt x="17"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5" name="Freeform 39"/>
            <p:cNvSpPr>
              <a:spLocks/>
            </p:cNvSpPr>
            <p:nvPr userDrawn="1"/>
          </p:nvSpPr>
          <p:spPr bwMode="auto">
            <a:xfrm>
              <a:off x="6543676" y="577850"/>
              <a:ext cx="25400" cy="30163"/>
            </a:xfrm>
            <a:custGeom>
              <a:avLst/>
              <a:gdLst>
                <a:gd name="T0" fmla="*/ 0 w 32"/>
                <a:gd name="T1" fmla="*/ 0 h 38"/>
                <a:gd name="T2" fmla="*/ 32 w 32"/>
                <a:gd name="T3" fmla="*/ 0 h 38"/>
                <a:gd name="T4" fmla="*/ 32 w 32"/>
                <a:gd name="T5" fmla="*/ 5 h 38"/>
                <a:gd name="T6" fmla="*/ 19 w 32"/>
                <a:gd name="T7" fmla="*/ 5 h 38"/>
                <a:gd name="T8" fmla="*/ 19 w 32"/>
                <a:gd name="T9" fmla="*/ 38 h 38"/>
                <a:gd name="T10" fmla="*/ 13 w 32"/>
                <a:gd name="T11" fmla="*/ 38 h 38"/>
                <a:gd name="T12" fmla="*/ 13 w 32"/>
                <a:gd name="T13" fmla="*/ 5 h 38"/>
                <a:gd name="T14" fmla="*/ 0 w 32"/>
                <a:gd name="T15" fmla="*/ 5 h 38"/>
                <a:gd name="T16" fmla="*/ 0 w 32"/>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8">
                  <a:moveTo>
                    <a:pt x="0" y="0"/>
                  </a:moveTo>
                  <a:lnTo>
                    <a:pt x="32" y="0"/>
                  </a:lnTo>
                  <a:lnTo>
                    <a:pt x="32" y="5"/>
                  </a:lnTo>
                  <a:lnTo>
                    <a:pt x="19" y="5"/>
                  </a:lnTo>
                  <a:lnTo>
                    <a:pt x="19" y="38"/>
                  </a:lnTo>
                  <a:lnTo>
                    <a:pt x="13" y="38"/>
                  </a:lnTo>
                  <a:lnTo>
                    <a:pt x="13" y="5"/>
                  </a:lnTo>
                  <a:lnTo>
                    <a:pt x="0"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6" name="Freeform 40"/>
            <p:cNvSpPr>
              <a:spLocks/>
            </p:cNvSpPr>
            <p:nvPr userDrawn="1"/>
          </p:nvSpPr>
          <p:spPr bwMode="auto">
            <a:xfrm>
              <a:off x="6572251" y="577850"/>
              <a:ext cx="33338" cy="30163"/>
            </a:xfrm>
            <a:custGeom>
              <a:avLst/>
              <a:gdLst>
                <a:gd name="T0" fmla="*/ 0 w 41"/>
                <a:gd name="T1" fmla="*/ 0 h 40"/>
                <a:gd name="T2" fmla="*/ 8 w 41"/>
                <a:gd name="T3" fmla="*/ 0 h 40"/>
                <a:gd name="T4" fmla="*/ 20 w 41"/>
                <a:gd name="T5" fmla="*/ 18 h 40"/>
                <a:gd name="T6" fmla="*/ 33 w 41"/>
                <a:gd name="T7" fmla="*/ 0 h 40"/>
                <a:gd name="T8" fmla="*/ 41 w 41"/>
                <a:gd name="T9" fmla="*/ 0 h 40"/>
                <a:gd name="T10" fmla="*/ 41 w 41"/>
                <a:gd name="T11" fmla="*/ 40 h 40"/>
                <a:gd name="T12" fmla="*/ 34 w 41"/>
                <a:gd name="T13" fmla="*/ 40 h 40"/>
                <a:gd name="T14" fmla="*/ 34 w 41"/>
                <a:gd name="T15" fmla="*/ 9 h 40"/>
                <a:gd name="T16" fmla="*/ 20 w 41"/>
                <a:gd name="T17" fmla="*/ 28 h 40"/>
                <a:gd name="T18" fmla="*/ 19 w 41"/>
                <a:gd name="T19" fmla="*/ 28 h 40"/>
                <a:gd name="T20" fmla="*/ 6 w 41"/>
                <a:gd name="T21" fmla="*/ 9 h 40"/>
                <a:gd name="T22" fmla="*/ 6 w 41"/>
                <a:gd name="T23" fmla="*/ 40 h 40"/>
                <a:gd name="T24" fmla="*/ 0 w 41"/>
                <a:gd name="T25" fmla="*/ 40 h 40"/>
                <a:gd name="T26" fmla="*/ 0 w 41"/>
                <a:gd name="T2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40">
                  <a:moveTo>
                    <a:pt x="0" y="0"/>
                  </a:moveTo>
                  <a:lnTo>
                    <a:pt x="8" y="0"/>
                  </a:lnTo>
                  <a:lnTo>
                    <a:pt x="20" y="18"/>
                  </a:lnTo>
                  <a:lnTo>
                    <a:pt x="33" y="0"/>
                  </a:lnTo>
                  <a:lnTo>
                    <a:pt x="41" y="0"/>
                  </a:lnTo>
                  <a:lnTo>
                    <a:pt x="41" y="40"/>
                  </a:lnTo>
                  <a:lnTo>
                    <a:pt x="34" y="40"/>
                  </a:lnTo>
                  <a:lnTo>
                    <a:pt x="34" y="9"/>
                  </a:lnTo>
                  <a:lnTo>
                    <a:pt x="20" y="28"/>
                  </a:lnTo>
                  <a:lnTo>
                    <a:pt x="19" y="28"/>
                  </a:lnTo>
                  <a:lnTo>
                    <a:pt x="6" y="9"/>
                  </a:lnTo>
                  <a:lnTo>
                    <a:pt x="6"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8220120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Signature Slide">
    <p:bg>
      <p:bgRef idx="1001">
        <a:schemeClr val="bg2"/>
      </p:bgRef>
    </p:bg>
    <p:spTree>
      <p:nvGrpSpPr>
        <p:cNvPr id="1" name=""/>
        <p:cNvGrpSpPr/>
        <p:nvPr/>
      </p:nvGrpSpPr>
      <p:grpSpPr>
        <a:xfrm>
          <a:off x="0" y="0"/>
          <a:ext cx="0" cy="0"/>
          <a:chOff x="0" y="0"/>
          <a:chExt cx="0" cy="0"/>
        </a:xfrm>
      </p:grpSpPr>
      <p:grpSp>
        <p:nvGrpSpPr>
          <p:cNvPr id="9" name="Group 8"/>
          <p:cNvGrpSpPr/>
          <p:nvPr userDrawn="1"/>
        </p:nvGrpSpPr>
        <p:grpSpPr>
          <a:xfrm>
            <a:off x="6307577" y="2886784"/>
            <a:ext cx="3827025" cy="1055731"/>
            <a:chOff x="3608388" y="-152400"/>
            <a:chExt cx="3314701" cy="914400"/>
          </a:xfrm>
          <a:solidFill>
            <a:schemeClr val="tx1"/>
          </a:solidFill>
        </p:grpSpPr>
        <p:sp>
          <p:nvSpPr>
            <p:cNvPr id="10" name="Freeform 6"/>
            <p:cNvSpPr>
              <a:spLocks/>
            </p:cNvSpPr>
            <p:nvPr userDrawn="1"/>
          </p:nvSpPr>
          <p:spPr bwMode="auto">
            <a:xfrm>
              <a:off x="4794251" y="207963"/>
              <a:ext cx="155575" cy="193675"/>
            </a:xfrm>
            <a:custGeom>
              <a:avLst/>
              <a:gdLst>
                <a:gd name="T0" fmla="*/ 120 w 195"/>
                <a:gd name="T1" fmla="*/ 1 h 244"/>
                <a:gd name="T2" fmla="*/ 157 w 195"/>
                <a:gd name="T3" fmla="*/ 11 h 244"/>
                <a:gd name="T4" fmla="*/ 188 w 195"/>
                <a:gd name="T5" fmla="*/ 42 h 244"/>
                <a:gd name="T6" fmla="*/ 153 w 195"/>
                <a:gd name="T7" fmla="*/ 43 h 244"/>
                <a:gd name="T8" fmla="*/ 119 w 195"/>
                <a:gd name="T9" fmla="*/ 28 h 244"/>
                <a:gd name="T10" fmla="*/ 85 w 195"/>
                <a:gd name="T11" fmla="*/ 27 h 244"/>
                <a:gd name="T12" fmla="*/ 58 w 195"/>
                <a:gd name="T13" fmla="*/ 36 h 244"/>
                <a:gd name="T14" fmla="*/ 40 w 195"/>
                <a:gd name="T15" fmla="*/ 53 h 244"/>
                <a:gd name="T16" fmla="*/ 40 w 195"/>
                <a:gd name="T17" fmla="*/ 77 h 244"/>
                <a:gd name="T18" fmla="*/ 57 w 195"/>
                <a:gd name="T19" fmla="*/ 93 h 244"/>
                <a:gd name="T20" fmla="*/ 85 w 195"/>
                <a:gd name="T21" fmla="*/ 102 h 244"/>
                <a:gd name="T22" fmla="*/ 119 w 195"/>
                <a:gd name="T23" fmla="*/ 108 h 244"/>
                <a:gd name="T24" fmla="*/ 152 w 195"/>
                <a:gd name="T25" fmla="*/ 116 h 244"/>
                <a:gd name="T26" fmla="*/ 177 w 195"/>
                <a:gd name="T27" fmla="*/ 131 h 244"/>
                <a:gd name="T28" fmla="*/ 193 w 195"/>
                <a:gd name="T29" fmla="*/ 156 h 244"/>
                <a:gd name="T30" fmla="*/ 193 w 195"/>
                <a:gd name="T31" fmla="*/ 193 h 244"/>
                <a:gd name="T32" fmla="*/ 176 w 195"/>
                <a:gd name="T33" fmla="*/ 220 h 244"/>
                <a:gd name="T34" fmla="*/ 149 w 195"/>
                <a:gd name="T35" fmla="*/ 236 h 244"/>
                <a:gd name="T36" fmla="*/ 116 w 195"/>
                <a:gd name="T37" fmla="*/ 244 h 244"/>
                <a:gd name="T38" fmla="*/ 78 w 195"/>
                <a:gd name="T39" fmla="*/ 243 h 244"/>
                <a:gd name="T40" fmla="*/ 42 w 195"/>
                <a:gd name="T41" fmla="*/ 231 h 244"/>
                <a:gd name="T42" fmla="*/ 11 w 195"/>
                <a:gd name="T43" fmla="*/ 207 h 244"/>
                <a:gd name="T44" fmla="*/ 24 w 195"/>
                <a:gd name="T45" fmla="*/ 175 h 244"/>
                <a:gd name="T46" fmla="*/ 49 w 195"/>
                <a:gd name="T47" fmla="*/ 202 h 244"/>
                <a:gd name="T48" fmla="*/ 82 w 195"/>
                <a:gd name="T49" fmla="*/ 216 h 244"/>
                <a:gd name="T50" fmla="*/ 113 w 195"/>
                <a:gd name="T51" fmla="*/ 216 h 244"/>
                <a:gd name="T52" fmla="*/ 138 w 195"/>
                <a:gd name="T53" fmla="*/ 211 h 244"/>
                <a:gd name="T54" fmla="*/ 158 w 195"/>
                <a:gd name="T55" fmla="*/ 197 h 244"/>
                <a:gd name="T56" fmla="*/ 166 w 195"/>
                <a:gd name="T57" fmla="*/ 174 h 244"/>
                <a:gd name="T58" fmla="*/ 157 w 195"/>
                <a:gd name="T59" fmla="*/ 150 h 244"/>
                <a:gd name="T60" fmla="*/ 132 w 195"/>
                <a:gd name="T61" fmla="*/ 137 h 244"/>
                <a:gd name="T62" fmla="*/ 99 w 195"/>
                <a:gd name="T63" fmla="*/ 131 h 244"/>
                <a:gd name="T64" fmla="*/ 61 w 195"/>
                <a:gd name="T65" fmla="*/ 123 h 244"/>
                <a:gd name="T66" fmla="*/ 30 w 195"/>
                <a:gd name="T67" fmla="*/ 109 h 244"/>
                <a:gd name="T68" fmla="*/ 12 w 195"/>
                <a:gd name="T69" fmla="*/ 84 h 244"/>
                <a:gd name="T70" fmla="*/ 12 w 195"/>
                <a:gd name="T71" fmla="*/ 47 h 244"/>
                <a:gd name="T72" fmla="*/ 31 w 195"/>
                <a:gd name="T73" fmla="*/ 19 h 244"/>
                <a:gd name="T74" fmla="*/ 63 w 195"/>
                <a:gd name="T75" fmla="*/ 4 h 244"/>
                <a:gd name="T76" fmla="*/ 99 w 195"/>
                <a:gd name="T7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5" h="244">
                  <a:moveTo>
                    <a:pt x="99" y="0"/>
                  </a:moveTo>
                  <a:lnTo>
                    <a:pt x="120" y="1"/>
                  </a:lnTo>
                  <a:lnTo>
                    <a:pt x="139" y="5"/>
                  </a:lnTo>
                  <a:lnTo>
                    <a:pt x="157" y="11"/>
                  </a:lnTo>
                  <a:lnTo>
                    <a:pt x="174" y="24"/>
                  </a:lnTo>
                  <a:lnTo>
                    <a:pt x="188" y="42"/>
                  </a:lnTo>
                  <a:lnTo>
                    <a:pt x="166" y="56"/>
                  </a:lnTo>
                  <a:lnTo>
                    <a:pt x="153" y="43"/>
                  </a:lnTo>
                  <a:lnTo>
                    <a:pt x="138" y="33"/>
                  </a:lnTo>
                  <a:lnTo>
                    <a:pt x="119" y="28"/>
                  </a:lnTo>
                  <a:lnTo>
                    <a:pt x="100" y="25"/>
                  </a:lnTo>
                  <a:lnTo>
                    <a:pt x="85" y="27"/>
                  </a:lnTo>
                  <a:lnTo>
                    <a:pt x="71" y="30"/>
                  </a:lnTo>
                  <a:lnTo>
                    <a:pt x="58" y="36"/>
                  </a:lnTo>
                  <a:lnTo>
                    <a:pt x="48" y="43"/>
                  </a:lnTo>
                  <a:lnTo>
                    <a:pt x="40" y="53"/>
                  </a:lnTo>
                  <a:lnTo>
                    <a:pt x="38" y="66"/>
                  </a:lnTo>
                  <a:lnTo>
                    <a:pt x="40" y="77"/>
                  </a:lnTo>
                  <a:lnTo>
                    <a:pt x="47" y="86"/>
                  </a:lnTo>
                  <a:lnTo>
                    <a:pt x="57" y="93"/>
                  </a:lnTo>
                  <a:lnTo>
                    <a:pt x="70" y="98"/>
                  </a:lnTo>
                  <a:lnTo>
                    <a:pt x="85" y="102"/>
                  </a:lnTo>
                  <a:lnTo>
                    <a:pt x="101" y="104"/>
                  </a:lnTo>
                  <a:lnTo>
                    <a:pt x="119" y="108"/>
                  </a:lnTo>
                  <a:lnTo>
                    <a:pt x="136" y="112"/>
                  </a:lnTo>
                  <a:lnTo>
                    <a:pt x="152" y="116"/>
                  </a:lnTo>
                  <a:lnTo>
                    <a:pt x="166" y="122"/>
                  </a:lnTo>
                  <a:lnTo>
                    <a:pt x="177" y="131"/>
                  </a:lnTo>
                  <a:lnTo>
                    <a:pt x="188" y="142"/>
                  </a:lnTo>
                  <a:lnTo>
                    <a:pt x="193" y="156"/>
                  </a:lnTo>
                  <a:lnTo>
                    <a:pt x="195" y="174"/>
                  </a:lnTo>
                  <a:lnTo>
                    <a:pt x="193" y="193"/>
                  </a:lnTo>
                  <a:lnTo>
                    <a:pt x="186" y="207"/>
                  </a:lnTo>
                  <a:lnTo>
                    <a:pt x="176" y="220"/>
                  </a:lnTo>
                  <a:lnTo>
                    <a:pt x="163" y="229"/>
                  </a:lnTo>
                  <a:lnTo>
                    <a:pt x="149" y="236"/>
                  </a:lnTo>
                  <a:lnTo>
                    <a:pt x="133" y="240"/>
                  </a:lnTo>
                  <a:lnTo>
                    <a:pt x="116" y="244"/>
                  </a:lnTo>
                  <a:lnTo>
                    <a:pt x="100" y="244"/>
                  </a:lnTo>
                  <a:lnTo>
                    <a:pt x="78" y="243"/>
                  </a:lnTo>
                  <a:lnTo>
                    <a:pt x="59" y="239"/>
                  </a:lnTo>
                  <a:lnTo>
                    <a:pt x="42" y="231"/>
                  </a:lnTo>
                  <a:lnTo>
                    <a:pt x="25" y="221"/>
                  </a:lnTo>
                  <a:lnTo>
                    <a:pt x="11" y="207"/>
                  </a:lnTo>
                  <a:lnTo>
                    <a:pt x="0" y="189"/>
                  </a:lnTo>
                  <a:lnTo>
                    <a:pt x="24" y="175"/>
                  </a:lnTo>
                  <a:lnTo>
                    <a:pt x="35" y="191"/>
                  </a:lnTo>
                  <a:lnTo>
                    <a:pt x="49" y="202"/>
                  </a:lnTo>
                  <a:lnTo>
                    <a:pt x="66" y="211"/>
                  </a:lnTo>
                  <a:lnTo>
                    <a:pt x="82" y="216"/>
                  </a:lnTo>
                  <a:lnTo>
                    <a:pt x="100" y="217"/>
                  </a:lnTo>
                  <a:lnTo>
                    <a:pt x="113" y="216"/>
                  </a:lnTo>
                  <a:lnTo>
                    <a:pt x="125" y="215"/>
                  </a:lnTo>
                  <a:lnTo>
                    <a:pt x="138" y="211"/>
                  </a:lnTo>
                  <a:lnTo>
                    <a:pt x="149" y="205"/>
                  </a:lnTo>
                  <a:lnTo>
                    <a:pt x="158" y="197"/>
                  </a:lnTo>
                  <a:lnTo>
                    <a:pt x="163" y="187"/>
                  </a:lnTo>
                  <a:lnTo>
                    <a:pt x="166" y="174"/>
                  </a:lnTo>
                  <a:lnTo>
                    <a:pt x="163" y="160"/>
                  </a:lnTo>
                  <a:lnTo>
                    <a:pt x="157" y="150"/>
                  </a:lnTo>
                  <a:lnTo>
                    <a:pt x="146" y="144"/>
                  </a:lnTo>
                  <a:lnTo>
                    <a:pt x="132" y="137"/>
                  </a:lnTo>
                  <a:lnTo>
                    <a:pt x="115" y="133"/>
                  </a:lnTo>
                  <a:lnTo>
                    <a:pt x="99" y="131"/>
                  </a:lnTo>
                  <a:lnTo>
                    <a:pt x="80" y="127"/>
                  </a:lnTo>
                  <a:lnTo>
                    <a:pt x="61" y="123"/>
                  </a:lnTo>
                  <a:lnTo>
                    <a:pt x="44" y="117"/>
                  </a:lnTo>
                  <a:lnTo>
                    <a:pt x="30" y="109"/>
                  </a:lnTo>
                  <a:lnTo>
                    <a:pt x="19" y="98"/>
                  </a:lnTo>
                  <a:lnTo>
                    <a:pt x="12" y="84"/>
                  </a:lnTo>
                  <a:lnTo>
                    <a:pt x="10" y="66"/>
                  </a:lnTo>
                  <a:lnTo>
                    <a:pt x="12" y="47"/>
                  </a:lnTo>
                  <a:lnTo>
                    <a:pt x="20" y="30"/>
                  </a:lnTo>
                  <a:lnTo>
                    <a:pt x="31" y="19"/>
                  </a:lnTo>
                  <a:lnTo>
                    <a:pt x="47" y="10"/>
                  </a:lnTo>
                  <a:lnTo>
                    <a:pt x="63" y="4"/>
                  </a:lnTo>
                  <a:lnTo>
                    <a:pt x="81" y="1"/>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7"/>
            <p:cNvSpPr>
              <a:spLocks noEditPoints="1"/>
            </p:cNvSpPr>
            <p:nvPr userDrawn="1"/>
          </p:nvSpPr>
          <p:spPr bwMode="auto">
            <a:xfrm>
              <a:off x="4983163" y="212725"/>
              <a:ext cx="147638" cy="185738"/>
            </a:xfrm>
            <a:custGeom>
              <a:avLst/>
              <a:gdLst>
                <a:gd name="T0" fmla="*/ 28 w 187"/>
                <a:gd name="T1" fmla="*/ 27 h 235"/>
                <a:gd name="T2" fmla="*/ 28 w 187"/>
                <a:gd name="T3" fmla="*/ 131 h 235"/>
                <a:gd name="T4" fmla="*/ 107 w 187"/>
                <a:gd name="T5" fmla="*/ 131 h 235"/>
                <a:gd name="T6" fmla="*/ 123 w 187"/>
                <a:gd name="T7" fmla="*/ 130 h 235"/>
                <a:gd name="T8" fmla="*/ 137 w 187"/>
                <a:gd name="T9" fmla="*/ 122 h 235"/>
                <a:gd name="T10" fmla="*/ 147 w 187"/>
                <a:gd name="T11" fmla="*/ 112 h 235"/>
                <a:gd name="T12" fmla="*/ 154 w 187"/>
                <a:gd name="T13" fmla="*/ 100 h 235"/>
                <a:gd name="T14" fmla="*/ 157 w 187"/>
                <a:gd name="T15" fmla="*/ 86 h 235"/>
                <a:gd name="T16" fmla="*/ 157 w 187"/>
                <a:gd name="T17" fmla="*/ 72 h 235"/>
                <a:gd name="T18" fmla="*/ 154 w 187"/>
                <a:gd name="T19" fmla="*/ 59 h 235"/>
                <a:gd name="T20" fmla="*/ 147 w 187"/>
                <a:gd name="T21" fmla="*/ 46 h 235"/>
                <a:gd name="T22" fmla="*/ 137 w 187"/>
                <a:gd name="T23" fmla="*/ 36 h 235"/>
                <a:gd name="T24" fmla="*/ 123 w 187"/>
                <a:gd name="T25" fmla="*/ 29 h 235"/>
                <a:gd name="T26" fmla="*/ 107 w 187"/>
                <a:gd name="T27" fmla="*/ 27 h 235"/>
                <a:gd name="T28" fmla="*/ 28 w 187"/>
                <a:gd name="T29" fmla="*/ 27 h 235"/>
                <a:gd name="T30" fmla="*/ 0 w 187"/>
                <a:gd name="T31" fmla="*/ 0 h 235"/>
                <a:gd name="T32" fmla="*/ 107 w 187"/>
                <a:gd name="T33" fmla="*/ 0 h 235"/>
                <a:gd name="T34" fmla="*/ 129 w 187"/>
                <a:gd name="T35" fmla="*/ 3 h 235"/>
                <a:gd name="T36" fmla="*/ 149 w 187"/>
                <a:gd name="T37" fmla="*/ 10 h 235"/>
                <a:gd name="T38" fmla="*/ 164 w 187"/>
                <a:gd name="T39" fmla="*/ 22 h 235"/>
                <a:gd name="T40" fmla="*/ 175 w 187"/>
                <a:gd name="T41" fmla="*/ 36 h 235"/>
                <a:gd name="T42" fmla="*/ 183 w 187"/>
                <a:gd name="T43" fmla="*/ 52 h 235"/>
                <a:gd name="T44" fmla="*/ 187 w 187"/>
                <a:gd name="T45" fmla="*/ 70 h 235"/>
                <a:gd name="T46" fmla="*/ 187 w 187"/>
                <a:gd name="T47" fmla="*/ 88 h 235"/>
                <a:gd name="T48" fmla="*/ 183 w 187"/>
                <a:gd name="T49" fmla="*/ 106 h 235"/>
                <a:gd name="T50" fmla="*/ 175 w 187"/>
                <a:gd name="T51" fmla="*/ 122 h 235"/>
                <a:gd name="T52" fmla="*/ 164 w 187"/>
                <a:gd name="T53" fmla="*/ 137 h 235"/>
                <a:gd name="T54" fmla="*/ 149 w 187"/>
                <a:gd name="T55" fmla="*/ 149 h 235"/>
                <a:gd name="T56" fmla="*/ 129 w 187"/>
                <a:gd name="T57" fmla="*/ 156 h 235"/>
                <a:gd name="T58" fmla="*/ 107 w 187"/>
                <a:gd name="T59" fmla="*/ 159 h 235"/>
                <a:gd name="T60" fmla="*/ 28 w 187"/>
                <a:gd name="T61" fmla="*/ 159 h 235"/>
                <a:gd name="T62" fmla="*/ 28 w 187"/>
                <a:gd name="T63" fmla="*/ 235 h 235"/>
                <a:gd name="T64" fmla="*/ 0 w 187"/>
                <a:gd name="T65" fmla="*/ 235 h 235"/>
                <a:gd name="T66" fmla="*/ 0 w 187"/>
                <a:gd name="T67"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235">
                  <a:moveTo>
                    <a:pt x="28" y="27"/>
                  </a:moveTo>
                  <a:lnTo>
                    <a:pt x="28" y="131"/>
                  </a:lnTo>
                  <a:lnTo>
                    <a:pt x="107" y="131"/>
                  </a:lnTo>
                  <a:lnTo>
                    <a:pt x="123" y="130"/>
                  </a:lnTo>
                  <a:lnTo>
                    <a:pt x="137" y="122"/>
                  </a:lnTo>
                  <a:lnTo>
                    <a:pt x="147" y="112"/>
                  </a:lnTo>
                  <a:lnTo>
                    <a:pt x="154" y="100"/>
                  </a:lnTo>
                  <a:lnTo>
                    <a:pt x="157" y="86"/>
                  </a:lnTo>
                  <a:lnTo>
                    <a:pt x="157" y="72"/>
                  </a:lnTo>
                  <a:lnTo>
                    <a:pt x="154" y="59"/>
                  </a:lnTo>
                  <a:lnTo>
                    <a:pt x="147" y="46"/>
                  </a:lnTo>
                  <a:lnTo>
                    <a:pt x="137" y="36"/>
                  </a:lnTo>
                  <a:lnTo>
                    <a:pt x="123" y="29"/>
                  </a:lnTo>
                  <a:lnTo>
                    <a:pt x="107" y="27"/>
                  </a:lnTo>
                  <a:lnTo>
                    <a:pt x="28" y="27"/>
                  </a:lnTo>
                  <a:close/>
                  <a:moveTo>
                    <a:pt x="0" y="0"/>
                  </a:moveTo>
                  <a:lnTo>
                    <a:pt x="107" y="0"/>
                  </a:lnTo>
                  <a:lnTo>
                    <a:pt x="129" y="3"/>
                  </a:lnTo>
                  <a:lnTo>
                    <a:pt x="149" y="10"/>
                  </a:lnTo>
                  <a:lnTo>
                    <a:pt x="164" y="22"/>
                  </a:lnTo>
                  <a:lnTo>
                    <a:pt x="175" y="36"/>
                  </a:lnTo>
                  <a:lnTo>
                    <a:pt x="183" y="52"/>
                  </a:lnTo>
                  <a:lnTo>
                    <a:pt x="187" y="70"/>
                  </a:lnTo>
                  <a:lnTo>
                    <a:pt x="187" y="88"/>
                  </a:lnTo>
                  <a:lnTo>
                    <a:pt x="183" y="106"/>
                  </a:lnTo>
                  <a:lnTo>
                    <a:pt x="175" y="122"/>
                  </a:lnTo>
                  <a:lnTo>
                    <a:pt x="164" y="137"/>
                  </a:lnTo>
                  <a:lnTo>
                    <a:pt x="149" y="149"/>
                  </a:lnTo>
                  <a:lnTo>
                    <a:pt x="129" y="156"/>
                  </a:lnTo>
                  <a:lnTo>
                    <a:pt x="107" y="159"/>
                  </a:lnTo>
                  <a:lnTo>
                    <a:pt x="28" y="159"/>
                  </a:lnTo>
                  <a:lnTo>
                    <a:pt x="28"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Freeform 8"/>
            <p:cNvSpPr>
              <a:spLocks/>
            </p:cNvSpPr>
            <p:nvPr userDrawn="1"/>
          </p:nvSpPr>
          <p:spPr bwMode="auto">
            <a:xfrm>
              <a:off x="5145088" y="207963"/>
              <a:ext cx="155575" cy="193675"/>
            </a:xfrm>
            <a:custGeom>
              <a:avLst/>
              <a:gdLst>
                <a:gd name="T0" fmla="*/ 119 w 195"/>
                <a:gd name="T1" fmla="*/ 1 h 244"/>
                <a:gd name="T2" fmla="*/ 157 w 195"/>
                <a:gd name="T3" fmla="*/ 11 h 244"/>
                <a:gd name="T4" fmla="*/ 187 w 195"/>
                <a:gd name="T5" fmla="*/ 42 h 244"/>
                <a:gd name="T6" fmla="*/ 153 w 195"/>
                <a:gd name="T7" fmla="*/ 43 h 244"/>
                <a:gd name="T8" fmla="*/ 119 w 195"/>
                <a:gd name="T9" fmla="*/ 28 h 244"/>
                <a:gd name="T10" fmla="*/ 85 w 195"/>
                <a:gd name="T11" fmla="*/ 27 h 244"/>
                <a:gd name="T12" fmla="*/ 58 w 195"/>
                <a:gd name="T13" fmla="*/ 36 h 244"/>
                <a:gd name="T14" fmla="*/ 40 w 195"/>
                <a:gd name="T15" fmla="*/ 53 h 244"/>
                <a:gd name="T16" fmla="*/ 40 w 195"/>
                <a:gd name="T17" fmla="*/ 77 h 244"/>
                <a:gd name="T18" fmla="*/ 57 w 195"/>
                <a:gd name="T19" fmla="*/ 93 h 244"/>
                <a:gd name="T20" fmla="*/ 85 w 195"/>
                <a:gd name="T21" fmla="*/ 102 h 244"/>
                <a:gd name="T22" fmla="*/ 119 w 195"/>
                <a:gd name="T23" fmla="*/ 108 h 244"/>
                <a:gd name="T24" fmla="*/ 152 w 195"/>
                <a:gd name="T25" fmla="*/ 116 h 244"/>
                <a:gd name="T26" fmla="*/ 177 w 195"/>
                <a:gd name="T27" fmla="*/ 131 h 244"/>
                <a:gd name="T28" fmla="*/ 193 w 195"/>
                <a:gd name="T29" fmla="*/ 156 h 244"/>
                <a:gd name="T30" fmla="*/ 193 w 195"/>
                <a:gd name="T31" fmla="*/ 193 h 244"/>
                <a:gd name="T32" fmla="*/ 176 w 195"/>
                <a:gd name="T33" fmla="*/ 220 h 244"/>
                <a:gd name="T34" fmla="*/ 149 w 195"/>
                <a:gd name="T35" fmla="*/ 236 h 244"/>
                <a:gd name="T36" fmla="*/ 116 w 195"/>
                <a:gd name="T37" fmla="*/ 244 h 244"/>
                <a:gd name="T38" fmla="*/ 78 w 195"/>
                <a:gd name="T39" fmla="*/ 243 h 244"/>
                <a:gd name="T40" fmla="*/ 40 w 195"/>
                <a:gd name="T41" fmla="*/ 231 h 244"/>
                <a:gd name="T42" fmla="*/ 11 w 195"/>
                <a:gd name="T43" fmla="*/ 207 h 244"/>
                <a:gd name="T44" fmla="*/ 24 w 195"/>
                <a:gd name="T45" fmla="*/ 175 h 244"/>
                <a:gd name="T46" fmla="*/ 49 w 195"/>
                <a:gd name="T47" fmla="*/ 202 h 244"/>
                <a:gd name="T48" fmla="*/ 82 w 195"/>
                <a:gd name="T49" fmla="*/ 216 h 244"/>
                <a:gd name="T50" fmla="*/ 113 w 195"/>
                <a:gd name="T51" fmla="*/ 216 h 244"/>
                <a:gd name="T52" fmla="*/ 138 w 195"/>
                <a:gd name="T53" fmla="*/ 211 h 244"/>
                <a:gd name="T54" fmla="*/ 158 w 195"/>
                <a:gd name="T55" fmla="*/ 197 h 244"/>
                <a:gd name="T56" fmla="*/ 166 w 195"/>
                <a:gd name="T57" fmla="*/ 174 h 244"/>
                <a:gd name="T58" fmla="*/ 156 w 195"/>
                <a:gd name="T59" fmla="*/ 150 h 244"/>
                <a:gd name="T60" fmla="*/ 132 w 195"/>
                <a:gd name="T61" fmla="*/ 137 h 244"/>
                <a:gd name="T62" fmla="*/ 99 w 195"/>
                <a:gd name="T63" fmla="*/ 131 h 244"/>
                <a:gd name="T64" fmla="*/ 61 w 195"/>
                <a:gd name="T65" fmla="*/ 123 h 244"/>
                <a:gd name="T66" fmla="*/ 30 w 195"/>
                <a:gd name="T67" fmla="*/ 109 h 244"/>
                <a:gd name="T68" fmla="*/ 11 w 195"/>
                <a:gd name="T69" fmla="*/ 84 h 244"/>
                <a:gd name="T70" fmla="*/ 11 w 195"/>
                <a:gd name="T71" fmla="*/ 47 h 244"/>
                <a:gd name="T72" fmla="*/ 31 w 195"/>
                <a:gd name="T73" fmla="*/ 19 h 244"/>
                <a:gd name="T74" fmla="*/ 63 w 195"/>
                <a:gd name="T75" fmla="*/ 4 h 244"/>
                <a:gd name="T76" fmla="*/ 99 w 195"/>
                <a:gd name="T7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5" h="244">
                  <a:moveTo>
                    <a:pt x="99" y="0"/>
                  </a:moveTo>
                  <a:lnTo>
                    <a:pt x="119" y="1"/>
                  </a:lnTo>
                  <a:lnTo>
                    <a:pt x="139" y="5"/>
                  </a:lnTo>
                  <a:lnTo>
                    <a:pt x="157" y="11"/>
                  </a:lnTo>
                  <a:lnTo>
                    <a:pt x="173" y="24"/>
                  </a:lnTo>
                  <a:lnTo>
                    <a:pt x="187" y="42"/>
                  </a:lnTo>
                  <a:lnTo>
                    <a:pt x="166" y="56"/>
                  </a:lnTo>
                  <a:lnTo>
                    <a:pt x="153" y="43"/>
                  </a:lnTo>
                  <a:lnTo>
                    <a:pt x="138" y="33"/>
                  </a:lnTo>
                  <a:lnTo>
                    <a:pt x="119" y="28"/>
                  </a:lnTo>
                  <a:lnTo>
                    <a:pt x="100" y="25"/>
                  </a:lnTo>
                  <a:lnTo>
                    <a:pt x="85" y="27"/>
                  </a:lnTo>
                  <a:lnTo>
                    <a:pt x="71" y="30"/>
                  </a:lnTo>
                  <a:lnTo>
                    <a:pt x="58" y="36"/>
                  </a:lnTo>
                  <a:lnTo>
                    <a:pt x="47" y="43"/>
                  </a:lnTo>
                  <a:lnTo>
                    <a:pt x="40" y="53"/>
                  </a:lnTo>
                  <a:lnTo>
                    <a:pt x="38" y="66"/>
                  </a:lnTo>
                  <a:lnTo>
                    <a:pt x="40" y="77"/>
                  </a:lnTo>
                  <a:lnTo>
                    <a:pt x="47" y="86"/>
                  </a:lnTo>
                  <a:lnTo>
                    <a:pt x="57" y="93"/>
                  </a:lnTo>
                  <a:lnTo>
                    <a:pt x="69" y="98"/>
                  </a:lnTo>
                  <a:lnTo>
                    <a:pt x="85" y="102"/>
                  </a:lnTo>
                  <a:lnTo>
                    <a:pt x="101" y="104"/>
                  </a:lnTo>
                  <a:lnTo>
                    <a:pt x="119" y="108"/>
                  </a:lnTo>
                  <a:lnTo>
                    <a:pt x="135" y="112"/>
                  </a:lnTo>
                  <a:lnTo>
                    <a:pt x="152" y="116"/>
                  </a:lnTo>
                  <a:lnTo>
                    <a:pt x="166" y="122"/>
                  </a:lnTo>
                  <a:lnTo>
                    <a:pt x="177" y="131"/>
                  </a:lnTo>
                  <a:lnTo>
                    <a:pt x="186" y="142"/>
                  </a:lnTo>
                  <a:lnTo>
                    <a:pt x="193" y="156"/>
                  </a:lnTo>
                  <a:lnTo>
                    <a:pt x="195" y="174"/>
                  </a:lnTo>
                  <a:lnTo>
                    <a:pt x="193" y="193"/>
                  </a:lnTo>
                  <a:lnTo>
                    <a:pt x="186" y="207"/>
                  </a:lnTo>
                  <a:lnTo>
                    <a:pt x="176" y="220"/>
                  </a:lnTo>
                  <a:lnTo>
                    <a:pt x="163" y="229"/>
                  </a:lnTo>
                  <a:lnTo>
                    <a:pt x="149" y="236"/>
                  </a:lnTo>
                  <a:lnTo>
                    <a:pt x="133" y="240"/>
                  </a:lnTo>
                  <a:lnTo>
                    <a:pt x="116" y="244"/>
                  </a:lnTo>
                  <a:lnTo>
                    <a:pt x="99" y="244"/>
                  </a:lnTo>
                  <a:lnTo>
                    <a:pt x="78" y="243"/>
                  </a:lnTo>
                  <a:lnTo>
                    <a:pt x="59" y="239"/>
                  </a:lnTo>
                  <a:lnTo>
                    <a:pt x="40" y="231"/>
                  </a:lnTo>
                  <a:lnTo>
                    <a:pt x="25" y="221"/>
                  </a:lnTo>
                  <a:lnTo>
                    <a:pt x="11" y="207"/>
                  </a:lnTo>
                  <a:lnTo>
                    <a:pt x="0" y="189"/>
                  </a:lnTo>
                  <a:lnTo>
                    <a:pt x="24" y="175"/>
                  </a:lnTo>
                  <a:lnTo>
                    <a:pt x="35" y="191"/>
                  </a:lnTo>
                  <a:lnTo>
                    <a:pt x="49" y="202"/>
                  </a:lnTo>
                  <a:lnTo>
                    <a:pt x="64" y="211"/>
                  </a:lnTo>
                  <a:lnTo>
                    <a:pt x="82" y="216"/>
                  </a:lnTo>
                  <a:lnTo>
                    <a:pt x="100" y="217"/>
                  </a:lnTo>
                  <a:lnTo>
                    <a:pt x="113" y="216"/>
                  </a:lnTo>
                  <a:lnTo>
                    <a:pt x="125" y="215"/>
                  </a:lnTo>
                  <a:lnTo>
                    <a:pt x="138" y="211"/>
                  </a:lnTo>
                  <a:lnTo>
                    <a:pt x="148" y="205"/>
                  </a:lnTo>
                  <a:lnTo>
                    <a:pt x="158" y="197"/>
                  </a:lnTo>
                  <a:lnTo>
                    <a:pt x="163" y="187"/>
                  </a:lnTo>
                  <a:lnTo>
                    <a:pt x="166" y="174"/>
                  </a:lnTo>
                  <a:lnTo>
                    <a:pt x="163" y="160"/>
                  </a:lnTo>
                  <a:lnTo>
                    <a:pt x="156" y="150"/>
                  </a:lnTo>
                  <a:lnTo>
                    <a:pt x="146" y="144"/>
                  </a:lnTo>
                  <a:lnTo>
                    <a:pt x="132" y="137"/>
                  </a:lnTo>
                  <a:lnTo>
                    <a:pt x="115" y="133"/>
                  </a:lnTo>
                  <a:lnTo>
                    <a:pt x="99" y="131"/>
                  </a:lnTo>
                  <a:lnTo>
                    <a:pt x="80" y="127"/>
                  </a:lnTo>
                  <a:lnTo>
                    <a:pt x="61" y="123"/>
                  </a:lnTo>
                  <a:lnTo>
                    <a:pt x="44" y="117"/>
                  </a:lnTo>
                  <a:lnTo>
                    <a:pt x="30" y="109"/>
                  </a:lnTo>
                  <a:lnTo>
                    <a:pt x="19" y="98"/>
                  </a:lnTo>
                  <a:lnTo>
                    <a:pt x="11" y="84"/>
                  </a:lnTo>
                  <a:lnTo>
                    <a:pt x="9" y="66"/>
                  </a:lnTo>
                  <a:lnTo>
                    <a:pt x="11" y="47"/>
                  </a:lnTo>
                  <a:lnTo>
                    <a:pt x="20" y="30"/>
                  </a:lnTo>
                  <a:lnTo>
                    <a:pt x="31" y="19"/>
                  </a:lnTo>
                  <a:lnTo>
                    <a:pt x="47" y="10"/>
                  </a:lnTo>
                  <a:lnTo>
                    <a:pt x="63" y="4"/>
                  </a:lnTo>
                  <a:lnTo>
                    <a:pt x="81" y="1"/>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 name="Freeform 9"/>
            <p:cNvSpPr>
              <a:spLocks/>
            </p:cNvSpPr>
            <p:nvPr userDrawn="1"/>
          </p:nvSpPr>
          <p:spPr bwMode="auto">
            <a:xfrm>
              <a:off x="5392738" y="209550"/>
              <a:ext cx="166688" cy="190500"/>
            </a:xfrm>
            <a:custGeom>
              <a:avLst/>
              <a:gdLst>
                <a:gd name="T0" fmla="*/ 123 w 209"/>
                <a:gd name="T1" fmla="*/ 0 h 242"/>
                <a:gd name="T2" fmla="*/ 146 w 209"/>
                <a:gd name="T3" fmla="*/ 3 h 242"/>
                <a:gd name="T4" fmla="*/ 169 w 209"/>
                <a:gd name="T5" fmla="*/ 9 h 242"/>
                <a:gd name="T6" fmla="*/ 189 w 209"/>
                <a:gd name="T7" fmla="*/ 19 h 242"/>
                <a:gd name="T8" fmla="*/ 208 w 209"/>
                <a:gd name="T9" fmla="*/ 36 h 242"/>
                <a:gd name="T10" fmla="*/ 188 w 209"/>
                <a:gd name="T11" fmla="*/ 54 h 242"/>
                <a:gd name="T12" fmla="*/ 169 w 209"/>
                <a:gd name="T13" fmla="*/ 40 h 242"/>
                <a:gd name="T14" fmla="*/ 146 w 209"/>
                <a:gd name="T15" fmla="*/ 31 h 242"/>
                <a:gd name="T16" fmla="*/ 123 w 209"/>
                <a:gd name="T17" fmla="*/ 28 h 242"/>
                <a:gd name="T18" fmla="*/ 98 w 209"/>
                <a:gd name="T19" fmla="*/ 31 h 242"/>
                <a:gd name="T20" fmla="*/ 76 w 209"/>
                <a:gd name="T21" fmla="*/ 38 h 242"/>
                <a:gd name="T22" fmla="*/ 59 w 209"/>
                <a:gd name="T23" fmla="*/ 50 h 242"/>
                <a:gd name="T24" fmla="*/ 46 w 209"/>
                <a:gd name="T25" fmla="*/ 65 h 242"/>
                <a:gd name="T26" fmla="*/ 37 w 209"/>
                <a:gd name="T27" fmla="*/ 82 h 242"/>
                <a:gd name="T28" fmla="*/ 32 w 209"/>
                <a:gd name="T29" fmla="*/ 102 h 242"/>
                <a:gd name="T30" fmla="*/ 29 w 209"/>
                <a:gd name="T31" fmla="*/ 122 h 242"/>
                <a:gd name="T32" fmla="*/ 32 w 209"/>
                <a:gd name="T33" fmla="*/ 143 h 242"/>
                <a:gd name="T34" fmla="*/ 37 w 209"/>
                <a:gd name="T35" fmla="*/ 162 h 242"/>
                <a:gd name="T36" fmla="*/ 47 w 209"/>
                <a:gd name="T37" fmla="*/ 178 h 242"/>
                <a:gd name="T38" fmla="*/ 59 w 209"/>
                <a:gd name="T39" fmla="*/ 193 h 242"/>
                <a:gd name="T40" fmla="*/ 76 w 209"/>
                <a:gd name="T41" fmla="*/ 205 h 242"/>
                <a:gd name="T42" fmla="*/ 98 w 209"/>
                <a:gd name="T43" fmla="*/ 211 h 242"/>
                <a:gd name="T44" fmla="*/ 123 w 209"/>
                <a:gd name="T45" fmla="*/ 215 h 242"/>
                <a:gd name="T46" fmla="*/ 141 w 209"/>
                <a:gd name="T47" fmla="*/ 213 h 242"/>
                <a:gd name="T48" fmla="*/ 158 w 209"/>
                <a:gd name="T49" fmla="*/ 207 h 242"/>
                <a:gd name="T50" fmla="*/ 175 w 209"/>
                <a:gd name="T51" fmla="*/ 199 h 242"/>
                <a:gd name="T52" fmla="*/ 189 w 209"/>
                <a:gd name="T53" fmla="*/ 187 h 242"/>
                <a:gd name="T54" fmla="*/ 209 w 209"/>
                <a:gd name="T55" fmla="*/ 207 h 242"/>
                <a:gd name="T56" fmla="*/ 190 w 209"/>
                <a:gd name="T57" fmla="*/ 223 h 242"/>
                <a:gd name="T58" fmla="*/ 169 w 209"/>
                <a:gd name="T59" fmla="*/ 234 h 242"/>
                <a:gd name="T60" fmla="*/ 146 w 209"/>
                <a:gd name="T61" fmla="*/ 241 h 242"/>
                <a:gd name="T62" fmla="*/ 123 w 209"/>
                <a:gd name="T63" fmla="*/ 242 h 242"/>
                <a:gd name="T64" fmla="*/ 94 w 209"/>
                <a:gd name="T65" fmla="*/ 239 h 242"/>
                <a:gd name="T66" fmla="*/ 68 w 209"/>
                <a:gd name="T67" fmla="*/ 233 h 242"/>
                <a:gd name="T68" fmla="*/ 48 w 209"/>
                <a:gd name="T69" fmla="*/ 221 h 242"/>
                <a:gd name="T70" fmla="*/ 30 w 209"/>
                <a:gd name="T71" fmla="*/ 206 h 242"/>
                <a:gd name="T72" fmla="*/ 18 w 209"/>
                <a:gd name="T73" fmla="*/ 188 h 242"/>
                <a:gd name="T74" fmla="*/ 7 w 209"/>
                <a:gd name="T75" fmla="*/ 168 h 242"/>
                <a:gd name="T76" fmla="*/ 2 w 209"/>
                <a:gd name="T77" fmla="*/ 145 h 242"/>
                <a:gd name="T78" fmla="*/ 0 w 209"/>
                <a:gd name="T79" fmla="*/ 122 h 242"/>
                <a:gd name="T80" fmla="*/ 2 w 209"/>
                <a:gd name="T81" fmla="*/ 99 h 242"/>
                <a:gd name="T82" fmla="*/ 7 w 209"/>
                <a:gd name="T83" fmla="*/ 78 h 242"/>
                <a:gd name="T84" fmla="*/ 16 w 209"/>
                <a:gd name="T85" fmla="*/ 56 h 242"/>
                <a:gd name="T86" fmla="*/ 30 w 209"/>
                <a:gd name="T87" fmla="*/ 38 h 242"/>
                <a:gd name="T88" fmla="*/ 47 w 209"/>
                <a:gd name="T89" fmla="*/ 22 h 242"/>
                <a:gd name="T90" fmla="*/ 68 w 209"/>
                <a:gd name="T91" fmla="*/ 10 h 242"/>
                <a:gd name="T92" fmla="*/ 94 w 209"/>
                <a:gd name="T93" fmla="*/ 3 h 242"/>
                <a:gd name="T94" fmla="*/ 123 w 209"/>
                <a:gd name="T95"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9" h="242">
                  <a:moveTo>
                    <a:pt x="123" y="0"/>
                  </a:moveTo>
                  <a:lnTo>
                    <a:pt x="146" y="3"/>
                  </a:lnTo>
                  <a:lnTo>
                    <a:pt x="169" y="9"/>
                  </a:lnTo>
                  <a:lnTo>
                    <a:pt x="189" y="19"/>
                  </a:lnTo>
                  <a:lnTo>
                    <a:pt x="208" y="36"/>
                  </a:lnTo>
                  <a:lnTo>
                    <a:pt x="188" y="54"/>
                  </a:lnTo>
                  <a:lnTo>
                    <a:pt x="169" y="40"/>
                  </a:lnTo>
                  <a:lnTo>
                    <a:pt x="146" y="31"/>
                  </a:lnTo>
                  <a:lnTo>
                    <a:pt x="123" y="28"/>
                  </a:lnTo>
                  <a:lnTo>
                    <a:pt x="98" y="31"/>
                  </a:lnTo>
                  <a:lnTo>
                    <a:pt x="76" y="38"/>
                  </a:lnTo>
                  <a:lnTo>
                    <a:pt x="59" y="50"/>
                  </a:lnTo>
                  <a:lnTo>
                    <a:pt x="46" y="65"/>
                  </a:lnTo>
                  <a:lnTo>
                    <a:pt x="37" y="82"/>
                  </a:lnTo>
                  <a:lnTo>
                    <a:pt x="32" y="102"/>
                  </a:lnTo>
                  <a:lnTo>
                    <a:pt x="29" y="122"/>
                  </a:lnTo>
                  <a:lnTo>
                    <a:pt x="32" y="143"/>
                  </a:lnTo>
                  <a:lnTo>
                    <a:pt x="37" y="162"/>
                  </a:lnTo>
                  <a:lnTo>
                    <a:pt x="47" y="178"/>
                  </a:lnTo>
                  <a:lnTo>
                    <a:pt x="59" y="193"/>
                  </a:lnTo>
                  <a:lnTo>
                    <a:pt x="76" y="205"/>
                  </a:lnTo>
                  <a:lnTo>
                    <a:pt x="98" y="211"/>
                  </a:lnTo>
                  <a:lnTo>
                    <a:pt x="123" y="215"/>
                  </a:lnTo>
                  <a:lnTo>
                    <a:pt x="141" y="213"/>
                  </a:lnTo>
                  <a:lnTo>
                    <a:pt x="158" y="207"/>
                  </a:lnTo>
                  <a:lnTo>
                    <a:pt x="175" y="199"/>
                  </a:lnTo>
                  <a:lnTo>
                    <a:pt x="189" y="187"/>
                  </a:lnTo>
                  <a:lnTo>
                    <a:pt x="209" y="207"/>
                  </a:lnTo>
                  <a:lnTo>
                    <a:pt x="190" y="223"/>
                  </a:lnTo>
                  <a:lnTo>
                    <a:pt x="169" y="234"/>
                  </a:lnTo>
                  <a:lnTo>
                    <a:pt x="146" y="241"/>
                  </a:lnTo>
                  <a:lnTo>
                    <a:pt x="123" y="242"/>
                  </a:lnTo>
                  <a:lnTo>
                    <a:pt x="94" y="239"/>
                  </a:lnTo>
                  <a:lnTo>
                    <a:pt x="68" y="233"/>
                  </a:lnTo>
                  <a:lnTo>
                    <a:pt x="48" y="221"/>
                  </a:lnTo>
                  <a:lnTo>
                    <a:pt x="30" y="206"/>
                  </a:lnTo>
                  <a:lnTo>
                    <a:pt x="18" y="188"/>
                  </a:lnTo>
                  <a:lnTo>
                    <a:pt x="7" y="168"/>
                  </a:lnTo>
                  <a:lnTo>
                    <a:pt x="2" y="145"/>
                  </a:lnTo>
                  <a:lnTo>
                    <a:pt x="0" y="122"/>
                  </a:lnTo>
                  <a:lnTo>
                    <a:pt x="2" y="99"/>
                  </a:lnTo>
                  <a:lnTo>
                    <a:pt x="7" y="78"/>
                  </a:lnTo>
                  <a:lnTo>
                    <a:pt x="16" y="56"/>
                  </a:lnTo>
                  <a:lnTo>
                    <a:pt x="30" y="38"/>
                  </a:lnTo>
                  <a:lnTo>
                    <a:pt x="47" y="22"/>
                  </a:lnTo>
                  <a:lnTo>
                    <a:pt x="68" y="10"/>
                  </a:lnTo>
                  <a:lnTo>
                    <a:pt x="94" y="3"/>
                  </a:lnTo>
                  <a:lnTo>
                    <a:pt x="1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 name="Freeform 10"/>
            <p:cNvSpPr>
              <a:spLocks noEditPoints="1"/>
            </p:cNvSpPr>
            <p:nvPr userDrawn="1"/>
          </p:nvSpPr>
          <p:spPr bwMode="auto">
            <a:xfrm>
              <a:off x="5572126" y="209550"/>
              <a:ext cx="188913" cy="192088"/>
            </a:xfrm>
            <a:custGeom>
              <a:avLst/>
              <a:gdLst>
                <a:gd name="T0" fmla="*/ 121 w 239"/>
                <a:gd name="T1" fmla="*/ 27 h 243"/>
                <a:gd name="T2" fmla="*/ 97 w 239"/>
                <a:gd name="T3" fmla="*/ 29 h 243"/>
                <a:gd name="T4" fmla="*/ 77 w 239"/>
                <a:gd name="T5" fmla="*/ 36 h 243"/>
                <a:gd name="T6" fmla="*/ 60 w 239"/>
                <a:gd name="T7" fmla="*/ 47 h 243"/>
                <a:gd name="T8" fmla="*/ 47 w 239"/>
                <a:gd name="T9" fmla="*/ 63 h 243"/>
                <a:gd name="T10" fmla="*/ 37 w 239"/>
                <a:gd name="T11" fmla="*/ 80 h 243"/>
                <a:gd name="T12" fmla="*/ 32 w 239"/>
                <a:gd name="T13" fmla="*/ 101 h 243"/>
                <a:gd name="T14" fmla="*/ 30 w 239"/>
                <a:gd name="T15" fmla="*/ 122 h 243"/>
                <a:gd name="T16" fmla="*/ 32 w 239"/>
                <a:gd name="T17" fmla="*/ 143 h 243"/>
                <a:gd name="T18" fmla="*/ 37 w 239"/>
                <a:gd name="T19" fmla="*/ 162 h 243"/>
                <a:gd name="T20" fmla="*/ 46 w 239"/>
                <a:gd name="T21" fmla="*/ 178 h 243"/>
                <a:gd name="T22" fmla="*/ 59 w 239"/>
                <a:gd name="T23" fmla="*/ 193 h 243"/>
                <a:gd name="T24" fmla="*/ 75 w 239"/>
                <a:gd name="T25" fmla="*/ 205 h 243"/>
                <a:gd name="T26" fmla="*/ 96 w 239"/>
                <a:gd name="T27" fmla="*/ 213 h 243"/>
                <a:gd name="T28" fmla="*/ 121 w 239"/>
                <a:gd name="T29" fmla="*/ 216 h 243"/>
                <a:gd name="T30" fmla="*/ 145 w 239"/>
                <a:gd name="T31" fmla="*/ 213 h 243"/>
                <a:gd name="T32" fmla="*/ 165 w 239"/>
                <a:gd name="T33" fmla="*/ 205 h 243"/>
                <a:gd name="T34" fmla="*/ 182 w 239"/>
                <a:gd name="T35" fmla="*/ 193 h 243"/>
                <a:gd name="T36" fmla="*/ 195 w 239"/>
                <a:gd name="T37" fmla="*/ 178 h 243"/>
                <a:gd name="T38" fmla="*/ 204 w 239"/>
                <a:gd name="T39" fmla="*/ 160 h 243"/>
                <a:gd name="T40" fmla="*/ 209 w 239"/>
                <a:gd name="T41" fmla="*/ 141 h 243"/>
                <a:gd name="T42" fmla="*/ 210 w 239"/>
                <a:gd name="T43" fmla="*/ 122 h 243"/>
                <a:gd name="T44" fmla="*/ 209 w 239"/>
                <a:gd name="T45" fmla="*/ 102 h 243"/>
                <a:gd name="T46" fmla="*/ 204 w 239"/>
                <a:gd name="T47" fmla="*/ 82 h 243"/>
                <a:gd name="T48" fmla="*/ 195 w 239"/>
                <a:gd name="T49" fmla="*/ 65 h 243"/>
                <a:gd name="T50" fmla="*/ 182 w 239"/>
                <a:gd name="T51" fmla="*/ 50 h 243"/>
                <a:gd name="T52" fmla="*/ 165 w 239"/>
                <a:gd name="T53" fmla="*/ 37 h 243"/>
                <a:gd name="T54" fmla="*/ 145 w 239"/>
                <a:gd name="T55" fmla="*/ 29 h 243"/>
                <a:gd name="T56" fmla="*/ 121 w 239"/>
                <a:gd name="T57" fmla="*/ 27 h 243"/>
                <a:gd name="T58" fmla="*/ 121 w 239"/>
                <a:gd name="T59" fmla="*/ 0 h 243"/>
                <a:gd name="T60" fmla="*/ 149 w 239"/>
                <a:gd name="T61" fmla="*/ 3 h 243"/>
                <a:gd name="T62" fmla="*/ 173 w 239"/>
                <a:gd name="T63" fmla="*/ 10 h 243"/>
                <a:gd name="T64" fmla="*/ 193 w 239"/>
                <a:gd name="T65" fmla="*/ 22 h 243"/>
                <a:gd name="T66" fmla="*/ 210 w 239"/>
                <a:gd name="T67" fmla="*/ 37 h 243"/>
                <a:gd name="T68" fmla="*/ 223 w 239"/>
                <a:gd name="T69" fmla="*/ 56 h 243"/>
                <a:gd name="T70" fmla="*/ 231 w 239"/>
                <a:gd name="T71" fmla="*/ 76 h 243"/>
                <a:gd name="T72" fmla="*/ 238 w 239"/>
                <a:gd name="T73" fmla="*/ 99 h 243"/>
                <a:gd name="T74" fmla="*/ 239 w 239"/>
                <a:gd name="T75" fmla="*/ 122 h 243"/>
                <a:gd name="T76" fmla="*/ 238 w 239"/>
                <a:gd name="T77" fmla="*/ 145 h 243"/>
                <a:gd name="T78" fmla="*/ 231 w 239"/>
                <a:gd name="T79" fmla="*/ 167 h 243"/>
                <a:gd name="T80" fmla="*/ 223 w 239"/>
                <a:gd name="T81" fmla="*/ 187 h 243"/>
                <a:gd name="T82" fmla="*/ 210 w 239"/>
                <a:gd name="T83" fmla="*/ 206 h 243"/>
                <a:gd name="T84" fmla="*/ 193 w 239"/>
                <a:gd name="T85" fmla="*/ 221 h 243"/>
                <a:gd name="T86" fmla="*/ 173 w 239"/>
                <a:gd name="T87" fmla="*/ 233 h 243"/>
                <a:gd name="T88" fmla="*/ 149 w 239"/>
                <a:gd name="T89" fmla="*/ 241 h 243"/>
                <a:gd name="T90" fmla="*/ 120 w 239"/>
                <a:gd name="T91" fmla="*/ 243 h 243"/>
                <a:gd name="T92" fmla="*/ 92 w 239"/>
                <a:gd name="T93" fmla="*/ 241 h 243"/>
                <a:gd name="T94" fmla="*/ 68 w 239"/>
                <a:gd name="T95" fmla="*/ 233 h 243"/>
                <a:gd name="T96" fmla="*/ 47 w 239"/>
                <a:gd name="T97" fmla="*/ 221 h 243"/>
                <a:gd name="T98" fmla="*/ 31 w 239"/>
                <a:gd name="T99" fmla="*/ 206 h 243"/>
                <a:gd name="T100" fmla="*/ 17 w 239"/>
                <a:gd name="T101" fmla="*/ 187 h 243"/>
                <a:gd name="T102" fmla="*/ 8 w 239"/>
                <a:gd name="T103" fmla="*/ 167 h 243"/>
                <a:gd name="T104" fmla="*/ 3 w 239"/>
                <a:gd name="T105" fmla="*/ 145 h 243"/>
                <a:gd name="T106" fmla="*/ 0 w 239"/>
                <a:gd name="T107" fmla="*/ 122 h 243"/>
                <a:gd name="T108" fmla="*/ 4 w 239"/>
                <a:gd name="T109" fmla="*/ 93 h 243"/>
                <a:gd name="T110" fmla="*/ 12 w 239"/>
                <a:gd name="T111" fmla="*/ 68 h 243"/>
                <a:gd name="T112" fmla="*/ 25 w 239"/>
                <a:gd name="T113" fmla="*/ 45 h 243"/>
                <a:gd name="T114" fmla="*/ 42 w 239"/>
                <a:gd name="T115" fmla="*/ 27 h 243"/>
                <a:gd name="T116" fmla="*/ 64 w 239"/>
                <a:gd name="T117" fmla="*/ 12 h 243"/>
                <a:gd name="T118" fmla="*/ 91 w 239"/>
                <a:gd name="T119" fmla="*/ 3 h 243"/>
                <a:gd name="T120" fmla="*/ 121 w 239"/>
                <a:gd name="T121"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9" h="243">
                  <a:moveTo>
                    <a:pt x="121" y="27"/>
                  </a:moveTo>
                  <a:lnTo>
                    <a:pt x="97" y="29"/>
                  </a:lnTo>
                  <a:lnTo>
                    <a:pt x="77" y="36"/>
                  </a:lnTo>
                  <a:lnTo>
                    <a:pt x="60" y="47"/>
                  </a:lnTo>
                  <a:lnTo>
                    <a:pt x="47" y="63"/>
                  </a:lnTo>
                  <a:lnTo>
                    <a:pt x="37" y="80"/>
                  </a:lnTo>
                  <a:lnTo>
                    <a:pt x="32" y="101"/>
                  </a:lnTo>
                  <a:lnTo>
                    <a:pt x="30" y="122"/>
                  </a:lnTo>
                  <a:lnTo>
                    <a:pt x="32" y="143"/>
                  </a:lnTo>
                  <a:lnTo>
                    <a:pt x="37" y="162"/>
                  </a:lnTo>
                  <a:lnTo>
                    <a:pt x="46" y="178"/>
                  </a:lnTo>
                  <a:lnTo>
                    <a:pt x="59" y="193"/>
                  </a:lnTo>
                  <a:lnTo>
                    <a:pt x="75" y="205"/>
                  </a:lnTo>
                  <a:lnTo>
                    <a:pt x="96" y="213"/>
                  </a:lnTo>
                  <a:lnTo>
                    <a:pt x="121" y="216"/>
                  </a:lnTo>
                  <a:lnTo>
                    <a:pt x="145" y="213"/>
                  </a:lnTo>
                  <a:lnTo>
                    <a:pt x="165" y="205"/>
                  </a:lnTo>
                  <a:lnTo>
                    <a:pt x="182" y="193"/>
                  </a:lnTo>
                  <a:lnTo>
                    <a:pt x="195" y="178"/>
                  </a:lnTo>
                  <a:lnTo>
                    <a:pt x="204" y="160"/>
                  </a:lnTo>
                  <a:lnTo>
                    <a:pt x="209" y="141"/>
                  </a:lnTo>
                  <a:lnTo>
                    <a:pt x="210" y="122"/>
                  </a:lnTo>
                  <a:lnTo>
                    <a:pt x="209" y="102"/>
                  </a:lnTo>
                  <a:lnTo>
                    <a:pt x="204" y="82"/>
                  </a:lnTo>
                  <a:lnTo>
                    <a:pt x="195" y="65"/>
                  </a:lnTo>
                  <a:lnTo>
                    <a:pt x="182" y="50"/>
                  </a:lnTo>
                  <a:lnTo>
                    <a:pt x="165" y="37"/>
                  </a:lnTo>
                  <a:lnTo>
                    <a:pt x="145" y="29"/>
                  </a:lnTo>
                  <a:lnTo>
                    <a:pt x="121" y="27"/>
                  </a:lnTo>
                  <a:close/>
                  <a:moveTo>
                    <a:pt x="121" y="0"/>
                  </a:moveTo>
                  <a:lnTo>
                    <a:pt x="149" y="3"/>
                  </a:lnTo>
                  <a:lnTo>
                    <a:pt x="173" y="10"/>
                  </a:lnTo>
                  <a:lnTo>
                    <a:pt x="193" y="22"/>
                  </a:lnTo>
                  <a:lnTo>
                    <a:pt x="210" y="37"/>
                  </a:lnTo>
                  <a:lnTo>
                    <a:pt x="223" y="56"/>
                  </a:lnTo>
                  <a:lnTo>
                    <a:pt x="231" y="76"/>
                  </a:lnTo>
                  <a:lnTo>
                    <a:pt x="238" y="99"/>
                  </a:lnTo>
                  <a:lnTo>
                    <a:pt x="239" y="122"/>
                  </a:lnTo>
                  <a:lnTo>
                    <a:pt x="238" y="145"/>
                  </a:lnTo>
                  <a:lnTo>
                    <a:pt x="231" y="167"/>
                  </a:lnTo>
                  <a:lnTo>
                    <a:pt x="223" y="187"/>
                  </a:lnTo>
                  <a:lnTo>
                    <a:pt x="210" y="206"/>
                  </a:lnTo>
                  <a:lnTo>
                    <a:pt x="193" y="221"/>
                  </a:lnTo>
                  <a:lnTo>
                    <a:pt x="173" y="233"/>
                  </a:lnTo>
                  <a:lnTo>
                    <a:pt x="149" y="241"/>
                  </a:lnTo>
                  <a:lnTo>
                    <a:pt x="120" y="243"/>
                  </a:lnTo>
                  <a:lnTo>
                    <a:pt x="92" y="241"/>
                  </a:lnTo>
                  <a:lnTo>
                    <a:pt x="68" y="233"/>
                  </a:lnTo>
                  <a:lnTo>
                    <a:pt x="47" y="221"/>
                  </a:lnTo>
                  <a:lnTo>
                    <a:pt x="31" y="206"/>
                  </a:lnTo>
                  <a:lnTo>
                    <a:pt x="17" y="187"/>
                  </a:lnTo>
                  <a:lnTo>
                    <a:pt x="8" y="167"/>
                  </a:lnTo>
                  <a:lnTo>
                    <a:pt x="3" y="145"/>
                  </a:lnTo>
                  <a:lnTo>
                    <a:pt x="0" y="122"/>
                  </a:lnTo>
                  <a:lnTo>
                    <a:pt x="4" y="93"/>
                  </a:lnTo>
                  <a:lnTo>
                    <a:pt x="12" y="68"/>
                  </a:lnTo>
                  <a:lnTo>
                    <a:pt x="25" y="45"/>
                  </a:lnTo>
                  <a:lnTo>
                    <a:pt x="42" y="27"/>
                  </a:lnTo>
                  <a:lnTo>
                    <a:pt x="64" y="12"/>
                  </a:lnTo>
                  <a:lnTo>
                    <a:pt x="91" y="3"/>
                  </a:lnTo>
                  <a:lnTo>
                    <a:pt x="1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6" name="Freeform 11"/>
            <p:cNvSpPr>
              <a:spLocks/>
            </p:cNvSpPr>
            <p:nvPr userDrawn="1"/>
          </p:nvSpPr>
          <p:spPr bwMode="auto">
            <a:xfrm>
              <a:off x="5795963" y="212725"/>
              <a:ext cx="184150" cy="185738"/>
            </a:xfrm>
            <a:custGeom>
              <a:avLst/>
              <a:gdLst>
                <a:gd name="T0" fmla="*/ 0 w 234"/>
                <a:gd name="T1" fmla="*/ 0 h 235"/>
                <a:gd name="T2" fmla="*/ 36 w 234"/>
                <a:gd name="T3" fmla="*/ 0 h 235"/>
                <a:gd name="T4" fmla="*/ 118 w 234"/>
                <a:gd name="T5" fmla="*/ 121 h 235"/>
                <a:gd name="T6" fmla="*/ 199 w 234"/>
                <a:gd name="T7" fmla="*/ 0 h 235"/>
                <a:gd name="T8" fmla="*/ 234 w 234"/>
                <a:gd name="T9" fmla="*/ 0 h 235"/>
                <a:gd name="T10" fmla="*/ 234 w 234"/>
                <a:gd name="T11" fmla="*/ 235 h 235"/>
                <a:gd name="T12" fmla="*/ 206 w 234"/>
                <a:gd name="T13" fmla="*/ 235 h 235"/>
                <a:gd name="T14" fmla="*/ 206 w 234"/>
                <a:gd name="T15" fmla="*/ 42 h 235"/>
                <a:gd name="T16" fmla="*/ 121 w 234"/>
                <a:gd name="T17" fmla="*/ 160 h 235"/>
                <a:gd name="T18" fmla="*/ 114 w 234"/>
                <a:gd name="T19" fmla="*/ 160 h 235"/>
                <a:gd name="T20" fmla="*/ 29 w 234"/>
                <a:gd name="T21" fmla="*/ 41 h 235"/>
                <a:gd name="T22" fmla="*/ 29 w 234"/>
                <a:gd name="T23" fmla="*/ 235 h 235"/>
                <a:gd name="T24" fmla="*/ 0 w 234"/>
                <a:gd name="T25" fmla="*/ 235 h 235"/>
                <a:gd name="T26" fmla="*/ 0 w 234"/>
                <a:gd name="T27"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 h="235">
                  <a:moveTo>
                    <a:pt x="0" y="0"/>
                  </a:moveTo>
                  <a:lnTo>
                    <a:pt x="36" y="0"/>
                  </a:lnTo>
                  <a:lnTo>
                    <a:pt x="118" y="121"/>
                  </a:lnTo>
                  <a:lnTo>
                    <a:pt x="199" y="0"/>
                  </a:lnTo>
                  <a:lnTo>
                    <a:pt x="234" y="0"/>
                  </a:lnTo>
                  <a:lnTo>
                    <a:pt x="234" y="235"/>
                  </a:lnTo>
                  <a:lnTo>
                    <a:pt x="206" y="235"/>
                  </a:lnTo>
                  <a:lnTo>
                    <a:pt x="206" y="42"/>
                  </a:lnTo>
                  <a:lnTo>
                    <a:pt x="121" y="160"/>
                  </a:lnTo>
                  <a:lnTo>
                    <a:pt x="114" y="160"/>
                  </a:lnTo>
                  <a:lnTo>
                    <a:pt x="29" y="41"/>
                  </a:lnTo>
                  <a:lnTo>
                    <a:pt x="29"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 name="Freeform 12"/>
            <p:cNvSpPr>
              <a:spLocks/>
            </p:cNvSpPr>
            <p:nvPr userDrawn="1"/>
          </p:nvSpPr>
          <p:spPr bwMode="auto">
            <a:xfrm>
              <a:off x="6027738" y="212725"/>
              <a:ext cx="184150" cy="185738"/>
            </a:xfrm>
            <a:custGeom>
              <a:avLst/>
              <a:gdLst>
                <a:gd name="T0" fmla="*/ 0 w 234"/>
                <a:gd name="T1" fmla="*/ 0 h 235"/>
                <a:gd name="T2" fmla="*/ 34 w 234"/>
                <a:gd name="T3" fmla="*/ 0 h 235"/>
                <a:gd name="T4" fmla="*/ 117 w 234"/>
                <a:gd name="T5" fmla="*/ 121 h 235"/>
                <a:gd name="T6" fmla="*/ 198 w 234"/>
                <a:gd name="T7" fmla="*/ 0 h 235"/>
                <a:gd name="T8" fmla="*/ 234 w 234"/>
                <a:gd name="T9" fmla="*/ 0 h 235"/>
                <a:gd name="T10" fmla="*/ 234 w 234"/>
                <a:gd name="T11" fmla="*/ 235 h 235"/>
                <a:gd name="T12" fmla="*/ 204 w 234"/>
                <a:gd name="T13" fmla="*/ 235 h 235"/>
                <a:gd name="T14" fmla="*/ 204 w 234"/>
                <a:gd name="T15" fmla="*/ 42 h 235"/>
                <a:gd name="T16" fmla="*/ 119 w 234"/>
                <a:gd name="T17" fmla="*/ 160 h 235"/>
                <a:gd name="T18" fmla="*/ 113 w 234"/>
                <a:gd name="T19" fmla="*/ 160 h 235"/>
                <a:gd name="T20" fmla="*/ 28 w 234"/>
                <a:gd name="T21" fmla="*/ 41 h 235"/>
                <a:gd name="T22" fmla="*/ 28 w 234"/>
                <a:gd name="T23" fmla="*/ 235 h 235"/>
                <a:gd name="T24" fmla="*/ 0 w 234"/>
                <a:gd name="T25" fmla="*/ 235 h 235"/>
                <a:gd name="T26" fmla="*/ 0 w 234"/>
                <a:gd name="T27"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 h="235">
                  <a:moveTo>
                    <a:pt x="0" y="0"/>
                  </a:moveTo>
                  <a:lnTo>
                    <a:pt x="34" y="0"/>
                  </a:lnTo>
                  <a:lnTo>
                    <a:pt x="117" y="121"/>
                  </a:lnTo>
                  <a:lnTo>
                    <a:pt x="198" y="0"/>
                  </a:lnTo>
                  <a:lnTo>
                    <a:pt x="234" y="0"/>
                  </a:lnTo>
                  <a:lnTo>
                    <a:pt x="234" y="235"/>
                  </a:lnTo>
                  <a:lnTo>
                    <a:pt x="204" y="235"/>
                  </a:lnTo>
                  <a:lnTo>
                    <a:pt x="204" y="42"/>
                  </a:lnTo>
                  <a:lnTo>
                    <a:pt x="119" y="160"/>
                  </a:lnTo>
                  <a:lnTo>
                    <a:pt x="113" y="160"/>
                  </a:lnTo>
                  <a:lnTo>
                    <a:pt x="28" y="41"/>
                  </a:lnTo>
                  <a:lnTo>
                    <a:pt x="28"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 name="Freeform 13"/>
            <p:cNvSpPr>
              <a:spLocks/>
            </p:cNvSpPr>
            <p:nvPr userDrawn="1"/>
          </p:nvSpPr>
          <p:spPr bwMode="auto">
            <a:xfrm>
              <a:off x="6257926" y="212725"/>
              <a:ext cx="134938" cy="185738"/>
            </a:xfrm>
            <a:custGeom>
              <a:avLst/>
              <a:gdLst>
                <a:gd name="T0" fmla="*/ 0 w 170"/>
                <a:gd name="T1" fmla="*/ 0 h 235"/>
                <a:gd name="T2" fmla="*/ 165 w 170"/>
                <a:gd name="T3" fmla="*/ 0 h 235"/>
                <a:gd name="T4" fmla="*/ 165 w 170"/>
                <a:gd name="T5" fmla="*/ 27 h 235"/>
                <a:gd name="T6" fmla="*/ 29 w 170"/>
                <a:gd name="T7" fmla="*/ 27 h 235"/>
                <a:gd name="T8" fmla="*/ 29 w 170"/>
                <a:gd name="T9" fmla="*/ 100 h 235"/>
                <a:gd name="T10" fmla="*/ 158 w 170"/>
                <a:gd name="T11" fmla="*/ 100 h 235"/>
                <a:gd name="T12" fmla="*/ 158 w 170"/>
                <a:gd name="T13" fmla="*/ 127 h 235"/>
                <a:gd name="T14" fmla="*/ 29 w 170"/>
                <a:gd name="T15" fmla="*/ 127 h 235"/>
                <a:gd name="T16" fmla="*/ 29 w 170"/>
                <a:gd name="T17" fmla="*/ 207 h 235"/>
                <a:gd name="T18" fmla="*/ 170 w 170"/>
                <a:gd name="T19" fmla="*/ 207 h 235"/>
                <a:gd name="T20" fmla="*/ 170 w 170"/>
                <a:gd name="T21" fmla="*/ 235 h 235"/>
                <a:gd name="T22" fmla="*/ 0 w 170"/>
                <a:gd name="T23" fmla="*/ 235 h 235"/>
                <a:gd name="T24" fmla="*/ 0 w 17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235">
                  <a:moveTo>
                    <a:pt x="0" y="0"/>
                  </a:moveTo>
                  <a:lnTo>
                    <a:pt x="165" y="0"/>
                  </a:lnTo>
                  <a:lnTo>
                    <a:pt x="165" y="27"/>
                  </a:lnTo>
                  <a:lnTo>
                    <a:pt x="29" y="27"/>
                  </a:lnTo>
                  <a:lnTo>
                    <a:pt x="29" y="100"/>
                  </a:lnTo>
                  <a:lnTo>
                    <a:pt x="158" y="100"/>
                  </a:lnTo>
                  <a:lnTo>
                    <a:pt x="158" y="127"/>
                  </a:lnTo>
                  <a:lnTo>
                    <a:pt x="29" y="127"/>
                  </a:lnTo>
                  <a:lnTo>
                    <a:pt x="29" y="207"/>
                  </a:lnTo>
                  <a:lnTo>
                    <a:pt x="170" y="207"/>
                  </a:lnTo>
                  <a:lnTo>
                    <a:pt x="170"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14"/>
            <p:cNvSpPr>
              <a:spLocks noEditPoints="1"/>
            </p:cNvSpPr>
            <p:nvPr userDrawn="1"/>
          </p:nvSpPr>
          <p:spPr bwMode="auto">
            <a:xfrm>
              <a:off x="6424613" y="212725"/>
              <a:ext cx="155575" cy="185738"/>
            </a:xfrm>
            <a:custGeom>
              <a:avLst/>
              <a:gdLst>
                <a:gd name="T0" fmla="*/ 30 w 196"/>
                <a:gd name="T1" fmla="*/ 25 h 235"/>
                <a:gd name="T2" fmla="*/ 30 w 196"/>
                <a:gd name="T3" fmla="*/ 123 h 235"/>
                <a:gd name="T4" fmla="*/ 106 w 196"/>
                <a:gd name="T5" fmla="*/ 123 h 235"/>
                <a:gd name="T6" fmla="*/ 123 w 196"/>
                <a:gd name="T7" fmla="*/ 121 h 235"/>
                <a:gd name="T8" fmla="*/ 139 w 196"/>
                <a:gd name="T9" fmla="*/ 114 h 235"/>
                <a:gd name="T10" fmla="*/ 149 w 196"/>
                <a:gd name="T11" fmla="*/ 104 h 235"/>
                <a:gd name="T12" fmla="*/ 155 w 196"/>
                <a:gd name="T13" fmla="*/ 90 h 235"/>
                <a:gd name="T14" fmla="*/ 156 w 196"/>
                <a:gd name="T15" fmla="*/ 75 h 235"/>
                <a:gd name="T16" fmla="*/ 155 w 196"/>
                <a:gd name="T17" fmla="*/ 64 h 235"/>
                <a:gd name="T18" fmla="*/ 151 w 196"/>
                <a:gd name="T19" fmla="*/ 52 h 235"/>
                <a:gd name="T20" fmla="*/ 144 w 196"/>
                <a:gd name="T21" fmla="*/ 42 h 235"/>
                <a:gd name="T22" fmla="*/ 135 w 196"/>
                <a:gd name="T23" fmla="*/ 33 h 235"/>
                <a:gd name="T24" fmla="*/ 122 w 196"/>
                <a:gd name="T25" fmla="*/ 28 h 235"/>
                <a:gd name="T26" fmla="*/ 107 w 196"/>
                <a:gd name="T27" fmla="*/ 25 h 235"/>
                <a:gd name="T28" fmla="*/ 30 w 196"/>
                <a:gd name="T29" fmla="*/ 25 h 235"/>
                <a:gd name="T30" fmla="*/ 0 w 196"/>
                <a:gd name="T31" fmla="*/ 0 h 235"/>
                <a:gd name="T32" fmla="*/ 107 w 196"/>
                <a:gd name="T33" fmla="*/ 0 h 235"/>
                <a:gd name="T34" fmla="*/ 127 w 196"/>
                <a:gd name="T35" fmla="*/ 1 h 235"/>
                <a:gd name="T36" fmla="*/ 145 w 196"/>
                <a:gd name="T37" fmla="*/ 8 h 235"/>
                <a:gd name="T38" fmla="*/ 160 w 196"/>
                <a:gd name="T39" fmla="*/ 18 h 235"/>
                <a:gd name="T40" fmla="*/ 172 w 196"/>
                <a:gd name="T41" fmla="*/ 29 h 235"/>
                <a:gd name="T42" fmla="*/ 179 w 196"/>
                <a:gd name="T43" fmla="*/ 43 h 235"/>
                <a:gd name="T44" fmla="*/ 184 w 196"/>
                <a:gd name="T45" fmla="*/ 59 h 235"/>
                <a:gd name="T46" fmla="*/ 186 w 196"/>
                <a:gd name="T47" fmla="*/ 75 h 235"/>
                <a:gd name="T48" fmla="*/ 184 w 196"/>
                <a:gd name="T49" fmla="*/ 93 h 235"/>
                <a:gd name="T50" fmla="*/ 179 w 196"/>
                <a:gd name="T51" fmla="*/ 108 h 235"/>
                <a:gd name="T52" fmla="*/ 170 w 196"/>
                <a:gd name="T53" fmla="*/ 123 h 235"/>
                <a:gd name="T54" fmla="*/ 158 w 196"/>
                <a:gd name="T55" fmla="*/ 135 h 235"/>
                <a:gd name="T56" fmla="*/ 140 w 196"/>
                <a:gd name="T57" fmla="*/ 144 h 235"/>
                <a:gd name="T58" fmla="*/ 118 w 196"/>
                <a:gd name="T59" fmla="*/ 148 h 235"/>
                <a:gd name="T60" fmla="*/ 196 w 196"/>
                <a:gd name="T61" fmla="*/ 235 h 235"/>
                <a:gd name="T62" fmla="*/ 159 w 196"/>
                <a:gd name="T63" fmla="*/ 235 h 235"/>
                <a:gd name="T64" fmla="*/ 85 w 196"/>
                <a:gd name="T65" fmla="*/ 150 h 235"/>
                <a:gd name="T66" fmla="*/ 30 w 196"/>
                <a:gd name="T67" fmla="*/ 150 h 235"/>
                <a:gd name="T68" fmla="*/ 30 w 196"/>
                <a:gd name="T69" fmla="*/ 235 h 235"/>
                <a:gd name="T70" fmla="*/ 0 w 196"/>
                <a:gd name="T71" fmla="*/ 235 h 235"/>
                <a:gd name="T72" fmla="*/ 0 w 196"/>
                <a:gd name="T73"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6" h="235">
                  <a:moveTo>
                    <a:pt x="30" y="25"/>
                  </a:moveTo>
                  <a:lnTo>
                    <a:pt x="30" y="123"/>
                  </a:lnTo>
                  <a:lnTo>
                    <a:pt x="106" y="123"/>
                  </a:lnTo>
                  <a:lnTo>
                    <a:pt x="123" y="121"/>
                  </a:lnTo>
                  <a:lnTo>
                    <a:pt x="139" y="114"/>
                  </a:lnTo>
                  <a:lnTo>
                    <a:pt x="149" y="104"/>
                  </a:lnTo>
                  <a:lnTo>
                    <a:pt x="155" y="90"/>
                  </a:lnTo>
                  <a:lnTo>
                    <a:pt x="156" y="75"/>
                  </a:lnTo>
                  <a:lnTo>
                    <a:pt x="155" y="64"/>
                  </a:lnTo>
                  <a:lnTo>
                    <a:pt x="151" y="52"/>
                  </a:lnTo>
                  <a:lnTo>
                    <a:pt x="144" y="42"/>
                  </a:lnTo>
                  <a:lnTo>
                    <a:pt x="135" y="33"/>
                  </a:lnTo>
                  <a:lnTo>
                    <a:pt x="122" y="28"/>
                  </a:lnTo>
                  <a:lnTo>
                    <a:pt x="107" y="25"/>
                  </a:lnTo>
                  <a:lnTo>
                    <a:pt x="30" y="25"/>
                  </a:lnTo>
                  <a:close/>
                  <a:moveTo>
                    <a:pt x="0" y="0"/>
                  </a:moveTo>
                  <a:lnTo>
                    <a:pt x="107" y="0"/>
                  </a:lnTo>
                  <a:lnTo>
                    <a:pt x="127" y="1"/>
                  </a:lnTo>
                  <a:lnTo>
                    <a:pt x="145" y="8"/>
                  </a:lnTo>
                  <a:lnTo>
                    <a:pt x="160" y="18"/>
                  </a:lnTo>
                  <a:lnTo>
                    <a:pt x="172" y="29"/>
                  </a:lnTo>
                  <a:lnTo>
                    <a:pt x="179" y="43"/>
                  </a:lnTo>
                  <a:lnTo>
                    <a:pt x="184" y="59"/>
                  </a:lnTo>
                  <a:lnTo>
                    <a:pt x="186" y="75"/>
                  </a:lnTo>
                  <a:lnTo>
                    <a:pt x="184" y="93"/>
                  </a:lnTo>
                  <a:lnTo>
                    <a:pt x="179" y="108"/>
                  </a:lnTo>
                  <a:lnTo>
                    <a:pt x="170" y="123"/>
                  </a:lnTo>
                  <a:lnTo>
                    <a:pt x="158" y="135"/>
                  </a:lnTo>
                  <a:lnTo>
                    <a:pt x="140" y="144"/>
                  </a:lnTo>
                  <a:lnTo>
                    <a:pt x="118" y="148"/>
                  </a:lnTo>
                  <a:lnTo>
                    <a:pt x="196" y="235"/>
                  </a:lnTo>
                  <a:lnTo>
                    <a:pt x="159" y="235"/>
                  </a:lnTo>
                  <a:lnTo>
                    <a:pt x="85" y="150"/>
                  </a:lnTo>
                  <a:lnTo>
                    <a:pt x="30" y="150"/>
                  </a:lnTo>
                  <a:lnTo>
                    <a:pt x="30"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 name="Freeform 15"/>
            <p:cNvSpPr>
              <a:spLocks/>
            </p:cNvSpPr>
            <p:nvPr userDrawn="1"/>
          </p:nvSpPr>
          <p:spPr bwMode="auto">
            <a:xfrm>
              <a:off x="6594476" y="209550"/>
              <a:ext cx="166688" cy="190500"/>
            </a:xfrm>
            <a:custGeom>
              <a:avLst/>
              <a:gdLst>
                <a:gd name="T0" fmla="*/ 123 w 209"/>
                <a:gd name="T1" fmla="*/ 0 h 242"/>
                <a:gd name="T2" fmla="*/ 146 w 209"/>
                <a:gd name="T3" fmla="*/ 3 h 242"/>
                <a:gd name="T4" fmla="*/ 169 w 209"/>
                <a:gd name="T5" fmla="*/ 9 h 242"/>
                <a:gd name="T6" fmla="*/ 189 w 209"/>
                <a:gd name="T7" fmla="*/ 19 h 242"/>
                <a:gd name="T8" fmla="*/ 208 w 209"/>
                <a:gd name="T9" fmla="*/ 36 h 242"/>
                <a:gd name="T10" fmla="*/ 189 w 209"/>
                <a:gd name="T11" fmla="*/ 54 h 242"/>
                <a:gd name="T12" fmla="*/ 169 w 209"/>
                <a:gd name="T13" fmla="*/ 40 h 242"/>
                <a:gd name="T14" fmla="*/ 146 w 209"/>
                <a:gd name="T15" fmla="*/ 31 h 242"/>
                <a:gd name="T16" fmla="*/ 123 w 209"/>
                <a:gd name="T17" fmla="*/ 28 h 242"/>
                <a:gd name="T18" fmla="*/ 98 w 209"/>
                <a:gd name="T19" fmla="*/ 31 h 242"/>
                <a:gd name="T20" fmla="*/ 77 w 209"/>
                <a:gd name="T21" fmla="*/ 38 h 242"/>
                <a:gd name="T22" fmla="*/ 60 w 209"/>
                <a:gd name="T23" fmla="*/ 50 h 242"/>
                <a:gd name="T24" fmla="*/ 47 w 209"/>
                <a:gd name="T25" fmla="*/ 65 h 242"/>
                <a:gd name="T26" fmla="*/ 37 w 209"/>
                <a:gd name="T27" fmla="*/ 82 h 242"/>
                <a:gd name="T28" fmla="*/ 32 w 209"/>
                <a:gd name="T29" fmla="*/ 102 h 242"/>
                <a:gd name="T30" fmla="*/ 29 w 209"/>
                <a:gd name="T31" fmla="*/ 122 h 242"/>
                <a:gd name="T32" fmla="*/ 32 w 209"/>
                <a:gd name="T33" fmla="*/ 143 h 242"/>
                <a:gd name="T34" fmla="*/ 38 w 209"/>
                <a:gd name="T35" fmla="*/ 162 h 242"/>
                <a:gd name="T36" fmla="*/ 47 w 209"/>
                <a:gd name="T37" fmla="*/ 178 h 242"/>
                <a:gd name="T38" fmla="*/ 60 w 209"/>
                <a:gd name="T39" fmla="*/ 193 h 242"/>
                <a:gd name="T40" fmla="*/ 77 w 209"/>
                <a:gd name="T41" fmla="*/ 205 h 242"/>
                <a:gd name="T42" fmla="*/ 98 w 209"/>
                <a:gd name="T43" fmla="*/ 211 h 242"/>
                <a:gd name="T44" fmla="*/ 123 w 209"/>
                <a:gd name="T45" fmla="*/ 215 h 242"/>
                <a:gd name="T46" fmla="*/ 141 w 209"/>
                <a:gd name="T47" fmla="*/ 213 h 242"/>
                <a:gd name="T48" fmla="*/ 158 w 209"/>
                <a:gd name="T49" fmla="*/ 207 h 242"/>
                <a:gd name="T50" fmla="*/ 175 w 209"/>
                <a:gd name="T51" fmla="*/ 199 h 242"/>
                <a:gd name="T52" fmla="*/ 189 w 209"/>
                <a:gd name="T53" fmla="*/ 187 h 242"/>
                <a:gd name="T54" fmla="*/ 209 w 209"/>
                <a:gd name="T55" fmla="*/ 207 h 242"/>
                <a:gd name="T56" fmla="*/ 190 w 209"/>
                <a:gd name="T57" fmla="*/ 223 h 242"/>
                <a:gd name="T58" fmla="*/ 170 w 209"/>
                <a:gd name="T59" fmla="*/ 234 h 242"/>
                <a:gd name="T60" fmla="*/ 147 w 209"/>
                <a:gd name="T61" fmla="*/ 241 h 242"/>
                <a:gd name="T62" fmla="*/ 123 w 209"/>
                <a:gd name="T63" fmla="*/ 242 h 242"/>
                <a:gd name="T64" fmla="*/ 94 w 209"/>
                <a:gd name="T65" fmla="*/ 239 h 242"/>
                <a:gd name="T66" fmla="*/ 68 w 209"/>
                <a:gd name="T67" fmla="*/ 233 h 242"/>
                <a:gd name="T68" fmla="*/ 48 w 209"/>
                <a:gd name="T69" fmla="*/ 221 h 242"/>
                <a:gd name="T70" fmla="*/ 30 w 209"/>
                <a:gd name="T71" fmla="*/ 206 h 242"/>
                <a:gd name="T72" fmla="*/ 18 w 209"/>
                <a:gd name="T73" fmla="*/ 188 h 242"/>
                <a:gd name="T74" fmla="*/ 7 w 209"/>
                <a:gd name="T75" fmla="*/ 168 h 242"/>
                <a:gd name="T76" fmla="*/ 2 w 209"/>
                <a:gd name="T77" fmla="*/ 145 h 242"/>
                <a:gd name="T78" fmla="*/ 0 w 209"/>
                <a:gd name="T79" fmla="*/ 122 h 242"/>
                <a:gd name="T80" fmla="*/ 2 w 209"/>
                <a:gd name="T81" fmla="*/ 99 h 242"/>
                <a:gd name="T82" fmla="*/ 7 w 209"/>
                <a:gd name="T83" fmla="*/ 78 h 242"/>
                <a:gd name="T84" fmla="*/ 18 w 209"/>
                <a:gd name="T85" fmla="*/ 56 h 242"/>
                <a:gd name="T86" fmla="*/ 30 w 209"/>
                <a:gd name="T87" fmla="*/ 38 h 242"/>
                <a:gd name="T88" fmla="*/ 48 w 209"/>
                <a:gd name="T89" fmla="*/ 22 h 242"/>
                <a:gd name="T90" fmla="*/ 68 w 209"/>
                <a:gd name="T91" fmla="*/ 10 h 242"/>
                <a:gd name="T92" fmla="*/ 94 w 209"/>
                <a:gd name="T93" fmla="*/ 3 h 242"/>
                <a:gd name="T94" fmla="*/ 123 w 209"/>
                <a:gd name="T95"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9" h="242">
                  <a:moveTo>
                    <a:pt x="123" y="0"/>
                  </a:moveTo>
                  <a:lnTo>
                    <a:pt x="146" y="3"/>
                  </a:lnTo>
                  <a:lnTo>
                    <a:pt x="169" y="9"/>
                  </a:lnTo>
                  <a:lnTo>
                    <a:pt x="189" y="19"/>
                  </a:lnTo>
                  <a:lnTo>
                    <a:pt x="208" y="36"/>
                  </a:lnTo>
                  <a:lnTo>
                    <a:pt x="189" y="54"/>
                  </a:lnTo>
                  <a:lnTo>
                    <a:pt x="169" y="40"/>
                  </a:lnTo>
                  <a:lnTo>
                    <a:pt x="146" y="31"/>
                  </a:lnTo>
                  <a:lnTo>
                    <a:pt x="123" y="28"/>
                  </a:lnTo>
                  <a:lnTo>
                    <a:pt x="98" y="31"/>
                  </a:lnTo>
                  <a:lnTo>
                    <a:pt x="77" y="38"/>
                  </a:lnTo>
                  <a:lnTo>
                    <a:pt x="60" y="50"/>
                  </a:lnTo>
                  <a:lnTo>
                    <a:pt x="47" y="65"/>
                  </a:lnTo>
                  <a:lnTo>
                    <a:pt x="37" y="82"/>
                  </a:lnTo>
                  <a:lnTo>
                    <a:pt x="32" y="102"/>
                  </a:lnTo>
                  <a:lnTo>
                    <a:pt x="29" y="122"/>
                  </a:lnTo>
                  <a:lnTo>
                    <a:pt x="32" y="143"/>
                  </a:lnTo>
                  <a:lnTo>
                    <a:pt x="38" y="162"/>
                  </a:lnTo>
                  <a:lnTo>
                    <a:pt x="47" y="178"/>
                  </a:lnTo>
                  <a:lnTo>
                    <a:pt x="60" y="193"/>
                  </a:lnTo>
                  <a:lnTo>
                    <a:pt x="77" y="205"/>
                  </a:lnTo>
                  <a:lnTo>
                    <a:pt x="98" y="211"/>
                  </a:lnTo>
                  <a:lnTo>
                    <a:pt x="123" y="215"/>
                  </a:lnTo>
                  <a:lnTo>
                    <a:pt x="141" y="213"/>
                  </a:lnTo>
                  <a:lnTo>
                    <a:pt x="158" y="207"/>
                  </a:lnTo>
                  <a:lnTo>
                    <a:pt x="175" y="199"/>
                  </a:lnTo>
                  <a:lnTo>
                    <a:pt x="189" y="187"/>
                  </a:lnTo>
                  <a:lnTo>
                    <a:pt x="209" y="207"/>
                  </a:lnTo>
                  <a:lnTo>
                    <a:pt x="190" y="223"/>
                  </a:lnTo>
                  <a:lnTo>
                    <a:pt x="170" y="234"/>
                  </a:lnTo>
                  <a:lnTo>
                    <a:pt x="147" y="241"/>
                  </a:lnTo>
                  <a:lnTo>
                    <a:pt x="123" y="242"/>
                  </a:lnTo>
                  <a:lnTo>
                    <a:pt x="94" y="239"/>
                  </a:lnTo>
                  <a:lnTo>
                    <a:pt x="68" y="233"/>
                  </a:lnTo>
                  <a:lnTo>
                    <a:pt x="48" y="221"/>
                  </a:lnTo>
                  <a:lnTo>
                    <a:pt x="30" y="206"/>
                  </a:lnTo>
                  <a:lnTo>
                    <a:pt x="18" y="188"/>
                  </a:lnTo>
                  <a:lnTo>
                    <a:pt x="7" y="168"/>
                  </a:lnTo>
                  <a:lnTo>
                    <a:pt x="2" y="145"/>
                  </a:lnTo>
                  <a:lnTo>
                    <a:pt x="0" y="122"/>
                  </a:lnTo>
                  <a:lnTo>
                    <a:pt x="2" y="99"/>
                  </a:lnTo>
                  <a:lnTo>
                    <a:pt x="7" y="78"/>
                  </a:lnTo>
                  <a:lnTo>
                    <a:pt x="18" y="56"/>
                  </a:lnTo>
                  <a:lnTo>
                    <a:pt x="30" y="38"/>
                  </a:lnTo>
                  <a:lnTo>
                    <a:pt x="48" y="22"/>
                  </a:lnTo>
                  <a:lnTo>
                    <a:pt x="68" y="10"/>
                  </a:lnTo>
                  <a:lnTo>
                    <a:pt x="94" y="3"/>
                  </a:lnTo>
                  <a:lnTo>
                    <a:pt x="1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1" name="Freeform 16"/>
            <p:cNvSpPr>
              <a:spLocks/>
            </p:cNvSpPr>
            <p:nvPr userDrawn="1"/>
          </p:nvSpPr>
          <p:spPr bwMode="auto">
            <a:xfrm>
              <a:off x="6788151" y="212725"/>
              <a:ext cx="134938" cy="185738"/>
            </a:xfrm>
            <a:custGeom>
              <a:avLst/>
              <a:gdLst>
                <a:gd name="T0" fmla="*/ 0 w 170"/>
                <a:gd name="T1" fmla="*/ 0 h 235"/>
                <a:gd name="T2" fmla="*/ 165 w 170"/>
                <a:gd name="T3" fmla="*/ 0 h 235"/>
                <a:gd name="T4" fmla="*/ 165 w 170"/>
                <a:gd name="T5" fmla="*/ 27 h 235"/>
                <a:gd name="T6" fmla="*/ 29 w 170"/>
                <a:gd name="T7" fmla="*/ 27 h 235"/>
                <a:gd name="T8" fmla="*/ 29 w 170"/>
                <a:gd name="T9" fmla="*/ 100 h 235"/>
                <a:gd name="T10" fmla="*/ 159 w 170"/>
                <a:gd name="T11" fmla="*/ 100 h 235"/>
                <a:gd name="T12" fmla="*/ 159 w 170"/>
                <a:gd name="T13" fmla="*/ 127 h 235"/>
                <a:gd name="T14" fmla="*/ 29 w 170"/>
                <a:gd name="T15" fmla="*/ 127 h 235"/>
                <a:gd name="T16" fmla="*/ 29 w 170"/>
                <a:gd name="T17" fmla="*/ 207 h 235"/>
                <a:gd name="T18" fmla="*/ 170 w 170"/>
                <a:gd name="T19" fmla="*/ 207 h 235"/>
                <a:gd name="T20" fmla="*/ 170 w 170"/>
                <a:gd name="T21" fmla="*/ 235 h 235"/>
                <a:gd name="T22" fmla="*/ 0 w 170"/>
                <a:gd name="T23" fmla="*/ 235 h 235"/>
                <a:gd name="T24" fmla="*/ 0 w 17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235">
                  <a:moveTo>
                    <a:pt x="0" y="0"/>
                  </a:moveTo>
                  <a:lnTo>
                    <a:pt x="165" y="0"/>
                  </a:lnTo>
                  <a:lnTo>
                    <a:pt x="165" y="27"/>
                  </a:lnTo>
                  <a:lnTo>
                    <a:pt x="29" y="27"/>
                  </a:lnTo>
                  <a:lnTo>
                    <a:pt x="29" y="100"/>
                  </a:lnTo>
                  <a:lnTo>
                    <a:pt x="159" y="100"/>
                  </a:lnTo>
                  <a:lnTo>
                    <a:pt x="159" y="127"/>
                  </a:lnTo>
                  <a:lnTo>
                    <a:pt x="29" y="127"/>
                  </a:lnTo>
                  <a:lnTo>
                    <a:pt x="29" y="207"/>
                  </a:lnTo>
                  <a:lnTo>
                    <a:pt x="170" y="207"/>
                  </a:lnTo>
                  <a:lnTo>
                    <a:pt x="170"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2" name="Freeform 17"/>
            <p:cNvSpPr>
              <a:spLocks noEditPoints="1"/>
            </p:cNvSpPr>
            <p:nvPr userDrawn="1"/>
          </p:nvSpPr>
          <p:spPr bwMode="auto">
            <a:xfrm>
              <a:off x="3608388" y="-152400"/>
              <a:ext cx="965200" cy="914400"/>
            </a:xfrm>
            <a:custGeom>
              <a:avLst/>
              <a:gdLst>
                <a:gd name="T0" fmla="*/ 655 w 1216"/>
                <a:gd name="T1" fmla="*/ 610 h 1152"/>
                <a:gd name="T2" fmla="*/ 711 w 1216"/>
                <a:gd name="T3" fmla="*/ 518 h 1152"/>
                <a:gd name="T4" fmla="*/ 660 w 1216"/>
                <a:gd name="T5" fmla="*/ 477 h 1152"/>
                <a:gd name="T6" fmla="*/ 563 w 1216"/>
                <a:gd name="T7" fmla="*/ 19 h 1152"/>
                <a:gd name="T8" fmla="*/ 378 w 1216"/>
                <a:gd name="T9" fmla="*/ 75 h 1152"/>
                <a:gd name="T10" fmla="*/ 236 w 1216"/>
                <a:gd name="T11" fmla="*/ 177 h 1152"/>
                <a:gd name="T12" fmla="*/ 221 w 1216"/>
                <a:gd name="T13" fmla="*/ 192 h 1152"/>
                <a:gd name="T14" fmla="*/ 102 w 1216"/>
                <a:gd name="T15" fmla="*/ 395 h 1152"/>
                <a:gd name="T16" fmla="*/ 86 w 1216"/>
                <a:gd name="T17" fmla="*/ 660 h 1152"/>
                <a:gd name="T18" fmla="*/ 108 w 1216"/>
                <a:gd name="T19" fmla="*/ 741 h 1152"/>
                <a:gd name="T20" fmla="*/ 324 w 1216"/>
                <a:gd name="T21" fmla="*/ 952 h 1152"/>
                <a:gd name="T22" fmla="*/ 866 w 1216"/>
                <a:gd name="T23" fmla="*/ 825 h 1152"/>
                <a:gd name="T24" fmla="*/ 848 w 1216"/>
                <a:gd name="T25" fmla="*/ 765 h 1152"/>
                <a:gd name="T26" fmla="*/ 689 w 1216"/>
                <a:gd name="T27" fmla="*/ 731 h 1152"/>
                <a:gd name="T28" fmla="*/ 537 w 1216"/>
                <a:gd name="T29" fmla="*/ 732 h 1152"/>
                <a:gd name="T30" fmla="*/ 500 w 1216"/>
                <a:gd name="T31" fmla="*/ 832 h 1152"/>
                <a:gd name="T32" fmla="*/ 429 w 1216"/>
                <a:gd name="T33" fmla="*/ 867 h 1152"/>
                <a:gd name="T34" fmla="*/ 355 w 1216"/>
                <a:gd name="T35" fmla="*/ 640 h 1152"/>
                <a:gd name="T36" fmla="*/ 195 w 1216"/>
                <a:gd name="T37" fmla="*/ 619 h 1152"/>
                <a:gd name="T38" fmla="*/ 411 w 1216"/>
                <a:gd name="T39" fmla="*/ 537 h 1152"/>
                <a:gd name="T40" fmla="*/ 423 w 1216"/>
                <a:gd name="T41" fmla="*/ 464 h 1152"/>
                <a:gd name="T42" fmla="*/ 259 w 1216"/>
                <a:gd name="T43" fmla="*/ 449 h 1152"/>
                <a:gd name="T44" fmla="*/ 297 w 1216"/>
                <a:gd name="T45" fmla="*/ 284 h 1152"/>
                <a:gd name="T46" fmla="*/ 524 w 1216"/>
                <a:gd name="T47" fmla="*/ 187 h 1152"/>
                <a:gd name="T48" fmla="*/ 1015 w 1216"/>
                <a:gd name="T49" fmla="*/ 159 h 1152"/>
                <a:gd name="T50" fmla="*/ 1203 w 1216"/>
                <a:gd name="T51" fmla="*/ 439 h 1152"/>
                <a:gd name="T52" fmla="*/ 1208 w 1216"/>
                <a:gd name="T53" fmla="*/ 465 h 1152"/>
                <a:gd name="T54" fmla="*/ 1213 w 1216"/>
                <a:gd name="T55" fmla="*/ 624 h 1152"/>
                <a:gd name="T56" fmla="*/ 1067 w 1216"/>
                <a:gd name="T57" fmla="*/ 957 h 1152"/>
                <a:gd name="T58" fmla="*/ 958 w 1216"/>
                <a:gd name="T59" fmla="*/ 1053 h 1152"/>
                <a:gd name="T60" fmla="*/ 652 w 1216"/>
                <a:gd name="T61" fmla="*/ 1152 h 1152"/>
                <a:gd name="T62" fmla="*/ 646 w 1216"/>
                <a:gd name="T63" fmla="*/ 1130 h 1152"/>
                <a:gd name="T64" fmla="*/ 907 w 1216"/>
                <a:gd name="T65" fmla="*/ 1035 h 1152"/>
                <a:gd name="T66" fmla="*/ 1001 w 1216"/>
                <a:gd name="T67" fmla="*/ 955 h 1152"/>
                <a:gd name="T68" fmla="*/ 1136 w 1216"/>
                <a:gd name="T69" fmla="*/ 661 h 1152"/>
                <a:gd name="T70" fmla="*/ 1127 w 1216"/>
                <a:gd name="T71" fmla="*/ 477 h 1152"/>
                <a:gd name="T72" fmla="*/ 1065 w 1216"/>
                <a:gd name="T73" fmla="*/ 323 h 1152"/>
                <a:gd name="T74" fmla="*/ 811 w 1216"/>
                <a:gd name="T75" fmla="*/ 203 h 1152"/>
                <a:gd name="T76" fmla="*/ 340 w 1216"/>
                <a:gd name="T77" fmla="*/ 374 h 1152"/>
                <a:gd name="T78" fmla="*/ 489 w 1216"/>
                <a:gd name="T79" fmla="*/ 379 h 1152"/>
                <a:gd name="T80" fmla="*/ 690 w 1216"/>
                <a:gd name="T81" fmla="*/ 384 h 1152"/>
                <a:gd name="T82" fmla="*/ 798 w 1216"/>
                <a:gd name="T83" fmla="*/ 449 h 1152"/>
                <a:gd name="T84" fmla="*/ 999 w 1216"/>
                <a:gd name="T85" fmla="*/ 478 h 1152"/>
                <a:gd name="T86" fmla="*/ 1048 w 1216"/>
                <a:gd name="T87" fmla="*/ 516 h 1152"/>
                <a:gd name="T88" fmla="*/ 808 w 1216"/>
                <a:gd name="T89" fmla="*/ 617 h 1152"/>
                <a:gd name="T90" fmla="*/ 812 w 1216"/>
                <a:gd name="T91" fmla="*/ 688 h 1152"/>
                <a:gd name="T92" fmla="*/ 970 w 1216"/>
                <a:gd name="T93" fmla="*/ 723 h 1152"/>
                <a:gd name="T94" fmla="*/ 901 w 1216"/>
                <a:gd name="T95" fmla="*/ 891 h 1152"/>
                <a:gd name="T96" fmla="*/ 650 w 1216"/>
                <a:gd name="T97" fmla="*/ 977 h 1152"/>
                <a:gd name="T98" fmla="*/ 239 w 1216"/>
                <a:gd name="T99" fmla="*/ 1013 h 1152"/>
                <a:gd name="T100" fmla="*/ 28 w 1216"/>
                <a:gd name="T101" fmla="*/ 765 h 1152"/>
                <a:gd name="T102" fmla="*/ 9 w 1216"/>
                <a:gd name="T103" fmla="*/ 693 h 1152"/>
                <a:gd name="T104" fmla="*/ 0 w 1216"/>
                <a:gd name="T105" fmla="*/ 573 h 1152"/>
                <a:gd name="T106" fmla="*/ 121 w 1216"/>
                <a:gd name="T107" fmla="*/ 230 h 1152"/>
                <a:gd name="T108" fmla="*/ 203 w 1216"/>
                <a:gd name="T109" fmla="*/ 142 h 1152"/>
                <a:gd name="T110" fmla="*/ 363 w 1216"/>
                <a:gd name="T111" fmla="*/ 42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152">
                  <a:moveTo>
                    <a:pt x="660" y="477"/>
                  </a:moveTo>
                  <a:lnTo>
                    <a:pt x="645" y="478"/>
                  </a:lnTo>
                  <a:lnTo>
                    <a:pt x="571" y="498"/>
                  </a:lnTo>
                  <a:lnTo>
                    <a:pt x="550" y="643"/>
                  </a:lnTo>
                  <a:lnTo>
                    <a:pt x="624" y="624"/>
                  </a:lnTo>
                  <a:lnTo>
                    <a:pt x="640" y="619"/>
                  </a:lnTo>
                  <a:lnTo>
                    <a:pt x="655" y="610"/>
                  </a:lnTo>
                  <a:lnTo>
                    <a:pt x="668" y="600"/>
                  </a:lnTo>
                  <a:lnTo>
                    <a:pt x="680" y="589"/>
                  </a:lnTo>
                  <a:lnTo>
                    <a:pt x="692" y="575"/>
                  </a:lnTo>
                  <a:lnTo>
                    <a:pt x="701" y="562"/>
                  </a:lnTo>
                  <a:lnTo>
                    <a:pt x="707" y="547"/>
                  </a:lnTo>
                  <a:lnTo>
                    <a:pt x="709" y="531"/>
                  </a:lnTo>
                  <a:lnTo>
                    <a:pt x="711" y="518"/>
                  </a:lnTo>
                  <a:lnTo>
                    <a:pt x="708" y="505"/>
                  </a:lnTo>
                  <a:lnTo>
                    <a:pt x="704" y="498"/>
                  </a:lnTo>
                  <a:lnTo>
                    <a:pt x="701" y="492"/>
                  </a:lnTo>
                  <a:lnTo>
                    <a:pt x="695" y="486"/>
                  </a:lnTo>
                  <a:lnTo>
                    <a:pt x="685" y="481"/>
                  </a:lnTo>
                  <a:lnTo>
                    <a:pt x="673" y="477"/>
                  </a:lnTo>
                  <a:lnTo>
                    <a:pt x="660" y="477"/>
                  </a:lnTo>
                  <a:close/>
                  <a:moveTo>
                    <a:pt x="555" y="0"/>
                  </a:moveTo>
                  <a:lnTo>
                    <a:pt x="558" y="1"/>
                  </a:lnTo>
                  <a:lnTo>
                    <a:pt x="562" y="3"/>
                  </a:lnTo>
                  <a:lnTo>
                    <a:pt x="565" y="6"/>
                  </a:lnTo>
                  <a:lnTo>
                    <a:pt x="566" y="10"/>
                  </a:lnTo>
                  <a:lnTo>
                    <a:pt x="565" y="15"/>
                  </a:lnTo>
                  <a:lnTo>
                    <a:pt x="563" y="19"/>
                  </a:lnTo>
                  <a:lnTo>
                    <a:pt x="560" y="23"/>
                  </a:lnTo>
                  <a:lnTo>
                    <a:pt x="556" y="24"/>
                  </a:lnTo>
                  <a:lnTo>
                    <a:pt x="547" y="25"/>
                  </a:lnTo>
                  <a:lnTo>
                    <a:pt x="533" y="28"/>
                  </a:lnTo>
                  <a:lnTo>
                    <a:pt x="475" y="39"/>
                  </a:lnTo>
                  <a:lnTo>
                    <a:pt x="416" y="58"/>
                  </a:lnTo>
                  <a:lnTo>
                    <a:pt x="378" y="75"/>
                  </a:lnTo>
                  <a:lnTo>
                    <a:pt x="341" y="95"/>
                  </a:lnTo>
                  <a:lnTo>
                    <a:pt x="307" y="117"/>
                  </a:lnTo>
                  <a:lnTo>
                    <a:pt x="282" y="136"/>
                  </a:lnTo>
                  <a:lnTo>
                    <a:pt x="259" y="155"/>
                  </a:lnTo>
                  <a:lnTo>
                    <a:pt x="247" y="165"/>
                  </a:lnTo>
                  <a:lnTo>
                    <a:pt x="241" y="170"/>
                  </a:lnTo>
                  <a:lnTo>
                    <a:pt x="236" y="177"/>
                  </a:lnTo>
                  <a:lnTo>
                    <a:pt x="225" y="188"/>
                  </a:lnTo>
                  <a:lnTo>
                    <a:pt x="222" y="191"/>
                  </a:lnTo>
                  <a:lnTo>
                    <a:pt x="221" y="192"/>
                  </a:lnTo>
                  <a:lnTo>
                    <a:pt x="221" y="192"/>
                  </a:lnTo>
                  <a:lnTo>
                    <a:pt x="221" y="193"/>
                  </a:lnTo>
                  <a:lnTo>
                    <a:pt x="220" y="193"/>
                  </a:lnTo>
                  <a:lnTo>
                    <a:pt x="221" y="192"/>
                  </a:lnTo>
                  <a:lnTo>
                    <a:pt x="220" y="193"/>
                  </a:lnTo>
                  <a:lnTo>
                    <a:pt x="214" y="198"/>
                  </a:lnTo>
                  <a:lnTo>
                    <a:pt x="189" y="230"/>
                  </a:lnTo>
                  <a:lnTo>
                    <a:pt x="165" y="262"/>
                  </a:lnTo>
                  <a:lnTo>
                    <a:pt x="145" y="295"/>
                  </a:lnTo>
                  <a:lnTo>
                    <a:pt x="121" y="345"/>
                  </a:lnTo>
                  <a:lnTo>
                    <a:pt x="102" y="395"/>
                  </a:lnTo>
                  <a:lnTo>
                    <a:pt x="88" y="445"/>
                  </a:lnTo>
                  <a:lnTo>
                    <a:pt x="80" y="491"/>
                  </a:lnTo>
                  <a:lnTo>
                    <a:pt x="76" y="534"/>
                  </a:lnTo>
                  <a:lnTo>
                    <a:pt x="76" y="573"/>
                  </a:lnTo>
                  <a:lnTo>
                    <a:pt x="79" y="608"/>
                  </a:lnTo>
                  <a:lnTo>
                    <a:pt x="82" y="637"/>
                  </a:lnTo>
                  <a:lnTo>
                    <a:pt x="86" y="660"/>
                  </a:lnTo>
                  <a:lnTo>
                    <a:pt x="89" y="669"/>
                  </a:lnTo>
                  <a:lnTo>
                    <a:pt x="90" y="676"/>
                  </a:lnTo>
                  <a:lnTo>
                    <a:pt x="91" y="682"/>
                  </a:lnTo>
                  <a:lnTo>
                    <a:pt x="93" y="687"/>
                  </a:lnTo>
                  <a:lnTo>
                    <a:pt x="93" y="689"/>
                  </a:lnTo>
                  <a:lnTo>
                    <a:pt x="94" y="690"/>
                  </a:lnTo>
                  <a:lnTo>
                    <a:pt x="108" y="741"/>
                  </a:lnTo>
                  <a:lnTo>
                    <a:pt x="128" y="787"/>
                  </a:lnTo>
                  <a:lnTo>
                    <a:pt x="151" y="829"/>
                  </a:lnTo>
                  <a:lnTo>
                    <a:pt x="179" y="866"/>
                  </a:lnTo>
                  <a:lnTo>
                    <a:pt x="211" y="896"/>
                  </a:lnTo>
                  <a:lnTo>
                    <a:pt x="245" y="922"/>
                  </a:lnTo>
                  <a:lnTo>
                    <a:pt x="283" y="941"/>
                  </a:lnTo>
                  <a:lnTo>
                    <a:pt x="324" y="952"/>
                  </a:lnTo>
                  <a:lnTo>
                    <a:pt x="364" y="955"/>
                  </a:lnTo>
                  <a:lnTo>
                    <a:pt x="406" y="950"/>
                  </a:lnTo>
                  <a:lnTo>
                    <a:pt x="661" y="888"/>
                  </a:lnTo>
                  <a:lnTo>
                    <a:pt x="662" y="886"/>
                  </a:lnTo>
                  <a:lnTo>
                    <a:pt x="836" y="844"/>
                  </a:lnTo>
                  <a:lnTo>
                    <a:pt x="852" y="837"/>
                  </a:lnTo>
                  <a:lnTo>
                    <a:pt x="866" y="825"/>
                  </a:lnTo>
                  <a:lnTo>
                    <a:pt x="877" y="810"/>
                  </a:lnTo>
                  <a:lnTo>
                    <a:pt x="882" y="795"/>
                  </a:lnTo>
                  <a:lnTo>
                    <a:pt x="882" y="785"/>
                  </a:lnTo>
                  <a:lnTo>
                    <a:pt x="879" y="777"/>
                  </a:lnTo>
                  <a:lnTo>
                    <a:pt x="873" y="771"/>
                  </a:lnTo>
                  <a:lnTo>
                    <a:pt x="862" y="765"/>
                  </a:lnTo>
                  <a:lnTo>
                    <a:pt x="848" y="765"/>
                  </a:lnTo>
                  <a:lnTo>
                    <a:pt x="800" y="778"/>
                  </a:lnTo>
                  <a:lnTo>
                    <a:pt x="774" y="782"/>
                  </a:lnTo>
                  <a:lnTo>
                    <a:pt x="751" y="781"/>
                  </a:lnTo>
                  <a:lnTo>
                    <a:pt x="730" y="774"/>
                  </a:lnTo>
                  <a:lnTo>
                    <a:pt x="712" y="764"/>
                  </a:lnTo>
                  <a:lnTo>
                    <a:pt x="698" y="750"/>
                  </a:lnTo>
                  <a:lnTo>
                    <a:pt x="689" y="731"/>
                  </a:lnTo>
                  <a:lnTo>
                    <a:pt x="684" y="710"/>
                  </a:lnTo>
                  <a:lnTo>
                    <a:pt x="685" y="684"/>
                  </a:lnTo>
                  <a:lnTo>
                    <a:pt x="685" y="679"/>
                  </a:lnTo>
                  <a:lnTo>
                    <a:pt x="679" y="684"/>
                  </a:lnTo>
                  <a:lnTo>
                    <a:pt x="646" y="702"/>
                  </a:lnTo>
                  <a:lnTo>
                    <a:pt x="612" y="713"/>
                  </a:lnTo>
                  <a:lnTo>
                    <a:pt x="537" y="732"/>
                  </a:lnTo>
                  <a:lnTo>
                    <a:pt x="533" y="753"/>
                  </a:lnTo>
                  <a:lnTo>
                    <a:pt x="532" y="759"/>
                  </a:lnTo>
                  <a:lnTo>
                    <a:pt x="530" y="765"/>
                  </a:lnTo>
                  <a:lnTo>
                    <a:pt x="529" y="772"/>
                  </a:lnTo>
                  <a:lnTo>
                    <a:pt x="522" y="796"/>
                  </a:lnTo>
                  <a:lnTo>
                    <a:pt x="511" y="816"/>
                  </a:lnTo>
                  <a:lnTo>
                    <a:pt x="500" y="832"/>
                  </a:lnTo>
                  <a:lnTo>
                    <a:pt x="486" y="844"/>
                  </a:lnTo>
                  <a:lnTo>
                    <a:pt x="472" y="853"/>
                  </a:lnTo>
                  <a:lnTo>
                    <a:pt x="459" y="860"/>
                  </a:lnTo>
                  <a:lnTo>
                    <a:pt x="447" y="863"/>
                  </a:lnTo>
                  <a:lnTo>
                    <a:pt x="438" y="866"/>
                  </a:lnTo>
                  <a:lnTo>
                    <a:pt x="431" y="867"/>
                  </a:lnTo>
                  <a:lnTo>
                    <a:pt x="429" y="867"/>
                  </a:lnTo>
                  <a:lnTo>
                    <a:pt x="451" y="715"/>
                  </a:lnTo>
                  <a:lnTo>
                    <a:pt x="470" y="584"/>
                  </a:lnTo>
                  <a:lnTo>
                    <a:pt x="453" y="596"/>
                  </a:lnTo>
                  <a:lnTo>
                    <a:pt x="437" y="609"/>
                  </a:lnTo>
                  <a:lnTo>
                    <a:pt x="411" y="623"/>
                  </a:lnTo>
                  <a:lnTo>
                    <a:pt x="383" y="633"/>
                  </a:lnTo>
                  <a:lnTo>
                    <a:pt x="355" y="640"/>
                  </a:lnTo>
                  <a:lnTo>
                    <a:pt x="176" y="688"/>
                  </a:lnTo>
                  <a:lnTo>
                    <a:pt x="175" y="685"/>
                  </a:lnTo>
                  <a:lnTo>
                    <a:pt x="176" y="678"/>
                  </a:lnTo>
                  <a:lnTo>
                    <a:pt x="176" y="665"/>
                  </a:lnTo>
                  <a:lnTo>
                    <a:pt x="180" y="651"/>
                  </a:lnTo>
                  <a:lnTo>
                    <a:pt x="185" y="636"/>
                  </a:lnTo>
                  <a:lnTo>
                    <a:pt x="195" y="619"/>
                  </a:lnTo>
                  <a:lnTo>
                    <a:pt x="209" y="604"/>
                  </a:lnTo>
                  <a:lnTo>
                    <a:pt x="228" y="591"/>
                  </a:lnTo>
                  <a:lnTo>
                    <a:pt x="235" y="587"/>
                  </a:lnTo>
                  <a:lnTo>
                    <a:pt x="241" y="584"/>
                  </a:lnTo>
                  <a:lnTo>
                    <a:pt x="247" y="582"/>
                  </a:lnTo>
                  <a:lnTo>
                    <a:pt x="396" y="543"/>
                  </a:lnTo>
                  <a:lnTo>
                    <a:pt x="411" y="537"/>
                  </a:lnTo>
                  <a:lnTo>
                    <a:pt x="426" y="524"/>
                  </a:lnTo>
                  <a:lnTo>
                    <a:pt x="437" y="510"/>
                  </a:lnTo>
                  <a:lnTo>
                    <a:pt x="443" y="493"/>
                  </a:lnTo>
                  <a:lnTo>
                    <a:pt x="443" y="483"/>
                  </a:lnTo>
                  <a:lnTo>
                    <a:pt x="440" y="476"/>
                  </a:lnTo>
                  <a:lnTo>
                    <a:pt x="434" y="469"/>
                  </a:lnTo>
                  <a:lnTo>
                    <a:pt x="423" y="464"/>
                  </a:lnTo>
                  <a:lnTo>
                    <a:pt x="407" y="465"/>
                  </a:lnTo>
                  <a:lnTo>
                    <a:pt x="360" y="477"/>
                  </a:lnTo>
                  <a:lnTo>
                    <a:pt x="335" y="481"/>
                  </a:lnTo>
                  <a:lnTo>
                    <a:pt x="311" y="479"/>
                  </a:lnTo>
                  <a:lnTo>
                    <a:pt x="291" y="473"/>
                  </a:lnTo>
                  <a:lnTo>
                    <a:pt x="273" y="464"/>
                  </a:lnTo>
                  <a:lnTo>
                    <a:pt x="259" y="449"/>
                  </a:lnTo>
                  <a:lnTo>
                    <a:pt x="249" y="431"/>
                  </a:lnTo>
                  <a:lnTo>
                    <a:pt x="244" y="408"/>
                  </a:lnTo>
                  <a:lnTo>
                    <a:pt x="245" y="383"/>
                  </a:lnTo>
                  <a:lnTo>
                    <a:pt x="251" y="359"/>
                  </a:lnTo>
                  <a:lnTo>
                    <a:pt x="263" y="332"/>
                  </a:lnTo>
                  <a:lnTo>
                    <a:pt x="278" y="308"/>
                  </a:lnTo>
                  <a:lnTo>
                    <a:pt x="297" y="284"/>
                  </a:lnTo>
                  <a:lnTo>
                    <a:pt x="319" y="262"/>
                  </a:lnTo>
                  <a:lnTo>
                    <a:pt x="344" y="244"/>
                  </a:lnTo>
                  <a:lnTo>
                    <a:pt x="362" y="233"/>
                  </a:lnTo>
                  <a:lnTo>
                    <a:pt x="382" y="224"/>
                  </a:lnTo>
                  <a:lnTo>
                    <a:pt x="401" y="217"/>
                  </a:lnTo>
                  <a:lnTo>
                    <a:pt x="519" y="187"/>
                  </a:lnTo>
                  <a:lnTo>
                    <a:pt x="524" y="187"/>
                  </a:lnTo>
                  <a:lnTo>
                    <a:pt x="528" y="186"/>
                  </a:lnTo>
                  <a:lnTo>
                    <a:pt x="791" y="122"/>
                  </a:lnTo>
                  <a:lnTo>
                    <a:pt x="836" y="114"/>
                  </a:lnTo>
                  <a:lnTo>
                    <a:pt x="882" y="114"/>
                  </a:lnTo>
                  <a:lnTo>
                    <a:pt x="928" y="122"/>
                  </a:lnTo>
                  <a:lnTo>
                    <a:pt x="973" y="137"/>
                  </a:lnTo>
                  <a:lnTo>
                    <a:pt x="1015" y="159"/>
                  </a:lnTo>
                  <a:lnTo>
                    <a:pt x="1053" y="186"/>
                  </a:lnTo>
                  <a:lnTo>
                    <a:pt x="1086" y="216"/>
                  </a:lnTo>
                  <a:lnTo>
                    <a:pt x="1118" y="253"/>
                  </a:lnTo>
                  <a:lnTo>
                    <a:pt x="1145" y="294"/>
                  </a:lnTo>
                  <a:lnTo>
                    <a:pt x="1169" y="338"/>
                  </a:lnTo>
                  <a:lnTo>
                    <a:pt x="1188" y="387"/>
                  </a:lnTo>
                  <a:lnTo>
                    <a:pt x="1203" y="439"/>
                  </a:lnTo>
                  <a:lnTo>
                    <a:pt x="1204" y="441"/>
                  </a:lnTo>
                  <a:lnTo>
                    <a:pt x="1204" y="444"/>
                  </a:lnTo>
                  <a:lnTo>
                    <a:pt x="1206" y="445"/>
                  </a:lnTo>
                  <a:lnTo>
                    <a:pt x="1206" y="448"/>
                  </a:lnTo>
                  <a:lnTo>
                    <a:pt x="1207" y="453"/>
                  </a:lnTo>
                  <a:lnTo>
                    <a:pt x="1208" y="459"/>
                  </a:lnTo>
                  <a:lnTo>
                    <a:pt x="1208" y="465"/>
                  </a:lnTo>
                  <a:lnTo>
                    <a:pt x="1209" y="472"/>
                  </a:lnTo>
                  <a:lnTo>
                    <a:pt x="1211" y="479"/>
                  </a:lnTo>
                  <a:lnTo>
                    <a:pt x="1212" y="492"/>
                  </a:lnTo>
                  <a:lnTo>
                    <a:pt x="1213" y="506"/>
                  </a:lnTo>
                  <a:lnTo>
                    <a:pt x="1216" y="539"/>
                  </a:lnTo>
                  <a:lnTo>
                    <a:pt x="1216" y="579"/>
                  </a:lnTo>
                  <a:lnTo>
                    <a:pt x="1213" y="624"/>
                  </a:lnTo>
                  <a:lnTo>
                    <a:pt x="1206" y="673"/>
                  </a:lnTo>
                  <a:lnTo>
                    <a:pt x="1194" y="725"/>
                  </a:lnTo>
                  <a:lnTo>
                    <a:pt x="1175" y="779"/>
                  </a:lnTo>
                  <a:lnTo>
                    <a:pt x="1151" y="834"/>
                  </a:lnTo>
                  <a:lnTo>
                    <a:pt x="1119" y="889"/>
                  </a:lnTo>
                  <a:lnTo>
                    <a:pt x="1095" y="924"/>
                  </a:lnTo>
                  <a:lnTo>
                    <a:pt x="1067" y="957"/>
                  </a:lnTo>
                  <a:lnTo>
                    <a:pt x="1037" y="989"/>
                  </a:lnTo>
                  <a:lnTo>
                    <a:pt x="1031" y="996"/>
                  </a:lnTo>
                  <a:lnTo>
                    <a:pt x="1024" y="1001"/>
                  </a:lnTo>
                  <a:lnTo>
                    <a:pt x="1018" y="1006"/>
                  </a:lnTo>
                  <a:lnTo>
                    <a:pt x="1011" y="1012"/>
                  </a:lnTo>
                  <a:lnTo>
                    <a:pt x="986" y="1034"/>
                  </a:lnTo>
                  <a:lnTo>
                    <a:pt x="958" y="1053"/>
                  </a:lnTo>
                  <a:lnTo>
                    <a:pt x="929" y="1071"/>
                  </a:lnTo>
                  <a:lnTo>
                    <a:pt x="890" y="1091"/>
                  </a:lnTo>
                  <a:lnTo>
                    <a:pt x="849" y="1110"/>
                  </a:lnTo>
                  <a:lnTo>
                    <a:pt x="808" y="1124"/>
                  </a:lnTo>
                  <a:lnTo>
                    <a:pt x="745" y="1141"/>
                  </a:lnTo>
                  <a:lnTo>
                    <a:pt x="683" y="1149"/>
                  </a:lnTo>
                  <a:lnTo>
                    <a:pt x="652" y="1152"/>
                  </a:lnTo>
                  <a:lnTo>
                    <a:pt x="649" y="1151"/>
                  </a:lnTo>
                  <a:lnTo>
                    <a:pt x="645" y="1148"/>
                  </a:lnTo>
                  <a:lnTo>
                    <a:pt x="642" y="1146"/>
                  </a:lnTo>
                  <a:lnTo>
                    <a:pt x="641" y="1142"/>
                  </a:lnTo>
                  <a:lnTo>
                    <a:pt x="642" y="1137"/>
                  </a:lnTo>
                  <a:lnTo>
                    <a:pt x="643" y="1133"/>
                  </a:lnTo>
                  <a:lnTo>
                    <a:pt x="646" y="1130"/>
                  </a:lnTo>
                  <a:lnTo>
                    <a:pt x="650" y="1128"/>
                  </a:lnTo>
                  <a:lnTo>
                    <a:pt x="679" y="1124"/>
                  </a:lnTo>
                  <a:lnTo>
                    <a:pt x="739" y="1111"/>
                  </a:lnTo>
                  <a:lnTo>
                    <a:pt x="797" y="1092"/>
                  </a:lnTo>
                  <a:lnTo>
                    <a:pt x="835" y="1076"/>
                  </a:lnTo>
                  <a:lnTo>
                    <a:pt x="872" y="1057"/>
                  </a:lnTo>
                  <a:lnTo>
                    <a:pt x="907" y="1035"/>
                  </a:lnTo>
                  <a:lnTo>
                    <a:pt x="933" y="1017"/>
                  </a:lnTo>
                  <a:lnTo>
                    <a:pt x="957" y="997"/>
                  </a:lnTo>
                  <a:lnTo>
                    <a:pt x="980" y="977"/>
                  </a:lnTo>
                  <a:lnTo>
                    <a:pt x="985" y="971"/>
                  </a:lnTo>
                  <a:lnTo>
                    <a:pt x="990" y="966"/>
                  </a:lnTo>
                  <a:lnTo>
                    <a:pt x="996" y="960"/>
                  </a:lnTo>
                  <a:lnTo>
                    <a:pt x="1001" y="955"/>
                  </a:lnTo>
                  <a:lnTo>
                    <a:pt x="1027" y="924"/>
                  </a:lnTo>
                  <a:lnTo>
                    <a:pt x="1050" y="891"/>
                  </a:lnTo>
                  <a:lnTo>
                    <a:pt x="1071" y="858"/>
                  </a:lnTo>
                  <a:lnTo>
                    <a:pt x="1096" y="809"/>
                  </a:lnTo>
                  <a:lnTo>
                    <a:pt x="1116" y="758"/>
                  </a:lnTo>
                  <a:lnTo>
                    <a:pt x="1128" y="708"/>
                  </a:lnTo>
                  <a:lnTo>
                    <a:pt x="1136" y="661"/>
                  </a:lnTo>
                  <a:lnTo>
                    <a:pt x="1140" y="618"/>
                  </a:lnTo>
                  <a:lnTo>
                    <a:pt x="1140" y="579"/>
                  </a:lnTo>
                  <a:lnTo>
                    <a:pt x="1137" y="544"/>
                  </a:lnTo>
                  <a:lnTo>
                    <a:pt x="1135" y="516"/>
                  </a:lnTo>
                  <a:lnTo>
                    <a:pt x="1129" y="493"/>
                  </a:lnTo>
                  <a:lnTo>
                    <a:pt x="1128" y="484"/>
                  </a:lnTo>
                  <a:lnTo>
                    <a:pt x="1127" y="477"/>
                  </a:lnTo>
                  <a:lnTo>
                    <a:pt x="1124" y="470"/>
                  </a:lnTo>
                  <a:lnTo>
                    <a:pt x="1124" y="465"/>
                  </a:lnTo>
                  <a:lnTo>
                    <a:pt x="1123" y="463"/>
                  </a:lnTo>
                  <a:lnTo>
                    <a:pt x="1123" y="463"/>
                  </a:lnTo>
                  <a:lnTo>
                    <a:pt x="1108" y="412"/>
                  </a:lnTo>
                  <a:lnTo>
                    <a:pt x="1089" y="365"/>
                  </a:lnTo>
                  <a:lnTo>
                    <a:pt x="1065" y="323"/>
                  </a:lnTo>
                  <a:lnTo>
                    <a:pt x="1037" y="287"/>
                  </a:lnTo>
                  <a:lnTo>
                    <a:pt x="1006" y="256"/>
                  </a:lnTo>
                  <a:lnTo>
                    <a:pt x="972" y="230"/>
                  </a:lnTo>
                  <a:lnTo>
                    <a:pt x="933" y="211"/>
                  </a:lnTo>
                  <a:lnTo>
                    <a:pt x="892" y="200"/>
                  </a:lnTo>
                  <a:lnTo>
                    <a:pt x="852" y="197"/>
                  </a:lnTo>
                  <a:lnTo>
                    <a:pt x="811" y="203"/>
                  </a:lnTo>
                  <a:lnTo>
                    <a:pt x="478" y="285"/>
                  </a:lnTo>
                  <a:lnTo>
                    <a:pt x="385" y="309"/>
                  </a:lnTo>
                  <a:lnTo>
                    <a:pt x="368" y="317"/>
                  </a:lnTo>
                  <a:lnTo>
                    <a:pt x="354" y="328"/>
                  </a:lnTo>
                  <a:lnTo>
                    <a:pt x="344" y="343"/>
                  </a:lnTo>
                  <a:lnTo>
                    <a:pt x="338" y="360"/>
                  </a:lnTo>
                  <a:lnTo>
                    <a:pt x="340" y="374"/>
                  </a:lnTo>
                  <a:lnTo>
                    <a:pt x="346" y="384"/>
                  </a:lnTo>
                  <a:lnTo>
                    <a:pt x="358" y="388"/>
                  </a:lnTo>
                  <a:lnTo>
                    <a:pt x="373" y="387"/>
                  </a:lnTo>
                  <a:lnTo>
                    <a:pt x="420" y="375"/>
                  </a:lnTo>
                  <a:lnTo>
                    <a:pt x="444" y="371"/>
                  </a:lnTo>
                  <a:lnTo>
                    <a:pt x="468" y="373"/>
                  </a:lnTo>
                  <a:lnTo>
                    <a:pt x="489" y="379"/>
                  </a:lnTo>
                  <a:lnTo>
                    <a:pt x="506" y="389"/>
                  </a:lnTo>
                  <a:lnTo>
                    <a:pt x="520" y="404"/>
                  </a:lnTo>
                  <a:lnTo>
                    <a:pt x="530" y="422"/>
                  </a:lnTo>
                  <a:lnTo>
                    <a:pt x="530" y="423"/>
                  </a:lnTo>
                  <a:lnTo>
                    <a:pt x="537" y="421"/>
                  </a:lnTo>
                  <a:lnTo>
                    <a:pt x="657" y="389"/>
                  </a:lnTo>
                  <a:lnTo>
                    <a:pt x="690" y="384"/>
                  </a:lnTo>
                  <a:lnTo>
                    <a:pt x="721" y="385"/>
                  </a:lnTo>
                  <a:lnTo>
                    <a:pt x="740" y="389"/>
                  </a:lnTo>
                  <a:lnTo>
                    <a:pt x="755" y="397"/>
                  </a:lnTo>
                  <a:lnTo>
                    <a:pt x="769" y="406"/>
                  </a:lnTo>
                  <a:lnTo>
                    <a:pt x="782" y="418"/>
                  </a:lnTo>
                  <a:lnTo>
                    <a:pt x="791" y="432"/>
                  </a:lnTo>
                  <a:lnTo>
                    <a:pt x="798" y="449"/>
                  </a:lnTo>
                  <a:lnTo>
                    <a:pt x="802" y="467"/>
                  </a:lnTo>
                  <a:lnTo>
                    <a:pt x="805" y="487"/>
                  </a:lnTo>
                  <a:lnTo>
                    <a:pt x="802" y="507"/>
                  </a:lnTo>
                  <a:lnTo>
                    <a:pt x="796" y="537"/>
                  </a:lnTo>
                  <a:lnTo>
                    <a:pt x="816" y="526"/>
                  </a:lnTo>
                  <a:lnTo>
                    <a:pt x="836" y="520"/>
                  </a:lnTo>
                  <a:lnTo>
                    <a:pt x="999" y="478"/>
                  </a:lnTo>
                  <a:lnTo>
                    <a:pt x="1005" y="477"/>
                  </a:lnTo>
                  <a:lnTo>
                    <a:pt x="1058" y="464"/>
                  </a:lnTo>
                  <a:lnTo>
                    <a:pt x="1058" y="467"/>
                  </a:lnTo>
                  <a:lnTo>
                    <a:pt x="1058" y="474"/>
                  </a:lnTo>
                  <a:lnTo>
                    <a:pt x="1057" y="486"/>
                  </a:lnTo>
                  <a:lnTo>
                    <a:pt x="1053" y="501"/>
                  </a:lnTo>
                  <a:lnTo>
                    <a:pt x="1048" y="516"/>
                  </a:lnTo>
                  <a:lnTo>
                    <a:pt x="1038" y="533"/>
                  </a:lnTo>
                  <a:lnTo>
                    <a:pt x="1024" y="548"/>
                  </a:lnTo>
                  <a:lnTo>
                    <a:pt x="1005" y="561"/>
                  </a:lnTo>
                  <a:lnTo>
                    <a:pt x="996" y="565"/>
                  </a:lnTo>
                  <a:lnTo>
                    <a:pt x="986" y="568"/>
                  </a:lnTo>
                  <a:lnTo>
                    <a:pt x="824" y="610"/>
                  </a:lnTo>
                  <a:lnTo>
                    <a:pt x="808" y="617"/>
                  </a:lnTo>
                  <a:lnTo>
                    <a:pt x="794" y="629"/>
                  </a:lnTo>
                  <a:lnTo>
                    <a:pt x="783" y="645"/>
                  </a:lnTo>
                  <a:lnTo>
                    <a:pt x="778" y="661"/>
                  </a:lnTo>
                  <a:lnTo>
                    <a:pt x="779" y="674"/>
                  </a:lnTo>
                  <a:lnTo>
                    <a:pt x="786" y="684"/>
                  </a:lnTo>
                  <a:lnTo>
                    <a:pt x="797" y="689"/>
                  </a:lnTo>
                  <a:lnTo>
                    <a:pt x="812" y="688"/>
                  </a:lnTo>
                  <a:lnTo>
                    <a:pt x="859" y="676"/>
                  </a:lnTo>
                  <a:lnTo>
                    <a:pt x="885" y="671"/>
                  </a:lnTo>
                  <a:lnTo>
                    <a:pt x="907" y="673"/>
                  </a:lnTo>
                  <a:lnTo>
                    <a:pt x="928" y="679"/>
                  </a:lnTo>
                  <a:lnTo>
                    <a:pt x="945" y="690"/>
                  </a:lnTo>
                  <a:lnTo>
                    <a:pt x="959" y="704"/>
                  </a:lnTo>
                  <a:lnTo>
                    <a:pt x="970" y="723"/>
                  </a:lnTo>
                  <a:lnTo>
                    <a:pt x="975" y="746"/>
                  </a:lnTo>
                  <a:lnTo>
                    <a:pt x="973" y="771"/>
                  </a:lnTo>
                  <a:lnTo>
                    <a:pt x="967" y="797"/>
                  </a:lnTo>
                  <a:lnTo>
                    <a:pt x="957" y="823"/>
                  </a:lnTo>
                  <a:lnTo>
                    <a:pt x="942" y="848"/>
                  </a:lnTo>
                  <a:lnTo>
                    <a:pt x="923" y="871"/>
                  </a:lnTo>
                  <a:lnTo>
                    <a:pt x="901" y="891"/>
                  </a:lnTo>
                  <a:lnTo>
                    <a:pt x="877" y="909"/>
                  </a:lnTo>
                  <a:lnTo>
                    <a:pt x="850" y="924"/>
                  </a:lnTo>
                  <a:lnTo>
                    <a:pt x="822" y="933"/>
                  </a:lnTo>
                  <a:lnTo>
                    <a:pt x="753" y="951"/>
                  </a:lnTo>
                  <a:lnTo>
                    <a:pt x="750" y="952"/>
                  </a:lnTo>
                  <a:lnTo>
                    <a:pt x="723" y="959"/>
                  </a:lnTo>
                  <a:lnTo>
                    <a:pt x="650" y="977"/>
                  </a:lnTo>
                  <a:lnTo>
                    <a:pt x="642" y="978"/>
                  </a:lnTo>
                  <a:lnTo>
                    <a:pt x="425" y="1031"/>
                  </a:lnTo>
                  <a:lnTo>
                    <a:pt x="392" y="1038"/>
                  </a:lnTo>
                  <a:lnTo>
                    <a:pt x="358" y="1039"/>
                  </a:lnTo>
                  <a:lnTo>
                    <a:pt x="317" y="1036"/>
                  </a:lnTo>
                  <a:lnTo>
                    <a:pt x="278" y="1027"/>
                  </a:lnTo>
                  <a:lnTo>
                    <a:pt x="239" y="1013"/>
                  </a:lnTo>
                  <a:lnTo>
                    <a:pt x="201" y="994"/>
                  </a:lnTo>
                  <a:lnTo>
                    <a:pt x="164" y="968"/>
                  </a:lnTo>
                  <a:lnTo>
                    <a:pt x="129" y="936"/>
                  </a:lnTo>
                  <a:lnTo>
                    <a:pt x="99" y="900"/>
                  </a:lnTo>
                  <a:lnTo>
                    <a:pt x="71" y="860"/>
                  </a:lnTo>
                  <a:lnTo>
                    <a:pt x="48" y="814"/>
                  </a:lnTo>
                  <a:lnTo>
                    <a:pt x="28" y="765"/>
                  </a:lnTo>
                  <a:lnTo>
                    <a:pt x="13" y="713"/>
                  </a:lnTo>
                  <a:lnTo>
                    <a:pt x="11" y="711"/>
                  </a:lnTo>
                  <a:lnTo>
                    <a:pt x="11" y="708"/>
                  </a:lnTo>
                  <a:lnTo>
                    <a:pt x="11" y="708"/>
                  </a:lnTo>
                  <a:lnTo>
                    <a:pt x="10" y="704"/>
                  </a:lnTo>
                  <a:lnTo>
                    <a:pt x="10" y="701"/>
                  </a:lnTo>
                  <a:lnTo>
                    <a:pt x="9" y="693"/>
                  </a:lnTo>
                  <a:lnTo>
                    <a:pt x="8" y="688"/>
                  </a:lnTo>
                  <a:lnTo>
                    <a:pt x="6" y="680"/>
                  </a:lnTo>
                  <a:lnTo>
                    <a:pt x="5" y="673"/>
                  </a:lnTo>
                  <a:lnTo>
                    <a:pt x="4" y="661"/>
                  </a:lnTo>
                  <a:lnTo>
                    <a:pt x="3" y="646"/>
                  </a:lnTo>
                  <a:lnTo>
                    <a:pt x="0" y="613"/>
                  </a:lnTo>
                  <a:lnTo>
                    <a:pt x="0" y="573"/>
                  </a:lnTo>
                  <a:lnTo>
                    <a:pt x="3" y="529"/>
                  </a:lnTo>
                  <a:lnTo>
                    <a:pt x="10" y="481"/>
                  </a:lnTo>
                  <a:lnTo>
                    <a:pt x="23" y="429"/>
                  </a:lnTo>
                  <a:lnTo>
                    <a:pt x="41" y="374"/>
                  </a:lnTo>
                  <a:lnTo>
                    <a:pt x="65" y="319"/>
                  </a:lnTo>
                  <a:lnTo>
                    <a:pt x="96" y="264"/>
                  </a:lnTo>
                  <a:lnTo>
                    <a:pt x="121" y="230"/>
                  </a:lnTo>
                  <a:lnTo>
                    <a:pt x="148" y="196"/>
                  </a:lnTo>
                  <a:lnTo>
                    <a:pt x="179" y="164"/>
                  </a:lnTo>
                  <a:lnTo>
                    <a:pt x="185" y="159"/>
                  </a:lnTo>
                  <a:lnTo>
                    <a:pt x="187" y="156"/>
                  </a:lnTo>
                  <a:lnTo>
                    <a:pt x="188" y="155"/>
                  </a:lnTo>
                  <a:lnTo>
                    <a:pt x="192" y="153"/>
                  </a:lnTo>
                  <a:lnTo>
                    <a:pt x="203" y="142"/>
                  </a:lnTo>
                  <a:lnTo>
                    <a:pt x="209" y="136"/>
                  </a:lnTo>
                  <a:lnTo>
                    <a:pt x="216" y="131"/>
                  </a:lnTo>
                  <a:lnTo>
                    <a:pt x="228" y="121"/>
                  </a:lnTo>
                  <a:lnTo>
                    <a:pt x="256" y="100"/>
                  </a:lnTo>
                  <a:lnTo>
                    <a:pt x="284" y="83"/>
                  </a:lnTo>
                  <a:lnTo>
                    <a:pt x="324" y="60"/>
                  </a:lnTo>
                  <a:lnTo>
                    <a:pt x="363" y="42"/>
                  </a:lnTo>
                  <a:lnTo>
                    <a:pt x="405" y="27"/>
                  </a:lnTo>
                  <a:lnTo>
                    <a:pt x="467" y="10"/>
                  </a:lnTo>
                  <a:lnTo>
                    <a:pt x="529" y="1"/>
                  </a:lnTo>
                  <a:lnTo>
                    <a:pt x="544" y="0"/>
                  </a:lnTo>
                  <a:lnTo>
                    <a:pt x="5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3" name="Freeform 18"/>
            <p:cNvSpPr>
              <a:spLocks/>
            </p:cNvSpPr>
            <p:nvPr userDrawn="1"/>
          </p:nvSpPr>
          <p:spPr bwMode="auto">
            <a:xfrm>
              <a:off x="4494213" y="619125"/>
              <a:ext cx="33338" cy="39688"/>
            </a:xfrm>
            <a:custGeom>
              <a:avLst/>
              <a:gdLst>
                <a:gd name="T0" fmla="*/ 0 w 41"/>
                <a:gd name="T1" fmla="*/ 0 h 51"/>
                <a:gd name="T2" fmla="*/ 41 w 41"/>
                <a:gd name="T3" fmla="*/ 0 h 51"/>
                <a:gd name="T4" fmla="*/ 41 w 41"/>
                <a:gd name="T5" fmla="*/ 8 h 51"/>
                <a:gd name="T6" fmla="*/ 25 w 41"/>
                <a:gd name="T7" fmla="*/ 8 h 51"/>
                <a:gd name="T8" fmla="*/ 25 w 41"/>
                <a:gd name="T9" fmla="*/ 51 h 51"/>
                <a:gd name="T10" fmla="*/ 16 w 41"/>
                <a:gd name="T11" fmla="*/ 51 h 51"/>
                <a:gd name="T12" fmla="*/ 16 w 41"/>
                <a:gd name="T13" fmla="*/ 8 h 51"/>
                <a:gd name="T14" fmla="*/ 0 w 41"/>
                <a:gd name="T15" fmla="*/ 8 h 51"/>
                <a:gd name="T16" fmla="*/ 0 w 4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1">
                  <a:moveTo>
                    <a:pt x="0" y="0"/>
                  </a:moveTo>
                  <a:lnTo>
                    <a:pt x="41" y="0"/>
                  </a:lnTo>
                  <a:lnTo>
                    <a:pt x="41" y="8"/>
                  </a:lnTo>
                  <a:lnTo>
                    <a:pt x="25" y="8"/>
                  </a:lnTo>
                  <a:lnTo>
                    <a:pt x="25" y="51"/>
                  </a:lnTo>
                  <a:lnTo>
                    <a:pt x="16" y="51"/>
                  </a:lnTo>
                  <a:lnTo>
                    <a:pt x="16" y="8"/>
                  </a:lnTo>
                  <a:lnTo>
                    <a:pt x="0"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4" name="Freeform 19"/>
            <p:cNvSpPr>
              <a:spLocks/>
            </p:cNvSpPr>
            <p:nvPr userDrawn="1"/>
          </p:nvSpPr>
          <p:spPr bwMode="auto">
            <a:xfrm>
              <a:off x="4533901" y="619125"/>
              <a:ext cx="39688" cy="39688"/>
            </a:xfrm>
            <a:custGeom>
              <a:avLst/>
              <a:gdLst>
                <a:gd name="T0" fmla="*/ 0 w 51"/>
                <a:gd name="T1" fmla="*/ 0 h 51"/>
                <a:gd name="T2" fmla="*/ 9 w 51"/>
                <a:gd name="T3" fmla="*/ 0 h 51"/>
                <a:gd name="T4" fmla="*/ 25 w 51"/>
                <a:gd name="T5" fmla="*/ 25 h 51"/>
                <a:gd name="T6" fmla="*/ 42 w 51"/>
                <a:gd name="T7" fmla="*/ 0 h 51"/>
                <a:gd name="T8" fmla="*/ 51 w 51"/>
                <a:gd name="T9" fmla="*/ 0 h 51"/>
                <a:gd name="T10" fmla="*/ 51 w 51"/>
                <a:gd name="T11" fmla="*/ 51 h 51"/>
                <a:gd name="T12" fmla="*/ 43 w 51"/>
                <a:gd name="T13" fmla="*/ 51 h 51"/>
                <a:gd name="T14" fmla="*/ 43 w 51"/>
                <a:gd name="T15" fmla="*/ 12 h 51"/>
                <a:gd name="T16" fmla="*/ 27 w 51"/>
                <a:gd name="T17" fmla="*/ 36 h 51"/>
                <a:gd name="T18" fmla="*/ 24 w 51"/>
                <a:gd name="T19" fmla="*/ 36 h 51"/>
                <a:gd name="T20" fmla="*/ 8 w 51"/>
                <a:gd name="T21" fmla="*/ 12 h 51"/>
                <a:gd name="T22" fmla="*/ 8 w 51"/>
                <a:gd name="T23" fmla="*/ 51 h 51"/>
                <a:gd name="T24" fmla="*/ 0 w 51"/>
                <a:gd name="T25" fmla="*/ 51 h 51"/>
                <a:gd name="T26" fmla="*/ 0 w 51"/>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0" y="0"/>
                  </a:moveTo>
                  <a:lnTo>
                    <a:pt x="9" y="0"/>
                  </a:lnTo>
                  <a:lnTo>
                    <a:pt x="25" y="25"/>
                  </a:lnTo>
                  <a:lnTo>
                    <a:pt x="42" y="0"/>
                  </a:lnTo>
                  <a:lnTo>
                    <a:pt x="51" y="0"/>
                  </a:lnTo>
                  <a:lnTo>
                    <a:pt x="51" y="51"/>
                  </a:lnTo>
                  <a:lnTo>
                    <a:pt x="43" y="51"/>
                  </a:lnTo>
                  <a:lnTo>
                    <a:pt x="43" y="12"/>
                  </a:lnTo>
                  <a:lnTo>
                    <a:pt x="27" y="36"/>
                  </a:lnTo>
                  <a:lnTo>
                    <a:pt x="24" y="36"/>
                  </a:lnTo>
                  <a:lnTo>
                    <a:pt x="8" y="12"/>
                  </a:lnTo>
                  <a:lnTo>
                    <a:pt x="8"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5" name="Rectangle 20"/>
            <p:cNvSpPr>
              <a:spLocks noChangeArrowheads="1"/>
            </p:cNvSpPr>
            <p:nvPr userDrawn="1"/>
          </p:nvSpPr>
          <p:spPr bwMode="auto">
            <a:xfrm>
              <a:off x="5151438" y="579438"/>
              <a:ext cx="12700" cy="793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6" name="Freeform 21"/>
            <p:cNvSpPr>
              <a:spLocks/>
            </p:cNvSpPr>
            <p:nvPr userDrawn="1"/>
          </p:nvSpPr>
          <p:spPr bwMode="auto">
            <a:xfrm>
              <a:off x="5184776" y="579438"/>
              <a:ext cx="68263" cy="79375"/>
            </a:xfrm>
            <a:custGeom>
              <a:avLst/>
              <a:gdLst>
                <a:gd name="T0" fmla="*/ 0 w 85"/>
                <a:gd name="T1" fmla="*/ 0 h 100"/>
                <a:gd name="T2" fmla="*/ 13 w 85"/>
                <a:gd name="T3" fmla="*/ 0 h 100"/>
                <a:gd name="T4" fmla="*/ 70 w 85"/>
                <a:gd name="T5" fmla="*/ 71 h 100"/>
                <a:gd name="T6" fmla="*/ 70 w 85"/>
                <a:gd name="T7" fmla="*/ 0 h 100"/>
                <a:gd name="T8" fmla="*/ 85 w 85"/>
                <a:gd name="T9" fmla="*/ 0 h 100"/>
                <a:gd name="T10" fmla="*/ 85 w 85"/>
                <a:gd name="T11" fmla="*/ 100 h 100"/>
                <a:gd name="T12" fmla="*/ 74 w 85"/>
                <a:gd name="T13" fmla="*/ 100 h 100"/>
                <a:gd name="T14" fmla="*/ 17 w 85"/>
                <a:gd name="T15" fmla="*/ 29 h 100"/>
                <a:gd name="T16" fmla="*/ 17 w 85"/>
                <a:gd name="T17" fmla="*/ 100 h 100"/>
                <a:gd name="T18" fmla="*/ 0 w 85"/>
                <a:gd name="T19" fmla="*/ 100 h 100"/>
                <a:gd name="T20" fmla="*/ 0 w 85"/>
                <a:gd name="T2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00">
                  <a:moveTo>
                    <a:pt x="0" y="0"/>
                  </a:moveTo>
                  <a:lnTo>
                    <a:pt x="13" y="0"/>
                  </a:lnTo>
                  <a:lnTo>
                    <a:pt x="70" y="71"/>
                  </a:lnTo>
                  <a:lnTo>
                    <a:pt x="70" y="0"/>
                  </a:lnTo>
                  <a:lnTo>
                    <a:pt x="85" y="0"/>
                  </a:lnTo>
                  <a:lnTo>
                    <a:pt x="85" y="100"/>
                  </a:lnTo>
                  <a:lnTo>
                    <a:pt x="74" y="100"/>
                  </a:lnTo>
                  <a:lnTo>
                    <a:pt x="17" y="29"/>
                  </a:lnTo>
                  <a:lnTo>
                    <a:pt x="17"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7" name="Freeform 22"/>
            <p:cNvSpPr>
              <a:spLocks/>
            </p:cNvSpPr>
            <p:nvPr userDrawn="1"/>
          </p:nvSpPr>
          <p:spPr bwMode="auto">
            <a:xfrm>
              <a:off x="5272088" y="579438"/>
              <a:ext cx="57150" cy="79375"/>
            </a:xfrm>
            <a:custGeom>
              <a:avLst/>
              <a:gdLst>
                <a:gd name="T0" fmla="*/ 0 w 72"/>
                <a:gd name="T1" fmla="*/ 0 h 100"/>
                <a:gd name="T2" fmla="*/ 72 w 72"/>
                <a:gd name="T3" fmla="*/ 0 h 100"/>
                <a:gd name="T4" fmla="*/ 72 w 72"/>
                <a:gd name="T5" fmla="*/ 15 h 100"/>
                <a:gd name="T6" fmla="*/ 16 w 72"/>
                <a:gd name="T7" fmla="*/ 15 h 100"/>
                <a:gd name="T8" fmla="*/ 16 w 72"/>
                <a:gd name="T9" fmla="*/ 46 h 100"/>
                <a:gd name="T10" fmla="*/ 68 w 72"/>
                <a:gd name="T11" fmla="*/ 46 h 100"/>
                <a:gd name="T12" fmla="*/ 68 w 72"/>
                <a:gd name="T13" fmla="*/ 61 h 100"/>
                <a:gd name="T14" fmla="*/ 16 w 72"/>
                <a:gd name="T15" fmla="*/ 61 h 100"/>
                <a:gd name="T16" fmla="*/ 16 w 72"/>
                <a:gd name="T17" fmla="*/ 100 h 100"/>
                <a:gd name="T18" fmla="*/ 0 w 72"/>
                <a:gd name="T19" fmla="*/ 100 h 100"/>
                <a:gd name="T20" fmla="*/ 0 w 72"/>
                <a:gd name="T2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100">
                  <a:moveTo>
                    <a:pt x="0" y="0"/>
                  </a:moveTo>
                  <a:lnTo>
                    <a:pt x="72" y="0"/>
                  </a:lnTo>
                  <a:lnTo>
                    <a:pt x="72" y="15"/>
                  </a:lnTo>
                  <a:lnTo>
                    <a:pt x="16" y="15"/>
                  </a:lnTo>
                  <a:lnTo>
                    <a:pt x="16" y="46"/>
                  </a:lnTo>
                  <a:lnTo>
                    <a:pt x="68" y="46"/>
                  </a:lnTo>
                  <a:lnTo>
                    <a:pt x="68" y="61"/>
                  </a:lnTo>
                  <a:lnTo>
                    <a:pt x="16" y="61"/>
                  </a:lnTo>
                  <a:lnTo>
                    <a:pt x="16"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8" name="Rectangle 23"/>
            <p:cNvSpPr>
              <a:spLocks noChangeArrowheads="1"/>
            </p:cNvSpPr>
            <p:nvPr userDrawn="1"/>
          </p:nvSpPr>
          <p:spPr bwMode="auto">
            <a:xfrm>
              <a:off x="5343526" y="579438"/>
              <a:ext cx="14288" cy="793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9" name="Freeform 24"/>
            <p:cNvSpPr>
              <a:spLocks/>
            </p:cNvSpPr>
            <p:nvPr userDrawn="1"/>
          </p:nvSpPr>
          <p:spPr bwMode="auto">
            <a:xfrm>
              <a:off x="5376863" y="579438"/>
              <a:ext cx="68263" cy="79375"/>
            </a:xfrm>
            <a:custGeom>
              <a:avLst/>
              <a:gdLst>
                <a:gd name="T0" fmla="*/ 0 w 85"/>
                <a:gd name="T1" fmla="*/ 0 h 100"/>
                <a:gd name="T2" fmla="*/ 12 w 85"/>
                <a:gd name="T3" fmla="*/ 0 h 100"/>
                <a:gd name="T4" fmla="*/ 69 w 85"/>
                <a:gd name="T5" fmla="*/ 71 h 100"/>
                <a:gd name="T6" fmla="*/ 69 w 85"/>
                <a:gd name="T7" fmla="*/ 0 h 100"/>
                <a:gd name="T8" fmla="*/ 85 w 85"/>
                <a:gd name="T9" fmla="*/ 0 h 100"/>
                <a:gd name="T10" fmla="*/ 85 w 85"/>
                <a:gd name="T11" fmla="*/ 100 h 100"/>
                <a:gd name="T12" fmla="*/ 73 w 85"/>
                <a:gd name="T13" fmla="*/ 100 h 100"/>
                <a:gd name="T14" fmla="*/ 16 w 85"/>
                <a:gd name="T15" fmla="*/ 29 h 100"/>
                <a:gd name="T16" fmla="*/ 16 w 85"/>
                <a:gd name="T17" fmla="*/ 100 h 100"/>
                <a:gd name="T18" fmla="*/ 0 w 85"/>
                <a:gd name="T19" fmla="*/ 100 h 100"/>
                <a:gd name="T20" fmla="*/ 0 w 85"/>
                <a:gd name="T2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00">
                  <a:moveTo>
                    <a:pt x="0" y="0"/>
                  </a:moveTo>
                  <a:lnTo>
                    <a:pt x="12" y="0"/>
                  </a:lnTo>
                  <a:lnTo>
                    <a:pt x="69" y="71"/>
                  </a:lnTo>
                  <a:lnTo>
                    <a:pt x="69" y="0"/>
                  </a:lnTo>
                  <a:lnTo>
                    <a:pt x="85" y="0"/>
                  </a:lnTo>
                  <a:lnTo>
                    <a:pt x="85" y="100"/>
                  </a:lnTo>
                  <a:lnTo>
                    <a:pt x="73" y="100"/>
                  </a:lnTo>
                  <a:lnTo>
                    <a:pt x="16" y="29"/>
                  </a:lnTo>
                  <a:lnTo>
                    <a:pt x="16"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0" name="Rectangle 25"/>
            <p:cNvSpPr>
              <a:spLocks noChangeArrowheads="1"/>
            </p:cNvSpPr>
            <p:nvPr userDrawn="1"/>
          </p:nvSpPr>
          <p:spPr bwMode="auto">
            <a:xfrm>
              <a:off x="5464176" y="579438"/>
              <a:ext cx="14288" cy="793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1" name="Freeform 26"/>
            <p:cNvSpPr>
              <a:spLocks/>
            </p:cNvSpPr>
            <p:nvPr userDrawn="1"/>
          </p:nvSpPr>
          <p:spPr bwMode="auto">
            <a:xfrm>
              <a:off x="5489576" y="579438"/>
              <a:ext cx="66675" cy="79375"/>
            </a:xfrm>
            <a:custGeom>
              <a:avLst/>
              <a:gdLst>
                <a:gd name="T0" fmla="*/ 0 w 82"/>
                <a:gd name="T1" fmla="*/ 0 h 100"/>
                <a:gd name="T2" fmla="*/ 82 w 82"/>
                <a:gd name="T3" fmla="*/ 0 h 100"/>
                <a:gd name="T4" fmla="*/ 82 w 82"/>
                <a:gd name="T5" fmla="*/ 14 h 100"/>
                <a:gd name="T6" fmla="*/ 49 w 82"/>
                <a:gd name="T7" fmla="*/ 14 h 100"/>
                <a:gd name="T8" fmla="*/ 49 w 82"/>
                <a:gd name="T9" fmla="*/ 100 h 100"/>
                <a:gd name="T10" fmla="*/ 33 w 82"/>
                <a:gd name="T11" fmla="*/ 100 h 100"/>
                <a:gd name="T12" fmla="*/ 33 w 82"/>
                <a:gd name="T13" fmla="*/ 14 h 100"/>
                <a:gd name="T14" fmla="*/ 0 w 82"/>
                <a:gd name="T15" fmla="*/ 14 h 100"/>
                <a:gd name="T16" fmla="*/ 0 w 82"/>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00">
                  <a:moveTo>
                    <a:pt x="0" y="0"/>
                  </a:moveTo>
                  <a:lnTo>
                    <a:pt x="82" y="0"/>
                  </a:lnTo>
                  <a:lnTo>
                    <a:pt x="82" y="14"/>
                  </a:lnTo>
                  <a:lnTo>
                    <a:pt x="49" y="14"/>
                  </a:lnTo>
                  <a:lnTo>
                    <a:pt x="49" y="100"/>
                  </a:lnTo>
                  <a:lnTo>
                    <a:pt x="33" y="100"/>
                  </a:lnTo>
                  <a:lnTo>
                    <a:pt x="33" y="14"/>
                  </a:lnTo>
                  <a:lnTo>
                    <a:pt x="0" y="1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2" name="Freeform 27"/>
            <p:cNvSpPr>
              <a:spLocks/>
            </p:cNvSpPr>
            <p:nvPr userDrawn="1"/>
          </p:nvSpPr>
          <p:spPr bwMode="auto">
            <a:xfrm>
              <a:off x="5567363" y="579438"/>
              <a:ext cx="58738" cy="79375"/>
            </a:xfrm>
            <a:custGeom>
              <a:avLst/>
              <a:gdLst>
                <a:gd name="T0" fmla="*/ 0 w 74"/>
                <a:gd name="T1" fmla="*/ 0 h 100"/>
                <a:gd name="T2" fmla="*/ 74 w 74"/>
                <a:gd name="T3" fmla="*/ 0 h 100"/>
                <a:gd name="T4" fmla="*/ 74 w 74"/>
                <a:gd name="T5" fmla="*/ 15 h 100"/>
                <a:gd name="T6" fmla="*/ 16 w 74"/>
                <a:gd name="T7" fmla="*/ 15 h 100"/>
                <a:gd name="T8" fmla="*/ 16 w 74"/>
                <a:gd name="T9" fmla="*/ 42 h 100"/>
                <a:gd name="T10" fmla="*/ 71 w 74"/>
                <a:gd name="T11" fmla="*/ 42 h 100"/>
                <a:gd name="T12" fmla="*/ 71 w 74"/>
                <a:gd name="T13" fmla="*/ 57 h 100"/>
                <a:gd name="T14" fmla="*/ 16 w 74"/>
                <a:gd name="T15" fmla="*/ 57 h 100"/>
                <a:gd name="T16" fmla="*/ 16 w 74"/>
                <a:gd name="T17" fmla="*/ 84 h 100"/>
                <a:gd name="T18" fmla="*/ 74 w 74"/>
                <a:gd name="T19" fmla="*/ 84 h 100"/>
                <a:gd name="T20" fmla="*/ 74 w 74"/>
                <a:gd name="T21" fmla="*/ 100 h 100"/>
                <a:gd name="T22" fmla="*/ 0 w 74"/>
                <a:gd name="T23" fmla="*/ 100 h 100"/>
                <a:gd name="T24" fmla="*/ 0 w 74"/>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100">
                  <a:moveTo>
                    <a:pt x="0" y="0"/>
                  </a:moveTo>
                  <a:lnTo>
                    <a:pt x="74" y="0"/>
                  </a:lnTo>
                  <a:lnTo>
                    <a:pt x="74" y="15"/>
                  </a:lnTo>
                  <a:lnTo>
                    <a:pt x="16" y="15"/>
                  </a:lnTo>
                  <a:lnTo>
                    <a:pt x="16" y="42"/>
                  </a:lnTo>
                  <a:lnTo>
                    <a:pt x="71" y="42"/>
                  </a:lnTo>
                  <a:lnTo>
                    <a:pt x="71" y="57"/>
                  </a:lnTo>
                  <a:lnTo>
                    <a:pt x="16" y="57"/>
                  </a:lnTo>
                  <a:lnTo>
                    <a:pt x="16" y="84"/>
                  </a:lnTo>
                  <a:lnTo>
                    <a:pt x="74" y="84"/>
                  </a:lnTo>
                  <a:lnTo>
                    <a:pt x="74"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3" name="Freeform 28"/>
            <p:cNvSpPr>
              <a:spLocks noEditPoints="1"/>
            </p:cNvSpPr>
            <p:nvPr userDrawn="1"/>
          </p:nvSpPr>
          <p:spPr bwMode="auto">
            <a:xfrm>
              <a:off x="5672138" y="577850"/>
              <a:ext cx="68263" cy="80963"/>
            </a:xfrm>
            <a:custGeom>
              <a:avLst/>
              <a:gdLst>
                <a:gd name="T0" fmla="*/ 15 w 86"/>
                <a:gd name="T1" fmla="*/ 15 h 101"/>
                <a:gd name="T2" fmla="*/ 15 w 86"/>
                <a:gd name="T3" fmla="*/ 52 h 101"/>
                <a:gd name="T4" fmla="*/ 47 w 86"/>
                <a:gd name="T5" fmla="*/ 52 h 101"/>
                <a:gd name="T6" fmla="*/ 52 w 86"/>
                <a:gd name="T7" fmla="*/ 50 h 101"/>
                <a:gd name="T8" fmla="*/ 56 w 86"/>
                <a:gd name="T9" fmla="*/ 49 h 101"/>
                <a:gd name="T10" fmla="*/ 60 w 86"/>
                <a:gd name="T11" fmla="*/ 48 h 101"/>
                <a:gd name="T12" fmla="*/ 62 w 86"/>
                <a:gd name="T13" fmla="*/ 44 h 101"/>
                <a:gd name="T14" fmla="*/ 65 w 86"/>
                <a:gd name="T15" fmla="*/ 42 h 101"/>
                <a:gd name="T16" fmla="*/ 65 w 86"/>
                <a:gd name="T17" fmla="*/ 38 h 101"/>
                <a:gd name="T18" fmla="*/ 66 w 86"/>
                <a:gd name="T19" fmla="*/ 34 h 101"/>
                <a:gd name="T20" fmla="*/ 65 w 86"/>
                <a:gd name="T21" fmla="*/ 30 h 101"/>
                <a:gd name="T22" fmla="*/ 65 w 86"/>
                <a:gd name="T23" fmla="*/ 26 h 101"/>
                <a:gd name="T24" fmla="*/ 62 w 86"/>
                <a:gd name="T25" fmla="*/ 22 h 101"/>
                <a:gd name="T26" fmla="*/ 60 w 86"/>
                <a:gd name="T27" fmla="*/ 20 h 101"/>
                <a:gd name="T28" fmla="*/ 56 w 86"/>
                <a:gd name="T29" fmla="*/ 17 h 101"/>
                <a:gd name="T30" fmla="*/ 52 w 86"/>
                <a:gd name="T31" fmla="*/ 16 h 101"/>
                <a:gd name="T32" fmla="*/ 47 w 86"/>
                <a:gd name="T33" fmla="*/ 15 h 101"/>
                <a:gd name="T34" fmla="*/ 15 w 86"/>
                <a:gd name="T35" fmla="*/ 15 h 101"/>
                <a:gd name="T36" fmla="*/ 0 w 86"/>
                <a:gd name="T37" fmla="*/ 0 h 101"/>
                <a:gd name="T38" fmla="*/ 47 w 86"/>
                <a:gd name="T39" fmla="*/ 1 h 101"/>
                <a:gd name="T40" fmla="*/ 62 w 86"/>
                <a:gd name="T41" fmla="*/ 3 h 101"/>
                <a:gd name="T42" fmla="*/ 74 w 86"/>
                <a:gd name="T43" fmla="*/ 10 h 101"/>
                <a:gd name="T44" fmla="*/ 80 w 86"/>
                <a:gd name="T45" fmla="*/ 21 h 101"/>
                <a:gd name="T46" fmla="*/ 83 w 86"/>
                <a:gd name="T47" fmla="*/ 33 h 101"/>
                <a:gd name="T48" fmla="*/ 81 w 86"/>
                <a:gd name="T49" fmla="*/ 44 h 101"/>
                <a:gd name="T50" fmla="*/ 76 w 86"/>
                <a:gd name="T51" fmla="*/ 53 h 101"/>
                <a:gd name="T52" fmla="*/ 67 w 86"/>
                <a:gd name="T53" fmla="*/ 61 h 101"/>
                <a:gd name="T54" fmla="*/ 55 w 86"/>
                <a:gd name="T55" fmla="*/ 64 h 101"/>
                <a:gd name="T56" fmla="*/ 85 w 86"/>
                <a:gd name="T57" fmla="*/ 99 h 101"/>
                <a:gd name="T58" fmla="*/ 86 w 86"/>
                <a:gd name="T59" fmla="*/ 101 h 101"/>
                <a:gd name="T60" fmla="*/ 67 w 86"/>
                <a:gd name="T61" fmla="*/ 101 h 101"/>
                <a:gd name="T62" fmla="*/ 37 w 86"/>
                <a:gd name="T63" fmla="*/ 66 h 101"/>
                <a:gd name="T64" fmla="*/ 15 w 86"/>
                <a:gd name="T65" fmla="*/ 66 h 101"/>
                <a:gd name="T66" fmla="*/ 15 w 86"/>
                <a:gd name="T67" fmla="*/ 101 h 101"/>
                <a:gd name="T68" fmla="*/ 0 w 86"/>
                <a:gd name="T69" fmla="*/ 101 h 101"/>
                <a:gd name="T70" fmla="*/ 0 w 86"/>
                <a:gd name="T7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101">
                  <a:moveTo>
                    <a:pt x="15" y="15"/>
                  </a:moveTo>
                  <a:lnTo>
                    <a:pt x="15" y="52"/>
                  </a:lnTo>
                  <a:lnTo>
                    <a:pt x="47" y="52"/>
                  </a:lnTo>
                  <a:lnTo>
                    <a:pt x="52" y="50"/>
                  </a:lnTo>
                  <a:lnTo>
                    <a:pt x="56" y="49"/>
                  </a:lnTo>
                  <a:lnTo>
                    <a:pt x="60" y="48"/>
                  </a:lnTo>
                  <a:lnTo>
                    <a:pt x="62" y="44"/>
                  </a:lnTo>
                  <a:lnTo>
                    <a:pt x="65" y="42"/>
                  </a:lnTo>
                  <a:lnTo>
                    <a:pt x="65" y="38"/>
                  </a:lnTo>
                  <a:lnTo>
                    <a:pt x="66" y="34"/>
                  </a:lnTo>
                  <a:lnTo>
                    <a:pt x="65" y="30"/>
                  </a:lnTo>
                  <a:lnTo>
                    <a:pt x="65" y="26"/>
                  </a:lnTo>
                  <a:lnTo>
                    <a:pt x="62" y="22"/>
                  </a:lnTo>
                  <a:lnTo>
                    <a:pt x="60" y="20"/>
                  </a:lnTo>
                  <a:lnTo>
                    <a:pt x="56" y="17"/>
                  </a:lnTo>
                  <a:lnTo>
                    <a:pt x="52" y="16"/>
                  </a:lnTo>
                  <a:lnTo>
                    <a:pt x="47" y="15"/>
                  </a:lnTo>
                  <a:lnTo>
                    <a:pt x="15" y="15"/>
                  </a:lnTo>
                  <a:close/>
                  <a:moveTo>
                    <a:pt x="0" y="0"/>
                  </a:moveTo>
                  <a:lnTo>
                    <a:pt x="47" y="1"/>
                  </a:lnTo>
                  <a:lnTo>
                    <a:pt x="62" y="3"/>
                  </a:lnTo>
                  <a:lnTo>
                    <a:pt x="74" y="10"/>
                  </a:lnTo>
                  <a:lnTo>
                    <a:pt x="80" y="21"/>
                  </a:lnTo>
                  <a:lnTo>
                    <a:pt x="83" y="33"/>
                  </a:lnTo>
                  <a:lnTo>
                    <a:pt x="81" y="44"/>
                  </a:lnTo>
                  <a:lnTo>
                    <a:pt x="76" y="53"/>
                  </a:lnTo>
                  <a:lnTo>
                    <a:pt x="67" y="61"/>
                  </a:lnTo>
                  <a:lnTo>
                    <a:pt x="55" y="64"/>
                  </a:lnTo>
                  <a:lnTo>
                    <a:pt x="85" y="99"/>
                  </a:lnTo>
                  <a:lnTo>
                    <a:pt x="86" y="101"/>
                  </a:lnTo>
                  <a:lnTo>
                    <a:pt x="67" y="101"/>
                  </a:lnTo>
                  <a:lnTo>
                    <a:pt x="37" y="66"/>
                  </a:lnTo>
                  <a:lnTo>
                    <a:pt x="15" y="66"/>
                  </a:lnTo>
                  <a:lnTo>
                    <a:pt x="15"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4" name="Freeform 29"/>
            <p:cNvSpPr>
              <a:spLocks/>
            </p:cNvSpPr>
            <p:nvPr userDrawn="1"/>
          </p:nvSpPr>
          <p:spPr bwMode="auto">
            <a:xfrm>
              <a:off x="5753101" y="579438"/>
              <a:ext cx="58738" cy="79375"/>
            </a:xfrm>
            <a:custGeom>
              <a:avLst/>
              <a:gdLst>
                <a:gd name="T0" fmla="*/ 0 w 75"/>
                <a:gd name="T1" fmla="*/ 0 h 100"/>
                <a:gd name="T2" fmla="*/ 75 w 75"/>
                <a:gd name="T3" fmla="*/ 0 h 100"/>
                <a:gd name="T4" fmla="*/ 75 w 75"/>
                <a:gd name="T5" fmla="*/ 15 h 100"/>
                <a:gd name="T6" fmla="*/ 16 w 75"/>
                <a:gd name="T7" fmla="*/ 15 h 100"/>
                <a:gd name="T8" fmla="*/ 16 w 75"/>
                <a:gd name="T9" fmla="*/ 42 h 100"/>
                <a:gd name="T10" fmla="*/ 72 w 75"/>
                <a:gd name="T11" fmla="*/ 42 h 100"/>
                <a:gd name="T12" fmla="*/ 72 w 75"/>
                <a:gd name="T13" fmla="*/ 57 h 100"/>
                <a:gd name="T14" fmla="*/ 16 w 75"/>
                <a:gd name="T15" fmla="*/ 57 h 100"/>
                <a:gd name="T16" fmla="*/ 16 w 75"/>
                <a:gd name="T17" fmla="*/ 84 h 100"/>
                <a:gd name="T18" fmla="*/ 75 w 75"/>
                <a:gd name="T19" fmla="*/ 84 h 100"/>
                <a:gd name="T20" fmla="*/ 75 w 75"/>
                <a:gd name="T21" fmla="*/ 100 h 100"/>
                <a:gd name="T22" fmla="*/ 0 w 75"/>
                <a:gd name="T23" fmla="*/ 100 h 100"/>
                <a:gd name="T24" fmla="*/ 0 w 75"/>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00">
                  <a:moveTo>
                    <a:pt x="0" y="0"/>
                  </a:moveTo>
                  <a:lnTo>
                    <a:pt x="75" y="0"/>
                  </a:lnTo>
                  <a:lnTo>
                    <a:pt x="75" y="15"/>
                  </a:lnTo>
                  <a:lnTo>
                    <a:pt x="16" y="15"/>
                  </a:lnTo>
                  <a:lnTo>
                    <a:pt x="16" y="42"/>
                  </a:lnTo>
                  <a:lnTo>
                    <a:pt x="72" y="42"/>
                  </a:lnTo>
                  <a:lnTo>
                    <a:pt x="72" y="57"/>
                  </a:lnTo>
                  <a:lnTo>
                    <a:pt x="16" y="57"/>
                  </a:lnTo>
                  <a:lnTo>
                    <a:pt x="16" y="84"/>
                  </a:lnTo>
                  <a:lnTo>
                    <a:pt x="75" y="84"/>
                  </a:lnTo>
                  <a:lnTo>
                    <a:pt x="75"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5" name="Freeform 30"/>
            <p:cNvSpPr>
              <a:spLocks/>
            </p:cNvSpPr>
            <p:nvPr userDrawn="1"/>
          </p:nvSpPr>
          <p:spPr bwMode="auto">
            <a:xfrm>
              <a:off x="5819776" y="579438"/>
              <a:ext cx="66675" cy="79375"/>
            </a:xfrm>
            <a:custGeom>
              <a:avLst/>
              <a:gdLst>
                <a:gd name="T0" fmla="*/ 0 w 82"/>
                <a:gd name="T1" fmla="*/ 0 h 100"/>
                <a:gd name="T2" fmla="*/ 82 w 82"/>
                <a:gd name="T3" fmla="*/ 0 h 100"/>
                <a:gd name="T4" fmla="*/ 82 w 82"/>
                <a:gd name="T5" fmla="*/ 14 h 100"/>
                <a:gd name="T6" fmla="*/ 49 w 82"/>
                <a:gd name="T7" fmla="*/ 14 h 100"/>
                <a:gd name="T8" fmla="*/ 49 w 82"/>
                <a:gd name="T9" fmla="*/ 100 h 100"/>
                <a:gd name="T10" fmla="*/ 33 w 82"/>
                <a:gd name="T11" fmla="*/ 100 h 100"/>
                <a:gd name="T12" fmla="*/ 33 w 82"/>
                <a:gd name="T13" fmla="*/ 14 h 100"/>
                <a:gd name="T14" fmla="*/ 0 w 82"/>
                <a:gd name="T15" fmla="*/ 14 h 100"/>
                <a:gd name="T16" fmla="*/ 0 w 82"/>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00">
                  <a:moveTo>
                    <a:pt x="0" y="0"/>
                  </a:moveTo>
                  <a:lnTo>
                    <a:pt x="82" y="0"/>
                  </a:lnTo>
                  <a:lnTo>
                    <a:pt x="82" y="14"/>
                  </a:lnTo>
                  <a:lnTo>
                    <a:pt x="49" y="14"/>
                  </a:lnTo>
                  <a:lnTo>
                    <a:pt x="49" y="100"/>
                  </a:lnTo>
                  <a:lnTo>
                    <a:pt x="33" y="100"/>
                  </a:lnTo>
                  <a:lnTo>
                    <a:pt x="33" y="14"/>
                  </a:lnTo>
                  <a:lnTo>
                    <a:pt x="0" y="1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6" name="Freeform 31"/>
            <p:cNvSpPr>
              <a:spLocks noEditPoints="1"/>
            </p:cNvSpPr>
            <p:nvPr userDrawn="1"/>
          </p:nvSpPr>
          <p:spPr bwMode="auto">
            <a:xfrm>
              <a:off x="5881688" y="579438"/>
              <a:ext cx="85725" cy="79375"/>
            </a:xfrm>
            <a:custGeom>
              <a:avLst/>
              <a:gdLst>
                <a:gd name="T0" fmla="*/ 54 w 108"/>
                <a:gd name="T1" fmla="*/ 16 h 100"/>
                <a:gd name="T2" fmla="*/ 33 w 108"/>
                <a:gd name="T3" fmla="*/ 65 h 100"/>
                <a:gd name="T4" fmla="*/ 75 w 108"/>
                <a:gd name="T5" fmla="*/ 65 h 100"/>
                <a:gd name="T6" fmla="*/ 54 w 108"/>
                <a:gd name="T7" fmla="*/ 16 h 100"/>
                <a:gd name="T8" fmla="*/ 46 w 108"/>
                <a:gd name="T9" fmla="*/ 0 h 100"/>
                <a:gd name="T10" fmla="*/ 63 w 108"/>
                <a:gd name="T11" fmla="*/ 0 h 100"/>
                <a:gd name="T12" fmla="*/ 108 w 108"/>
                <a:gd name="T13" fmla="*/ 100 h 100"/>
                <a:gd name="T14" fmla="*/ 90 w 108"/>
                <a:gd name="T15" fmla="*/ 100 h 100"/>
                <a:gd name="T16" fmla="*/ 82 w 108"/>
                <a:gd name="T17" fmla="*/ 79 h 100"/>
                <a:gd name="T18" fmla="*/ 27 w 108"/>
                <a:gd name="T19" fmla="*/ 79 h 100"/>
                <a:gd name="T20" fmla="*/ 17 w 108"/>
                <a:gd name="T21" fmla="*/ 100 h 100"/>
                <a:gd name="T22" fmla="*/ 0 w 108"/>
                <a:gd name="T23" fmla="*/ 100 h 100"/>
                <a:gd name="T24" fmla="*/ 46 w 108"/>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0">
                  <a:moveTo>
                    <a:pt x="54" y="16"/>
                  </a:moveTo>
                  <a:lnTo>
                    <a:pt x="33" y="65"/>
                  </a:lnTo>
                  <a:lnTo>
                    <a:pt x="75" y="65"/>
                  </a:lnTo>
                  <a:lnTo>
                    <a:pt x="54" y="16"/>
                  </a:lnTo>
                  <a:close/>
                  <a:moveTo>
                    <a:pt x="46" y="0"/>
                  </a:moveTo>
                  <a:lnTo>
                    <a:pt x="63" y="0"/>
                  </a:lnTo>
                  <a:lnTo>
                    <a:pt x="108" y="100"/>
                  </a:lnTo>
                  <a:lnTo>
                    <a:pt x="90" y="100"/>
                  </a:lnTo>
                  <a:lnTo>
                    <a:pt x="82" y="79"/>
                  </a:lnTo>
                  <a:lnTo>
                    <a:pt x="27" y="79"/>
                  </a:lnTo>
                  <a:lnTo>
                    <a:pt x="17" y="100"/>
                  </a:lnTo>
                  <a:lnTo>
                    <a:pt x="0" y="100"/>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7" name="Rectangle 32"/>
            <p:cNvSpPr>
              <a:spLocks noChangeArrowheads="1"/>
            </p:cNvSpPr>
            <p:nvPr userDrawn="1"/>
          </p:nvSpPr>
          <p:spPr bwMode="auto">
            <a:xfrm>
              <a:off x="5978526" y="579438"/>
              <a:ext cx="12700" cy="793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8" name="Freeform 33"/>
            <p:cNvSpPr>
              <a:spLocks/>
            </p:cNvSpPr>
            <p:nvPr userDrawn="1"/>
          </p:nvSpPr>
          <p:spPr bwMode="auto">
            <a:xfrm>
              <a:off x="6011863" y="579438"/>
              <a:ext cx="53975" cy="79375"/>
            </a:xfrm>
            <a:custGeom>
              <a:avLst/>
              <a:gdLst>
                <a:gd name="T0" fmla="*/ 0 w 69"/>
                <a:gd name="T1" fmla="*/ 0 h 100"/>
                <a:gd name="T2" fmla="*/ 15 w 69"/>
                <a:gd name="T3" fmla="*/ 0 h 100"/>
                <a:gd name="T4" fmla="*/ 15 w 69"/>
                <a:gd name="T5" fmla="*/ 85 h 100"/>
                <a:gd name="T6" fmla="*/ 69 w 69"/>
                <a:gd name="T7" fmla="*/ 85 h 100"/>
                <a:gd name="T8" fmla="*/ 69 w 69"/>
                <a:gd name="T9" fmla="*/ 100 h 100"/>
                <a:gd name="T10" fmla="*/ 0 w 69"/>
                <a:gd name="T11" fmla="*/ 100 h 100"/>
                <a:gd name="T12" fmla="*/ 0 w 69"/>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69" h="100">
                  <a:moveTo>
                    <a:pt x="0" y="0"/>
                  </a:moveTo>
                  <a:lnTo>
                    <a:pt x="15" y="0"/>
                  </a:lnTo>
                  <a:lnTo>
                    <a:pt x="15" y="85"/>
                  </a:lnTo>
                  <a:lnTo>
                    <a:pt x="69" y="85"/>
                  </a:lnTo>
                  <a:lnTo>
                    <a:pt x="69"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9" name="Freeform 34"/>
            <p:cNvSpPr>
              <a:spLocks noEditPoints="1"/>
            </p:cNvSpPr>
            <p:nvPr userDrawn="1"/>
          </p:nvSpPr>
          <p:spPr bwMode="auto">
            <a:xfrm>
              <a:off x="6103938" y="577850"/>
              <a:ext cx="65088" cy="80963"/>
            </a:xfrm>
            <a:custGeom>
              <a:avLst/>
              <a:gdLst>
                <a:gd name="T0" fmla="*/ 16 w 82"/>
                <a:gd name="T1" fmla="*/ 15 h 101"/>
                <a:gd name="T2" fmla="*/ 16 w 82"/>
                <a:gd name="T3" fmla="*/ 56 h 101"/>
                <a:gd name="T4" fmla="*/ 46 w 82"/>
                <a:gd name="T5" fmla="*/ 56 h 101"/>
                <a:gd name="T6" fmla="*/ 57 w 82"/>
                <a:gd name="T7" fmla="*/ 53 h 101"/>
                <a:gd name="T8" fmla="*/ 63 w 82"/>
                <a:gd name="T9" fmla="*/ 48 h 101"/>
                <a:gd name="T10" fmla="*/ 66 w 82"/>
                <a:gd name="T11" fmla="*/ 39 h 101"/>
                <a:gd name="T12" fmla="*/ 66 w 82"/>
                <a:gd name="T13" fmla="*/ 31 h 101"/>
                <a:gd name="T14" fmla="*/ 63 w 82"/>
                <a:gd name="T15" fmla="*/ 22 h 101"/>
                <a:gd name="T16" fmla="*/ 57 w 82"/>
                <a:gd name="T17" fmla="*/ 17 h 101"/>
                <a:gd name="T18" fmla="*/ 46 w 82"/>
                <a:gd name="T19" fmla="*/ 15 h 101"/>
                <a:gd name="T20" fmla="*/ 16 w 82"/>
                <a:gd name="T21" fmla="*/ 15 h 101"/>
                <a:gd name="T22" fmla="*/ 46 w 82"/>
                <a:gd name="T23" fmla="*/ 0 h 101"/>
                <a:gd name="T24" fmla="*/ 60 w 82"/>
                <a:gd name="T25" fmla="*/ 2 h 101"/>
                <a:gd name="T26" fmla="*/ 71 w 82"/>
                <a:gd name="T27" fmla="*/ 8 h 101"/>
                <a:gd name="T28" fmla="*/ 78 w 82"/>
                <a:gd name="T29" fmla="*/ 19 h 101"/>
                <a:gd name="T30" fmla="*/ 82 w 82"/>
                <a:gd name="T31" fmla="*/ 29 h 101"/>
                <a:gd name="T32" fmla="*/ 82 w 82"/>
                <a:gd name="T33" fmla="*/ 40 h 101"/>
                <a:gd name="T34" fmla="*/ 78 w 82"/>
                <a:gd name="T35" fmla="*/ 52 h 101"/>
                <a:gd name="T36" fmla="*/ 72 w 82"/>
                <a:gd name="T37" fmla="*/ 61 h 101"/>
                <a:gd name="T38" fmla="*/ 60 w 82"/>
                <a:gd name="T39" fmla="*/ 68 h 101"/>
                <a:gd name="T40" fmla="*/ 46 w 82"/>
                <a:gd name="T41" fmla="*/ 70 h 101"/>
                <a:gd name="T42" fmla="*/ 16 w 82"/>
                <a:gd name="T43" fmla="*/ 70 h 101"/>
                <a:gd name="T44" fmla="*/ 16 w 82"/>
                <a:gd name="T45" fmla="*/ 101 h 101"/>
                <a:gd name="T46" fmla="*/ 0 w 82"/>
                <a:gd name="T47" fmla="*/ 101 h 101"/>
                <a:gd name="T48" fmla="*/ 0 w 82"/>
                <a:gd name="T49" fmla="*/ 1 h 101"/>
                <a:gd name="T50" fmla="*/ 46 w 82"/>
                <a:gd name="T5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101">
                  <a:moveTo>
                    <a:pt x="16" y="15"/>
                  </a:moveTo>
                  <a:lnTo>
                    <a:pt x="16" y="56"/>
                  </a:lnTo>
                  <a:lnTo>
                    <a:pt x="46" y="56"/>
                  </a:lnTo>
                  <a:lnTo>
                    <a:pt x="57" y="53"/>
                  </a:lnTo>
                  <a:lnTo>
                    <a:pt x="63" y="48"/>
                  </a:lnTo>
                  <a:lnTo>
                    <a:pt x="66" y="39"/>
                  </a:lnTo>
                  <a:lnTo>
                    <a:pt x="66" y="31"/>
                  </a:lnTo>
                  <a:lnTo>
                    <a:pt x="63" y="22"/>
                  </a:lnTo>
                  <a:lnTo>
                    <a:pt x="57" y="17"/>
                  </a:lnTo>
                  <a:lnTo>
                    <a:pt x="46" y="15"/>
                  </a:lnTo>
                  <a:lnTo>
                    <a:pt x="16" y="15"/>
                  </a:lnTo>
                  <a:close/>
                  <a:moveTo>
                    <a:pt x="46" y="0"/>
                  </a:moveTo>
                  <a:lnTo>
                    <a:pt x="60" y="2"/>
                  </a:lnTo>
                  <a:lnTo>
                    <a:pt x="71" y="8"/>
                  </a:lnTo>
                  <a:lnTo>
                    <a:pt x="78" y="19"/>
                  </a:lnTo>
                  <a:lnTo>
                    <a:pt x="82" y="29"/>
                  </a:lnTo>
                  <a:lnTo>
                    <a:pt x="82" y="40"/>
                  </a:lnTo>
                  <a:lnTo>
                    <a:pt x="78" y="52"/>
                  </a:lnTo>
                  <a:lnTo>
                    <a:pt x="72" y="61"/>
                  </a:lnTo>
                  <a:lnTo>
                    <a:pt x="60" y="68"/>
                  </a:lnTo>
                  <a:lnTo>
                    <a:pt x="46" y="70"/>
                  </a:lnTo>
                  <a:lnTo>
                    <a:pt x="16" y="70"/>
                  </a:lnTo>
                  <a:lnTo>
                    <a:pt x="16" y="101"/>
                  </a:lnTo>
                  <a:lnTo>
                    <a:pt x="0" y="101"/>
                  </a:lnTo>
                  <a:lnTo>
                    <a:pt x="0" y="1"/>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0" name="Freeform 35"/>
            <p:cNvSpPr>
              <a:spLocks noEditPoints="1"/>
            </p:cNvSpPr>
            <p:nvPr userDrawn="1"/>
          </p:nvSpPr>
          <p:spPr bwMode="auto">
            <a:xfrm>
              <a:off x="6178551" y="577850"/>
              <a:ext cx="80963" cy="82550"/>
            </a:xfrm>
            <a:custGeom>
              <a:avLst/>
              <a:gdLst>
                <a:gd name="T0" fmla="*/ 51 w 103"/>
                <a:gd name="T1" fmla="*/ 16 h 106"/>
                <a:gd name="T2" fmla="*/ 36 w 103"/>
                <a:gd name="T3" fmla="*/ 18 h 106"/>
                <a:gd name="T4" fmla="*/ 25 w 103"/>
                <a:gd name="T5" fmla="*/ 26 h 106"/>
                <a:gd name="T6" fmla="*/ 18 w 103"/>
                <a:gd name="T7" fmla="*/ 38 h 106"/>
                <a:gd name="T8" fmla="*/ 16 w 103"/>
                <a:gd name="T9" fmla="*/ 54 h 106"/>
                <a:gd name="T10" fmla="*/ 17 w 103"/>
                <a:gd name="T11" fmla="*/ 64 h 106"/>
                <a:gd name="T12" fmla="*/ 21 w 103"/>
                <a:gd name="T13" fmla="*/ 74 h 106"/>
                <a:gd name="T14" fmla="*/ 28 w 103"/>
                <a:gd name="T15" fmla="*/ 83 h 106"/>
                <a:gd name="T16" fmla="*/ 39 w 103"/>
                <a:gd name="T17" fmla="*/ 88 h 106"/>
                <a:gd name="T18" fmla="*/ 51 w 103"/>
                <a:gd name="T19" fmla="*/ 91 h 106"/>
                <a:gd name="T20" fmla="*/ 65 w 103"/>
                <a:gd name="T21" fmla="*/ 88 h 106"/>
                <a:gd name="T22" fmla="*/ 75 w 103"/>
                <a:gd name="T23" fmla="*/ 83 h 106"/>
                <a:gd name="T24" fmla="*/ 82 w 103"/>
                <a:gd name="T25" fmla="*/ 75 h 106"/>
                <a:gd name="T26" fmla="*/ 85 w 103"/>
                <a:gd name="T27" fmla="*/ 65 h 106"/>
                <a:gd name="T28" fmla="*/ 87 w 103"/>
                <a:gd name="T29" fmla="*/ 54 h 106"/>
                <a:gd name="T30" fmla="*/ 85 w 103"/>
                <a:gd name="T31" fmla="*/ 42 h 106"/>
                <a:gd name="T32" fmla="*/ 82 w 103"/>
                <a:gd name="T33" fmla="*/ 32 h 106"/>
                <a:gd name="T34" fmla="*/ 75 w 103"/>
                <a:gd name="T35" fmla="*/ 23 h 106"/>
                <a:gd name="T36" fmla="*/ 65 w 103"/>
                <a:gd name="T37" fmla="*/ 17 h 106"/>
                <a:gd name="T38" fmla="*/ 51 w 103"/>
                <a:gd name="T39" fmla="*/ 16 h 106"/>
                <a:gd name="T40" fmla="*/ 51 w 103"/>
                <a:gd name="T41" fmla="*/ 0 h 106"/>
                <a:gd name="T42" fmla="*/ 68 w 103"/>
                <a:gd name="T43" fmla="*/ 3 h 106"/>
                <a:gd name="T44" fmla="*/ 80 w 103"/>
                <a:gd name="T45" fmla="*/ 8 h 106"/>
                <a:gd name="T46" fmla="*/ 91 w 103"/>
                <a:gd name="T47" fmla="*/ 17 h 106"/>
                <a:gd name="T48" fmla="*/ 97 w 103"/>
                <a:gd name="T49" fmla="*/ 27 h 106"/>
                <a:gd name="T50" fmla="*/ 102 w 103"/>
                <a:gd name="T51" fmla="*/ 40 h 106"/>
                <a:gd name="T52" fmla="*/ 103 w 103"/>
                <a:gd name="T53" fmla="*/ 54 h 106"/>
                <a:gd name="T54" fmla="*/ 102 w 103"/>
                <a:gd name="T55" fmla="*/ 66 h 106"/>
                <a:gd name="T56" fmla="*/ 97 w 103"/>
                <a:gd name="T57" fmla="*/ 79 h 106"/>
                <a:gd name="T58" fmla="*/ 91 w 103"/>
                <a:gd name="T59" fmla="*/ 89 h 106"/>
                <a:gd name="T60" fmla="*/ 80 w 103"/>
                <a:gd name="T61" fmla="*/ 98 h 106"/>
                <a:gd name="T62" fmla="*/ 68 w 103"/>
                <a:gd name="T63" fmla="*/ 103 h 106"/>
                <a:gd name="T64" fmla="*/ 51 w 103"/>
                <a:gd name="T65" fmla="*/ 106 h 106"/>
                <a:gd name="T66" fmla="*/ 36 w 103"/>
                <a:gd name="T67" fmla="*/ 103 h 106"/>
                <a:gd name="T68" fmla="*/ 22 w 103"/>
                <a:gd name="T69" fmla="*/ 98 h 106"/>
                <a:gd name="T70" fmla="*/ 13 w 103"/>
                <a:gd name="T71" fmla="*/ 89 h 106"/>
                <a:gd name="T72" fmla="*/ 6 w 103"/>
                <a:gd name="T73" fmla="*/ 79 h 106"/>
                <a:gd name="T74" fmla="*/ 2 w 103"/>
                <a:gd name="T75" fmla="*/ 66 h 106"/>
                <a:gd name="T76" fmla="*/ 0 w 103"/>
                <a:gd name="T77" fmla="*/ 54 h 106"/>
                <a:gd name="T78" fmla="*/ 3 w 103"/>
                <a:gd name="T79" fmla="*/ 36 h 106"/>
                <a:gd name="T80" fmla="*/ 9 w 103"/>
                <a:gd name="T81" fmla="*/ 22 h 106"/>
                <a:gd name="T82" fmla="*/ 21 w 103"/>
                <a:gd name="T83" fmla="*/ 10 h 106"/>
                <a:gd name="T84" fmla="*/ 35 w 103"/>
                <a:gd name="T85" fmla="*/ 3 h 106"/>
                <a:gd name="T86" fmla="*/ 51 w 103"/>
                <a:gd name="T8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3" h="106">
                  <a:moveTo>
                    <a:pt x="51" y="16"/>
                  </a:moveTo>
                  <a:lnTo>
                    <a:pt x="36" y="18"/>
                  </a:lnTo>
                  <a:lnTo>
                    <a:pt x="25" y="26"/>
                  </a:lnTo>
                  <a:lnTo>
                    <a:pt x="18" y="38"/>
                  </a:lnTo>
                  <a:lnTo>
                    <a:pt x="16" y="54"/>
                  </a:lnTo>
                  <a:lnTo>
                    <a:pt x="17" y="64"/>
                  </a:lnTo>
                  <a:lnTo>
                    <a:pt x="21" y="74"/>
                  </a:lnTo>
                  <a:lnTo>
                    <a:pt x="28" y="83"/>
                  </a:lnTo>
                  <a:lnTo>
                    <a:pt x="39" y="88"/>
                  </a:lnTo>
                  <a:lnTo>
                    <a:pt x="51" y="91"/>
                  </a:lnTo>
                  <a:lnTo>
                    <a:pt x="65" y="88"/>
                  </a:lnTo>
                  <a:lnTo>
                    <a:pt x="75" y="83"/>
                  </a:lnTo>
                  <a:lnTo>
                    <a:pt x="82" y="75"/>
                  </a:lnTo>
                  <a:lnTo>
                    <a:pt x="85" y="65"/>
                  </a:lnTo>
                  <a:lnTo>
                    <a:pt x="87" y="54"/>
                  </a:lnTo>
                  <a:lnTo>
                    <a:pt x="85" y="42"/>
                  </a:lnTo>
                  <a:lnTo>
                    <a:pt x="82" y="32"/>
                  </a:lnTo>
                  <a:lnTo>
                    <a:pt x="75" y="23"/>
                  </a:lnTo>
                  <a:lnTo>
                    <a:pt x="65" y="17"/>
                  </a:lnTo>
                  <a:lnTo>
                    <a:pt x="51" y="16"/>
                  </a:lnTo>
                  <a:close/>
                  <a:moveTo>
                    <a:pt x="51" y="0"/>
                  </a:moveTo>
                  <a:lnTo>
                    <a:pt x="68" y="3"/>
                  </a:lnTo>
                  <a:lnTo>
                    <a:pt x="80" y="8"/>
                  </a:lnTo>
                  <a:lnTo>
                    <a:pt x="91" y="17"/>
                  </a:lnTo>
                  <a:lnTo>
                    <a:pt x="97" y="27"/>
                  </a:lnTo>
                  <a:lnTo>
                    <a:pt x="102" y="40"/>
                  </a:lnTo>
                  <a:lnTo>
                    <a:pt x="103" y="54"/>
                  </a:lnTo>
                  <a:lnTo>
                    <a:pt x="102" y="66"/>
                  </a:lnTo>
                  <a:lnTo>
                    <a:pt x="97" y="79"/>
                  </a:lnTo>
                  <a:lnTo>
                    <a:pt x="91" y="89"/>
                  </a:lnTo>
                  <a:lnTo>
                    <a:pt x="80" y="98"/>
                  </a:lnTo>
                  <a:lnTo>
                    <a:pt x="68" y="103"/>
                  </a:lnTo>
                  <a:lnTo>
                    <a:pt x="51" y="106"/>
                  </a:lnTo>
                  <a:lnTo>
                    <a:pt x="36" y="103"/>
                  </a:lnTo>
                  <a:lnTo>
                    <a:pt x="22" y="98"/>
                  </a:lnTo>
                  <a:lnTo>
                    <a:pt x="13" y="89"/>
                  </a:lnTo>
                  <a:lnTo>
                    <a:pt x="6" y="79"/>
                  </a:lnTo>
                  <a:lnTo>
                    <a:pt x="2" y="66"/>
                  </a:lnTo>
                  <a:lnTo>
                    <a:pt x="0" y="54"/>
                  </a:lnTo>
                  <a:lnTo>
                    <a:pt x="3" y="36"/>
                  </a:lnTo>
                  <a:lnTo>
                    <a:pt x="9" y="22"/>
                  </a:lnTo>
                  <a:lnTo>
                    <a:pt x="21" y="10"/>
                  </a:lnTo>
                  <a:lnTo>
                    <a:pt x="35" y="3"/>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1" name="Freeform 36"/>
            <p:cNvSpPr>
              <a:spLocks/>
            </p:cNvSpPr>
            <p:nvPr userDrawn="1"/>
          </p:nvSpPr>
          <p:spPr bwMode="auto">
            <a:xfrm>
              <a:off x="6264276" y="579438"/>
              <a:ext cx="119063" cy="79375"/>
            </a:xfrm>
            <a:custGeom>
              <a:avLst/>
              <a:gdLst>
                <a:gd name="T0" fmla="*/ 0 w 150"/>
                <a:gd name="T1" fmla="*/ 0 h 100"/>
                <a:gd name="T2" fmla="*/ 19 w 150"/>
                <a:gd name="T3" fmla="*/ 0 h 100"/>
                <a:gd name="T4" fmla="*/ 45 w 150"/>
                <a:gd name="T5" fmla="*/ 77 h 100"/>
                <a:gd name="T6" fmla="*/ 70 w 150"/>
                <a:gd name="T7" fmla="*/ 0 h 100"/>
                <a:gd name="T8" fmla="*/ 82 w 150"/>
                <a:gd name="T9" fmla="*/ 0 h 100"/>
                <a:gd name="T10" fmla="*/ 107 w 150"/>
                <a:gd name="T11" fmla="*/ 77 h 100"/>
                <a:gd name="T12" fmla="*/ 132 w 150"/>
                <a:gd name="T13" fmla="*/ 0 h 100"/>
                <a:gd name="T14" fmla="*/ 150 w 150"/>
                <a:gd name="T15" fmla="*/ 0 h 100"/>
                <a:gd name="T16" fmla="*/ 115 w 150"/>
                <a:gd name="T17" fmla="*/ 100 h 100"/>
                <a:gd name="T18" fmla="*/ 101 w 150"/>
                <a:gd name="T19" fmla="*/ 100 h 100"/>
                <a:gd name="T20" fmla="*/ 87 w 150"/>
                <a:gd name="T21" fmla="*/ 65 h 100"/>
                <a:gd name="T22" fmla="*/ 76 w 150"/>
                <a:gd name="T23" fmla="*/ 30 h 100"/>
                <a:gd name="T24" fmla="*/ 65 w 150"/>
                <a:gd name="T25" fmla="*/ 65 h 100"/>
                <a:gd name="T26" fmla="*/ 51 w 150"/>
                <a:gd name="T27" fmla="*/ 100 h 100"/>
                <a:gd name="T28" fmla="*/ 37 w 150"/>
                <a:gd name="T29" fmla="*/ 100 h 100"/>
                <a:gd name="T30" fmla="*/ 0 w 150"/>
                <a:gd name="T3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0" h="100">
                  <a:moveTo>
                    <a:pt x="0" y="0"/>
                  </a:moveTo>
                  <a:lnTo>
                    <a:pt x="19" y="0"/>
                  </a:lnTo>
                  <a:lnTo>
                    <a:pt x="45" y="77"/>
                  </a:lnTo>
                  <a:lnTo>
                    <a:pt x="70" y="0"/>
                  </a:lnTo>
                  <a:lnTo>
                    <a:pt x="82" y="0"/>
                  </a:lnTo>
                  <a:lnTo>
                    <a:pt x="107" y="77"/>
                  </a:lnTo>
                  <a:lnTo>
                    <a:pt x="132" y="0"/>
                  </a:lnTo>
                  <a:lnTo>
                    <a:pt x="150" y="0"/>
                  </a:lnTo>
                  <a:lnTo>
                    <a:pt x="115" y="100"/>
                  </a:lnTo>
                  <a:lnTo>
                    <a:pt x="101" y="100"/>
                  </a:lnTo>
                  <a:lnTo>
                    <a:pt x="87" y="65"/>
                  </a:lnTo>
                  <a:lnTo>
                    <a:pt x="76" y="30"/>
                  </a:lnTo>
                  <a:lnTo>
                    <a:pt x="65" y="65"/>
                  </a:lnTo>
                  <a:lnTo>
                    <a:pt x="51" y="100"/>
                  </a:lnTo>
                  <a:lnTo>
                    <a:pt x="37"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2" name="Freeform 37"/>
            <p:cNvSpPr>
              <a:spLocks/>
            </p:cNvSpPr>
            <p:nvPr userDrawn="1"/>
          </p:nvSpPr>
          <p:spPr bwMode="auto">
            <a:xfrm>
              <a:off x="6394451" y="579438"/>
              <a:ext cx="60325" cy="79375"/>
            </a:xfrm>
            <a:custGeom>
              <a:avLst/>
              <a:gdLst>
                <a:gd name="T0" fmla="*/ 0 w 75"/>
                <a:gd name="T1" fmla="*/ 0 h 100"/>
                <a:gd name="T2" fmla="*/ 75 w 75"/>
                <a:gd name="T3" fmla="*/ 0 h 100"/>
                <a:gd name="T4" fmla="*/ 75 w 75"/>
                <a:gd name="T5" fmla="*/ 15 h 100"/>
                <a:gd name="T6" fmla="*/ 17 w 75"/>
                <a:gd name="T7" fmla="*/ 15 h 100"/>
                <a:gd name="T8" fmla="*/ 17 w 75"/>
                <a:gd name="T9" fmla="*/ 42 h 100"/>
                <a:gd name="T10" fmla="*/ 73 w 75"/>
                <a:gd name="T11" fmla="*/ 42 h 100"/>
                <a:gd name="T12" fmla="*/ 73 w 75"/>
                <a:gd name="T13" fmla="*/ 57 h 100"/>
                <a:gd name="T14" fmla="*/ 17 w 75"/>
                <a:gd name="T15" fmla="*/ 57 h 100"/>
                <a:gd name="T16" fmla="*/ 17 w 75"/>
                <a:gd name="T17" fmla="*/ 84 h 100"/>
                <a:gd name="T18" fmla="*/ 75 w 75"/>
                <a:gd name="T19" fmla="*/ 84 h 100"/>
                <a:gd name="T20" fmla="*/ 75 w 75"/>
                <a:gd name="T21" fmla="*/ 100 h 100"/>
                <a:gd name="T22" fmla="*/ 0 w 75"/>
                <a:gd name="T23" fmla="*/ 100 h 100"/>
                <a:gd name="T24" fmla="*/ 0 w 75"/>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00">
                  <a:moveTo>
                    <a:pt x="0" y="0"/>
                  </a:moveTo>
                  <a:lnTo>
                    <a:pt x="75" y="0"/>
                  </a:lnTo>
                  <a:lnTo>
                    <a:pt x="75" y="15"/>
                  </a:lnTo>
                  <a:lnTo>
                    <a:pt x="17" y="15"/>
                  </a:lnTo>
                  <a:lnTo>
                    <a:pt x="17" y="42"/>
                  </a:lnTo>
                  <a:lnTo>
                    <a:pt x="73" y="42"/>
                  </a:lnTo>
                  <a:lnTo>
                    <a:pt x="73" y="57"/>
                  </a:lnTo>
                  <a:lnTo>
                    <a:pt x="17" y="57"/>
                  </a:lnTo>
                  <a:lnTo>
                    <a:pt x="17" y="84"/>
                  </a:lnTo>
                  <a:lnTo>
                    <a:pt x="75" y="84"/>
                  </a:lnTo>
                  <a:lnTo>
                    <a:pt x="75"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3" name="Freeform 38"/>
            <p:cNvSpPr>
              <a:spLocks noEditPoints="1"/>
            </p:cNvSpPr>
            <p:nvPr userDrawn="1"/>
          </p:nvSpPr>
          <p:spPr bwMode="auto">
            <a:xfrm>
              <a:off x="6470651" y="577850"/>
              <a:ext cx="69850" cy="80963"/>
            </a:xfrm>
            <a:custGeom>
              <a:avLst/>
              <a:gdLst>
                <a:gd name="T0" fmla="*/ 17 w 88"/>
                <a:gd name="T1" fmla="*/ 15 h 101"/>
                <a:gd name="T2" fmla="*/ 17 w 88"/>
                <a:gd name="T3" fmla="*/ 52 h 101"/>
                <a:gd name="T4" fmla="*/ 47 w 88"/>
                <a:gd name="T5" fmla="*/ 52 h 101"/>
                <a:gd name="T6" fmla="*/ 53 w 88"/>
                <a:gd name="T7" fmla="*/ 50 h 101"/>
                <a:gd name="T8" fmla="*/ 58 w 88"/>
                <a:gd name="T9" fmla="*/ 49 h 101"/>
                <a:gd name="T10" fmla="*/ 61 w 88"/>
                <a:gd name="T11" fmla="*/ 48 h 101"/>
                <a:gd name="T12" fmla="*/ 64 w 88"/>
                <a:gd name="T13" fmla="*/ 44 h 101"/>
                <a:gd name="T14" fmla="*/ 65 w 88"/>
                <a:gd name="T15" fmla="*/ 42 h 101"/>
                <a:gd name="T16" fmla="*/ 66 w 88"/>
                <a:gd name="T17" fmla="*/ 38 h 101"/>
                <a:gd name="T18" fmla="*/ 66 w 88"/>
                <a:gd name="T19" fmla="*/ 34 h 101"/>
                <a:gd name="T20" fmla="*/ 66 w 88"/>
                <a:gd name="T21" fmla="*/ 30 h 101"/>
                <a:gd name="T22" fmla="*/ 65 w 88"/>
                <a:gd name="T23" fmla="*/ 26 h 101"/>
                <a:gd name="T24" fmla="*/ 64 w 88"/>
                <a:gd name="T25" fmla="*/ 22 h 101"/>
                <a:gd name="T26" fmla="*/ 61 w 88"/>
                <a:gd name="T27" fmla="*/ 20 h 101"/>
                <a:gd name="T28" fmla="*/ 58 w 88"/>
                <a:gd name="T29" fmla="*/ 17 h 101"/>
                <a:gd name="T30" fmla="*/ 53 w 88"/>
                <a:gd name="T31" fmla="*/ 16 h 101"/>
                <a:gd name="T32" fmla="*/ 47 w 88"/>
                <a:gd name="T33" fmla="*/ 15 h 101"/>
                <a:gd name="T34" fmla="*/ 17 w 88"/>
                <a:gd name="T35" fmla="*/ 15 h 101"/>
                <a:gd name="T36" fmla="*/ 0 w 88"/>
                <a:gd name="T37" fmla="*/ 0 h 101"/>
                <a:gd name="T38" fmla="*/ 47 w 88"/>
                <a:gd name="T39" fmla="*/ 1 h 101"/>
                <a:gd name="T40" fmla="*/ 63 w 88"/>
                <a:gd name="T41" fmla="*/ 3 h 101"/>
                <a:gd name="T42" fmla="*/ 74 w 88"/>
                <a:gd name="T43" fmla="*/ 10 h 101"/>
                <a:gd name="T44" fmla="*/ 80 w 88"/>
                <a:gd name="T45" fmla="*/ 21 h 101"/>
                <a:gd name="T46" fmla="*/ 83 w 88"/>
                <a:gd name="T47" fmla="*/ 33 h 101"/>
                <a:gd name="T48" fmla="*/ 82 w 88"/>
                <a:gd name="T49" fmla="*/ 44 h 101"/>
                <a:gd name="T50" fmla="*/ 77 w 88"/>
                <a:gd name="T51" fmla="*/ 53 h 101"/>
                <a:gd name="T52" fmla="*/ 69 w 88"/>
                <a:gd name="T53" fmla="*/ 61 h 101"/>
                <a:gd name="T54" fmla="*/ 56 w 88"/>
                <a:gd name="T55" fmla="*/ 64 h 101"/>
                <a:gd name="T56" fmla="*/ 86 w 88"/>
                <a:gd name="T57" fmla="*/ 99 h 101"/>
                <a:gd name="T58" fmla="*/ 88 w 88"/>
                <a:gd name="T59" fmla="*/ 101 h 101"/>
                <a:gd name="T60" fmla="*/ 69 w 88"/>
                <a:gd name="T61" fmla="*/ 101 h 101"/>
                <a:gd name="T62" fmla="*/ 39 w 88"/>
                <a:gd name="T63" fmla="*/ 66 h 101"/>
                <a:gd name="T64" fmla="*/ 17 w 88"/>
                <a:gd name="T65" fmla="*/ 66 h 101"/>
                <a:gd name="T66" fmla="*/ 17 w 88"/>
                <a:gd name="T67" fmla="*/ 101 h 101"/>
                <a:gd name="T68" fmla="*/ 0 w 88"/>
                <a:gd name="T69" fmla="*/ 101 h 101"/>
                <a:gd name="T70" fmla="*/ 0 w 88"/>
                <a:gd name="T7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101">
                  <a:moveTo>
                    <a:pt x="17" y="15"/>
                  </a:moveTo>
                  <a:lnTo>
                    <a:pt x="17" y="52"/>
                  </a:lnTo>
                  <a:lnTo>
                    <a:pt x="47" y="52"/>
                  </a:lnTo>
                  <a:lnTo>
                    <a:pt x="53" y="50"/>
                  </a:lnTo>
                  <a:lnTo>
                    <a:pt x="58" y="49"/>
                  </a:lnTo>
                  <a:lnTo>
                    <a:pt x="61" y="48"/>
                  </a:lnTo>
                  <a:lnTo>
                    <a:pt x="64" y="44"/>
                  </a:lnTo>
                  <a:lnTo>
                    <a:pt x="65" y="42"/>
                  </a:lnTo>
                  <a:lnTo>
                    <a:pt x="66" y="38"/>
                  </a:lnTo>
                  <a:lnTo>
                    <a:pt x="66" y="34"/>
                  </a:lnTo>
                  <a:lnTo>
                    <a:pt x="66" y="30"/>
                  </a:lnTo>
                  <a:lnTo>
                    <a:pt x="65" y="26"/>
                  </a:lnTo>
                  <a:lnTo>
                    <a:pt x="64" y="22"/>
                  </a:lnTo>
                  <a:lnTo>
                    <a:pt x="61" y="20"/>
                  </a:lnTo>
                  <a:lnTo>
                    <a:pt x="58" y="17"/>
                  </a:lnTo>
                  <a:lnTo>
                    <a:pt x="53" y="16"/>
                  </a:lnTo>
                  <a:lnTo>
                    <a:pt x="47" y="15"/>
                  </a:lnTo>
                  <a:lnTo>
                    <a:pt x="17" y="15"/>
                  </a:lnTo>
                  <a:close/>
                  <a:moveTo>
                    <a:pt x="0" y="0"/>
                  </a:moveTo>
                  <a:lnTo>
                    <a:pt x="47" y="1"/>
                  </a:lnTo>
                  <a:lnTo>
                    <a:pt x="63" y="3"/>
                  </a:lnTo>
                  <a:lnTo>
                    <a:pt x="74" y="10"/>
                  </a:lnTo>
                  <a:lnTo>
                    <a:pt x="80" y="21"/>
                  </a:lnTo>
                  <a:lnTo>
                    <a:pt x="83" y="33"/>
                  </a:lnTo>
                  <a:lnTo>
                    <a:pt x="82" y="44"/>
                  </a:lnTo>
                  <a:lnTo>
                    <a:pt x="77" y="53"/>
                  </a:lnTo>
                  <a:lnTo>
                    <a:pt x="69" y="61"/>
                  </a:lnTo>
                  <a:lnTo>
                    <a:pt x="56" y="64"/>
                  </a:lnTo>
                  <a:lnTo>
                    <a:pt x="86" y="99"/>
                  </a:lnTo>
                  <a:lnTo>
                    <a:pt x="88" y="101"/>
                  </a:lnTo>
                  <a:lnTo>
                    <a:pt x="69" y="101"/>
                  </a:lnTo>
                  <a:lnTo>
                    <a:pt x="39" y="66"/>
                  </a:lnTo>
                  <a:lnTo>
                    <a:pt x="17" y="66"/>
                  </a:lnTo>
                  <a:lnTo>
                    <a:pt x="17"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4" name="Freeform 39"/>
            <p:cNvSpPr>
              <a:spLocks/>
            </p:cNvSpPr>
            <p:nvPr userDrawn="1"/>
          </p:nvSpPr>
          <p:spPr bwMode="auto">
            <a:xfrm>
              <a:off x="6543676" y="577850"/>
              <a:ext cx="25400" cy="30163"/>
            </a:xfrm>
            <a:custGeom>
              <a:avLst/>
              <a:gdLst>
                <a:gd name="T0" fmla="*/ 0 w 32"/>
                <a:gd name="T1" fmla="*/ 0 h 38"/>
                <a:gd name="T2" fmla="*/ 32 w 32"/>
                <a:gd name="T3" fmla="*/ 0 h 38"/>
                <a:gd name="T4" fmla="*/ 32 w 32"/>
                <a:gd name="T5" fmla="*/ 5 h 38"/>
                <a:gd name="T6" fmla="*/ 19 w 32"/>
                <a:gd name="T7" fmla="*/ 5 h 38"/>
                <a:gd name="T8" fmla="*/ 19 w 32"/>
                <a:gd name="T9" fmla="*/ 38 h 38"/>
                <a:gd name="T10" fmla="*/ 13 w 32"/>
                <a:gd name="T11" fmla="*/ 38 h 38"/>
                <a:gd name="T12" fmla="*/ 13 w 32"/>
                <a:gd name="T13" fmla="*/ 5 h 38"/>
                <a:gd name="T14" fmla="*/ 0 w 32"/>
                <a:gd name="T15" fmla="*/ 5 h 38"/>
                <a:gd name="T16" fmla="*/ 0 w 32"/>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8">
                  <a:moveTo>
                    <a:pt x="0" y="0"/>
                  </a:moveTo>
                  <a:lnTo>
                    <a:pt x="32" y="0"/>
                  </a:lnTo>
                  <a:lnTo>
                    <a:pt x="32" y="5"/>
                  </a:lnTo>
                  <a:lnTo>
                    <a:pt x="19" y="5"/>
                  </a:lnTo>
                  <a:lnTo>
                    <a:pt x="19" y="38"/>
                  </a:lnTo>
                  <a:lnTo>
                    <a:pt x="13" y="38"/>
                  </a:lnTo>
                  <a:lnTo>
                    <a:pt x="13" y="5"/>
                  </a:lnTo>
                  <a:lnTo>
                    <a:pt x="0"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5" name="Freeform 40"/>
            <p:cNvSpPr>
              <a:spLocks/>
            </p:cNvSpPr>
            <p:nvPr userDrawn="1"/>
          </p:nvSpPr>
          <p:spPr bwMode="auto">
            <a:xfrm>
              <a:off x="6572251" y="577850"/>
              <a:ext cx="33338" cy="30163"/>
            </a:xfrm>
            <a:custGeom>
              <a:avLst/>
              <a:gdLst>
                <a:gd name="T0" fmla="*/ 0 w 41"/>
                <a:gd name="T1" fmla="*/ 0 h 40"/>
                <a:gd name="T2" fmla="*/ 8 w 41"/>
                <a:gd name="T3" fmla="*/ 0 h 40"/>
                <a:gd name="T4" fmla="*/ 20 w 41"/>
                <a:gd name="T5" fmla="*/ 18 h 40"/>
                <a:gd name="T6" fmla="*/ 33 w 41"/>
                <a:gd name="T7" fmla="*/ 0 h 40"/>
                <a:gd name="T8" fmla="*/ 41 w 41"/>
                <a:gd name="T9" fmla="*/ 0 h 40"/>
                <a:gd name="T10" fmla="*/ 41 w 41"/>
                <a:gd name="T11" fmla="*/ 40 h 40"/>
                <a:gd name="T12" fmla="*/ 34 w 41"/>
                <a:gd name="T13" fmla="*/ 40 h 40"/>
                <a:gd name="T14" fmla="*/ 34 w 41"/>
                <a:gd name="T15" fmla="*/ 9 h 40"/>
                <a:gd name="T16" fmla="*/ 20 w 41"/>
                <a:gd name="T17" fmla="*/ 28 h 40"/>
                <a:gd name="T18" fmla="*/ 19 w 41"/>
                <a:gd name="T19" fmla="*/ 28 h 40"/>
                <a:gd name="T20" fmla="*/ 6 w 41"/>
                <a:gd name="T21" fmla="*/ 9 h 40"/>
                <a:gd name="T22" fmla="*/ 6 w 41"/>
                <a:gd name="T23" fmla="*/ 40 h 40"/>
                <a:gd name="T24" fmla="*/ 0 w 41"/>
                <a:gd name="T25" fmla="*/ 40 h 40"/>
                <a:gd name="T26" fmla="*/ 0 w 41"/>
                <a:gd name="T2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40">
                  <a:moveTo>
                    <a:pt x="0" y="0"/>
                  </a:moveTo>
                  <a:lnTo>
                    <a:pt x="8" y="0"/>
                  </a:lnTo>
                  <a:lnTo>
                    <a:pt x="20" y="18"/>
                  </a:lnTo>
                  <a:lnTo>
                    <a:pt x="33" y="0"/>
                  </a:lnTo>
                  <a:lnTo>
                    <a:pt x="41" y="0"/>
                  </a:lnTo>
                  <a:lnTo>
                    <a:pt x="41" y="40"/>
                  </a:lnTo>
                  <a:lnTo>
                    <a:pt x="34" y="40"/>
                  </a:lnTo>
                  <a:lnTo>
                    <a:pt x="34" y="9"/>
                  </a:lnTo>
                  <a:lnTo>
                    <a:pt x="20" y="28"/>
                  </a:lnTo>
                  <a:lnTo>
                    <a:pt x="19" y="28"/>
                  </a:lnTo>
                  <a:lnTo>
                    <a:pt x="6" y="9"/>
                  </a:lnTo>
                  <a:lnTo>
                    <a:pt x="6"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Title 1"/>
          <p:cNvSpPr>
            <a:spLocks noGrp="1"/>
          </p:cNvSpPr>
          <p:nvPr>
            <p:ph type="ctrTitle" hasCustomPrompt="1"/>
          </p:nvPr>
        </p:nvSpPr>
        <p:spPr>
          <a:xfrm>
            <a:off x="616377" y="2025654"/>
            <a:ext cx="5140961" cy="1371601"/>
          </a:xfrm>
        </p:spPr>
        <p:txBody>
          <a:bodyPr anchor="b">
            <a:noAutofit/>
          </a:bodyPr>
          <a:lstStyle>
            <a:lvl1pPr algn="r">
              <a:lnSpc>
                <a:spcPct val="70000"/>
              </a:lnSpc>
              <a:defRPr sz="2400"/>
            </a:lvl1pPr>
          </a:lstStyle>
          <a:p>
            <a:r>
              <a:rPr lang="en-US" dirty="0"/>
              <a:t>Name</a:t>
            </a:r>
          </a:p>
        </p:txBody>
      </p:sp>
      <p:sp>
        <p:nvSpPr>
          <p:cNvPr id="3" name="Subtitle 2"/>
          <p:cNvSpPr>
            <a:spLocks noGrp="1"/>
          </p:cNvSpPr>
          <p:nvPr>
            <p:ph type="subTitle" idx="1" hasCustomPrompt="1"/>
          </p:nvPr>
        </p:nvSpPr>
        <p:spPr>
          <a:xfrm>
            <a:off x="616378" y="3469219"/>
            <a:ext cx="5140961" cy="1299632"/>
          </a:xfrm>
        </p:spPr>
        <p:txBody>
          <a:bodyPr>
            <a:normAutofit/>
          </a:bodyPr>
          <a:lstStyle>
            <a:lvl1pPr marL="0" indent="0" algn="r">
              <a:buNone/>
              <a:defRPr sz="20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Contact information | More</a:t>
            </a:r>
            <a:br>
              <a:rPr lang="en-US" dirty="0"/>
            </a:br>
            <a:r>
              <a:rPr lang="en-US" dirty="0"/>
              <a:t>information</a:t>
            </a:r>
          </a:p>
        </p:txBody>
      </p:sp>
      <p:sp>
        <p:nvSpPr>
          <p:cNvPr id="4" name="Date Placeholder 3"/>
          <p:cNvSpPr>
            <a:spLocks noGrp="1"/>
          </p:cNvSpPr>
          <p:nvPr>
            <p:ph type="dt" sz="half" idx="10"/>
          </p:nvPr>
        </p:nvSpPr>
        <p:spPr/>
        <p:txBody>
          <a:bodyPr/>
          <a:lstStyle/>
          <a:p>
            <a:fld id="{568773D2-5628-4AFD-B399-AC762D70077A}"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cxnSp>
        <p:nvCxnSpPr>
          <p:cNvPr id="8" name="Straight Connector 7"/>
          <p:cNvCxnSpPr/>
          <p:nvPr/>
        </p:nvCxnSpPr>
        <p:spPr>
          <a:xfrm>
            <a:off x="6089227" y="2668490"/>
            <a:ext cx="0" cy="1571619"/>
          </a:xfrm>
          <a:prstGeom prst="line">
            <a:avLst/>
          </a:prstGeom>
          <a:ln cap="rnd">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47762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Optional Section Header">
    <p:spTree>
      <p:nvGrpSpPr>
        <p:cNvPr id="1" name=""/>
        <p:cNvGrpSpPr/>
        <p:nvPr/>
      </p:nvGrpSpPr>
      <p:grpSpPr>
        <a:xfrm>
          <a:off x="0" y="0"/>
          <a:ext cx="0" cy="0"/>
          <a:chOff x="0" y="0"/>
          <a:chExt cx="0" cy="0"/>
        </a:xfrm>
      </p:grpSpPr>
      <p:grpSp>
        <p:nvGrpSpPr>
          <p:cNvPr id="9" name="Group 8"/>
          <p:cNvGrpSpPr/>
          <p:nvPr userDrawn="1"/>
        </p:nvGrpSpPr>
        <p:grpSpPr>
          <a:xfrm>
            <a:off x="8839416" y="656156"/>
            <a:ext cx="2668689" cy="736189"/>
            <a:chOff x="3608388" y="-152400"/>
            <a:chExt cx="3314701" cy="914400"/>
          </a:xfrm>
          <a:solidFill>
            <a:schemeClr val="tx2"/>
          </a:solidFill>
        </p:grpSpPr>
        <p:sp>
          <p:nvSpPr>
            <p:cNvPr id="10" name="Freeform 6"/>
            <p:cNvSpPr>
              <a:spLocks/>
            </p:cNvSpPr>
            <p:nvPr userDrawn="1"/>
          </p:nvSpPr>
          <p:spPr bwMode="auto">
            <a:xfrm>
              <a:off x="4794251" y="207963"/>
              <a:ext cx="155575" cy="193675"/>
            </a:xfrm>
            <a:custGeom>
              <a:avLst/>
              <a:gdLst>
                <a:gd name="T0" fmla="*/ 120 w 195"/>
                <a:gd name="T1" fmla="*/ 1 h 244"/>
                <a:gd name="T2" fmla="*/ 157 w 195"/>
                <a:gd name="T3" fmla="*/ 11 h 244"/>
                <a:gd name="T4" fmla="*/ 188 w 195"/>
                <a:gd name="T5" fmla="*/ 42 h 244"/>
                <a:gd name="T6" fmla="*/ 153 w 195"/>
                <a:gd name="T7" fmla="*/ 43 h 244"/>
                <a:gd name="T8" fmla="*/ 119 w 195"/>
                <a:gd name="T9" fmla="*/ 28 h 244"/>
                <a:gd name="T10" fmla="*/ 85 w 195"/>
                <a:gd name="T11" fmla="*/ 27 h 244"/>
                <a:gd name="T12" fmla="*/ 58 w 195"/>
                <a:gd name="T13" fmla="*/ 36 h 244"/>
                <a:gd name="T14" fmla="*/ 40 w 195"/>
                <a:gd name="T15" fmla="*/ 53 h 244"/>
                <a:gd name="T16" fmla="*/ 40 w 195"/>
                <a:gd name="T17" fmla="*/ 77 h 244"/>
                <a:gd name="T18" fmla="*/ 57 w 195"/>
                <a:gd name="T19" fmla="*/ 93 h 244"/>
                <a:gd name="T20" fmla="*/ 85 w 195"/>
                <a:gd name="T21" fmla="*/ 102 h 244"/>
                <a:gd name="T22" fmla="*/ 119 w 195"/>
                <a:gd name="T23" fmla="*/ 108 h 244"/>
                <a:gd name="T24" fmla="*/ 152 w 195"/>
                <a:gd name="T25" fmla="*/ 116 h 244"/>
                <a:gd name="T26" fmla="*/ 177 w 195"/>
                <a:gd name="T27" fmla="*/ 131 h 244"/>
                <a:gd name="T28" fmla="*/ 193 w 195"/>
                <a:gd name="T29" fmla="*/ 156 h 244"/>
                <a:gd name="T30" fmla="*/ 193 w 195"/>
                <a:gd name="T31" fmla="*/ 193 h 244"/>
                <a:gd name="T32" fmla="*/ 176 w 195"/>
                <a:gd name="T33" fmla="*/ 220 h 244"/>
                <a:gd name="T34" fmla="*/ 149 w 195"/>
                <a:gd name="T35" fmla="*/ 236 h 244"/>
                <a:gd name="T36" fmla="*/ 116 w 195"/>
                <a:gd name="T37" fmla="*/ 244 h 244"/>
                <a:gd name="T38" fmla="*/ 78 w 195"/>
                <a:gd name="T39" fmla="*/ 243 h 244"/>
                <a:gd name="T40" fmla="*/ 42 w 195"/>
                <a:gd name="T41" fmla="*/ 231 h 244"/>
                <a:gd name="T42" fmla="*/ 11 w 195"/>
                <a:gd name="T43" fmla="*/ 207 h 244"/>
                <a:gd name="T44" fmla="*/ 24 w 195"/>
                <a:gd name="T45" fmla="*/ 175 h 244"/>
                <a:gd name="T46" fmla="*/ 49 w 195"/>
                <a:gd name="T47" fmla="*/ 202 h 244"/>
                <a:gd name="T48" fmla="*/ 82 w 195"/>
                <a:gd name="T49" fmla="*/ 216 h 244"/>
                <a:gd name="T50" fmla="*/ 113 w 195"/>
                <a:gd name="T51" fmla="*/ 216 h 244"/>
                <a:gd name="T52" fmla="*/ 138 w 195"/>
                <a:gd name="T53" fmla="*/ 211 h 244"/>
                <a:gd name="T54" fmla="*/ 158 w 195"/>
                <a:gd name="T55" fmla="*/ 197 h 244"/>
                <a:gd name="T56" fmla="*/ 166 w 195"/>
                <a:gd name="T57" fmla="*/ 174 h 244"/>
                <a:gd name="T58" fmla="*/ 157 w 195"/>
                <a:gd name="T59" fmla="*/ 150 h 244"/>
                <a:gd name="T60" fmla="*/ 132 w 195"/>
                <a:gd name="T61" fmla="*/ 137 h 244"/>
                <a:gd name="T62" fmla="*/ 99 w 195"/>
                <a:gd name="T63" fmla="*/ 131 h 244"/>
                <a:gd name="T64" fmla="*/ 61 w 195"/>
                <a:gd name="T65" fmla="*/ 123 h 244"/>
                <a:gd name="T66" fmla="*/ 30 w 195"/>
                <a:gd name="T67" fmla="*/ 109 h 244"/>
                <a:gd name="T68" fmla="*/ 12 w 195"/>
                <a:gd name="T69" fmla="*/ 84 h 244"/>
                <a:gd name="T70" fmla="*/ 12 w 195"/>
                <a:gd name="T71" fmla="*/ 47 h 244"/>
                <a:gd name="T72" fmla="*/ 31 w 195"/>
                <a:gd name="T73" fmla="*/ 19 h 244"/>
                <a:gd name="T74" fmla="*/ 63 w 195"/>
                <a:gd name="T75" fmla="*/ 4 h 244"/>
                <a:gd name="T76" fmla="*/ 99 w 195"/>
                <a:gd name="T7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5" h="244">
                  <a:moveTo>
                    <a:pt x="99" y="0"/>
                  </a:moveTo>
                  <a:lnTo>
                    <a:pt x="120" y="1"/>
                  </a:lnTo>
                  <a:lnTo>
                    <a:pt x="139" y="5"/>
                  </a:lnTo>
                  <a:lnTo>
                    <a:pt x="157" y="11"/>
                  </a:lnTo>
                  <a:lnTo>
                    <a:pt x="174" y="24"/>
                  </a:lnTo>
                  <a:lnTo>
                    <a:pt x="188" y="42"/>
                  </a:lnTo>
                  <a:lnTo>
                    <a:pt x="166" y="56"/>
                  </a:lnTo>
                  <a:lnTo>
                    <a:pt x="153" y="43"/>
                  </a:lnTo>
                  <a:lnTo>
                    <a:pt x="138" y="33"/>
                  </a:lnTo>
                  <a:lnTo>
                    <a:pt x="119" y="28"/>
                  </a:lnTo>
                  <a:lnTo>
                    <a:pt x="100" y="25"/>
                  </a:lnTo>
                  <a:lnTo>
                    <a:pt x="85" y="27"/>
                  </a:lnTo>
                  <a:lnTo>
                    <a:pt x="71" y="30"/>
                  </a:lnTo>
                  <a:lnTo>
                    <a:pt x="58" y="36"/>
                  </a:lnTo>
                  <a:lnTo>
                    <a:pt x="48" y="43"/>
                  </a:lnTo>
                  <a:lnTo>
                    <a:pt x="40" y="53"/>
                  </a:lnTo>
                  <a:lnTo>
                    <a:pt x="38" y="66"/>
                  </a:lnTo>
                  <a:lnTo>
                    <a:pt x="40" y="77"/>
                  </a:lnTo>
                  <a:lnTo>
                    <a:pt x="47" y="86"/>
                  </a:lnTo>
                  <a:lnTo>
                    <a:pt x="57" y="93"/>
                  </a:lnTo>
                  <a:lnTo>
                    <a:pt x="70" y="98"/>
                  </a:lnTo>
                  <a:lnTo>
                    <a:pt x="85" y="102"/>
                  </a:lnTo>
                  <a:lnTo>
                    <a:pt x="101" y="104"/>
                  </a:lnTo>
                  <a:lnTo>
                    <a:pt x="119" y="108"/>
                  </a:lnTo>
                  <a:lnTo>
                    <a:pt x="136" y="112"/>
                  </a:lnTo>
                  <a:lnTo>
                    <a:pt x="152" y="116"/>
                  </a:lnTo>
                  <a:lnTo>
                    <a:pt x="166" y="122"/>
                  </a:lnTo>
                  <a:lnTo>
                    <a:pt x="177" y="131"/>
                  </a:lnTo>
                  <a:lnTo>
                    <a:pt x="188" y="142"/>
                  </a:lnTo>
                  <a:lnTo>
                    <a:pt x="193" y="156"/>
                  </a:lnTo>
                  <a:lnTo>
                    <a:pt x="195" y="174"/>
                  </a:lnTo>
                  <a:lnTo>
                    <a:pt x="193" y="193"/>
                  </a:lnTo>
                  <a:lnTo>
                    <a:pt x="186" y="207"/>
                  </a:lnTo>
                  <a:lnTo>
                    <a:pt x="176" y="220"/>
                  </a:lnTo>
                  <a:lnTo>
                    <a:pt x="163" y="229"/>
                  </a:lnTo>
                  <a:lnTo>
                    <a:pt x="149" y="236"/>
                  </a:lnTo>
                  <a:lnTo>
                    <a:pt x="133" y="240"/>
                  </a:lnTo>
                  <a:lnTo>
                    <a:pt x="116" y="244"/>
                  </a:lnTo>
                  <a:lnTo>
                    <a:pt x="100" y="244"/>
                  </a:lnTo>
                  <a:lnTo>
                    <a:pt x="78" y="243"/>
                  </a:lnTo>
                  <a:lnTo>
                    <a:pt x="59" y="239"/>
                  </a:lnTo>
                  <a:lnTo>
                    <a:pt x="42" y="231"/>
                  </a:lnTo>
                  <a:lnTo>
                    <a:pt x="25" y="221"/>
                  </a:lnTo>
                  <a:lnTo>
                    <a:pt x="11" y="207"/>
                  </a:lnTo>
                  <a:lnTo>
                    <a:pt x="0" y="189"/>
                  </a:lnTo>
                  <a:lnTo>
                    <a:pt x="24" y="175"/>
                  </a:lnTo>
                  <a:lnTo>
                    <a:pt x="35" y="191"/>
                  </a:lnTo>
                  <a:lnTo>
                    <a:pt x="49" y="202"/>
                  </a:lnTo>
                  <a:lnTo>
                    <a:pt x="66" y="211"/>
                  </a:lnTo>
                  <a:lnTo>
                    <a:pt x="82" y="216"/>
                  </a:lnTo>
                  <a:lnTo>
                    <a:pt x="100" y="217"/>
                  </a:lnTo>
                  <a:lnTo>
                    <a:pt x="113" y="216"/>
                  </a:lnTo>
                  <a:lnTo>
                    <a:pt x="125" y="215"/>
                  </a:lnTo>
                  <a:lnTo>
                    <a:pt x="138" y="211"/>
                  </a:lnTo>
                  <a:lnTo>
                    <a:pt x="149" y="205"/>
                  </a:lnTo>
                  <a:lnTo>
                    <a:pt x="158" y="197"/>
                  </a:lnTo>
                  <a:lnTo>
                    <a:pt x="163" y="187"/>
                  </a:lnTo>
                  <a:lnTo>
                    <a:pt x="166" y="174"/>
                  </a:lnTo>
                  <a:lnTo>
                    <a:pt x="163" y="160"/>
                  </a:lnTo>
                  <a:lnTo>
                    <a:pt x="157" y="150"/>
                  </a:lnTo>
                  <a:lnTo>
                    <a:pt x="146" y="144"/>
                  </a:lnTo>
                  <a:lnTo>
                    <a:pt x="132" y="137"/>
                  </a:lnTo>
                  <a:lnTo>
                    <a:pt x="115" y="133"/>
                  </a:lnTo>
                  <a:lnTo>
                    <a:pt x="99" y="131"/>
                  </a:lnTo>
                  <a:lnTo>
                    <a:pt x="80" y="127"/>
                  </a:lnTo>
                  <a:lnTo>
                    <a:pt x="61" y="123"/>
                  </a:lnTo>
                  <a:lnTo>
                    <a:pt x="44" y="117"/>
                  </a:lnTo>
                  <a:lnTo>
                    <a:pt x="30" y="109"/>
                  </a:lnTo>
                  <a:lnTo>
                    <a:pt x="19" y="98"/>
                  </a:lnTo>
                  <a:lnTo>
                    <a:pt x="12" y="84"/>
                  </a:lnTo>
                  <a:lnTo>
                    <a:pt x="10" y="66"/>
                  </a:lnTo>
                  <a:lnTo>
                    <a:pt x="12" y="47"/>
                  </a:lnTo>
                  <a:lnTo>
                    <a:pt x="20" y="30"/>
                  </a:lnTo>
                  <a:lnTo>
                    <a:pt x="31" y="19"/>
                  </a:lnTo>
                  <a:lnTo>
                    <a:pt x="47" y="10"/>
                  </a:lnTo>
                  <a:lnTo>
                    <a:pt x="63" y="4"/>
                  </a:lnTo>
                  <a:lnTo>
                    <a:pt x="81" y="1"/>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 name="Freeform 7"/>
            <p:cNvSpPr>
              <a:spLocks noEditPoints="1"/>
            </p:cNvSpPr>
            <p:nvPr userDrawn="1"/>
          </p:nvSpPr>
          <p:spPr bwMode="auto">
            <a:xfrm>
              <a:off x="4983163" y="212725"/>
              <a:ext cx="147638" cy="185738"/>
            </a:xfrm>
            <a:custGeom>
              <a:avLst/>
              <a:gdLst>
                <a:gd name="T0" fmla="*/ 28 w 187"/>
                <a:gd name="T1" fmla="*/ 27 h 235"/>
                <a:gd name="T2" fmla="*/ 28 w 187"/>
                <a:gd name="T3" fmla="*/ 131 h 235"/>
                <a:gd name="T4" fmla="*/ 107 w 187"/>
                <a:gd name="T5" fmla="*/ 131 h 235"/>
                <a:gd name="T6" fmla="*/ 123 w 187"/>
                <a:gd name="T7" fmla="*/ 130 h 235"/>
                <a:gd name="T8" fmla="*/ 137 w 187"/>
                <a:gd name="T9" fmla="*/ 122 h 235"/>
                <a:gd name="T10" fmla="*/ 147 w 187"/>
                <a:gd name="T11" fmla="*/ 112 h 235"/>
                <a:gd name="T12" fmla="*/ 154 w 187"/>
                <a:gd name="T13" fmla="*/ 100 h 235"/>
                <a:gd name="T14" fmla="*/ 157 w 187"/>
                <a:gd name="T15" fmla="*/ 86 h 235"/>
                <a:gd name="T16" fmla="*/ 157 w 187"/>
                <a:gd name="T17" fmla="*/ 72 h 235"/>
                <a:gd name="T18" fmla="*/ 154 w 187"/>
                <a:gd name="T19" fmla="*/ 59 h 235"/>
                <a:gd name="T20" fmla="*/ 147 w 187"/>
                <a:gd name="T21" fmla="*/ 46 h 235"/>
                <a:gd name="T22" fmla="*/ 137 w 187"/>
                <a:gd name="T23" fmla="*/ 36 h 235"/>
                <a:gd name="T24" fmla="*/ 123 w 187"/>
                <a:gd name="T25" fmla="*/ 29 h 235"/>
                <a:gd name="T26" fmla="*/ 107 w 187"/>
                <a:gd name="T27" fmla="*/ 27 h 235"/>
                <a:gd name="T28" fmla="*/ 28 w 187"/>
                <a:gd name="T29" fmla="*/ 27 h 235"/>
                <a:gd name="T30" fmla="*/ 0 w 187"/>
                <a:gd name="T31" fmla="*/ 0 h 235"/>
                <a:gd name="T32" fmla="*/ 107 w 187"/>
                <a:gd name="T33" fmla="*/ 0 h 235"/>
                <a:gd name="T34" fmla="*/ 129 w 187"/>
                <a:gd name="T35" fmla="*/ 3 h 235"/>
                <a:gd name="T36" fmla="*/ 149 w 187"/>
                <a:gd name="T37" fmla="*/ 10 h 235"/>
                <a:gd name="T38" fmla="*/ 164 w 187"/>
                <a:gd name="T39" fmla="*/ 22 h 235"/>
                <a:gd name="T40" fmla="*/ 175 w 187"/>
                <a:gd name="T41" fmla="*/ 36 h 235"/>
                <a:gd name="T42" fmla="*/ 183 w 187"/>
                <a:gd name="T43" fmla="*/ 52 h 235"/>
                <a:gd name="T44" fmla="*/ 187 w 187"/>
                <a:gd name="T45" fmla="*/ 70 h 235"/>
                <a:gd name="T46" fmla="*/ 187 w 187"/>
                <a:gd name="T47" fmla="*/ 88 h 235"/>
                <a:gd name="T48" fmla="*/ 183 w 187"/>
                <a:gd name="T49" fmla="*/ 106 h 235"/>
                <a:gd name="T50" fmla="*/ 175 w 187"/>
                <a:gd name="T51" fmla="*/ 122 h 235"/>
                <a:gd name="T52" fmla="*/ 164 w 187"/>
                <a:gd name="T53" fmla="*/ 137 h 235"/>
                <a:gd name="T54" fmla="*/ 149 w 187"/>
                <a:gd name="T55" fmla="*/ 149 h 235"/>
                <a:gd name="T56" fmla="*/ 129 w 187"/>
                <a:gd name="T57" fmla="*/ 156 h 235"/>
                <a:gd name="T58" fmla="*/ 107 w 187"/>
                <a:gd name="T59" fmla="*/ 159 h 235"/>
                <a:gd name="T60" fmla="*/ 28 w 187"/>
                <a:gd name="T61" fmla="*/ 159 h 235"/>
                <a:gd name="T62" fmla="*/ 28 w 187"/>
                <a:gd name="T63" fmla="*/ 235 h 235"/>
                <a:gd name="T64" fmla="*/ 0 w 187"/>
                <a:gd name="T65" fmla="*/ 235 h 235"/>
                <a:gd name="T66" fmla="*/ 0 w 187"/>
                <a:gd name="T67"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235">
                  <a:moveTo>
                    <a:pt x="28" y="27"/>
                  </a:moveTo>
                  <a:lnTo>
                    <a:pt x="28" y="131"/>
                  </a:lnTo>
                  <a:lnTo>
                    <a:pt x="107" y="131"/>
                  </a:lnTo>
                  <a:lnTo>
                    <a:pt x="123" y="130"/>
                  </a:lnTo>
                  <a:lnTo>
                    <a:pt x="137" y="122"/>
                  </a:lnTo>
                  <a:lnTo>
                    <a:pt x="147" y="112"/>
                  </a:lnTo>
                  <a:lnTo>
                    <a:pt x="154" y="100"/>
                  </a:lnTo>
                  <a:lnTo>
                    <a:pt x="157" y="86"/>
                  </a:lnTo>
                  <a:lnTo>
                    <a:pt x="157" y="72"/>
                  </a:lnTo>
                  <a:lnTo>
                    <a:pt x="154" y="59"/>
                  </a:lnTo>
                  <a:lnTo>
                    <a:pt x="147" y="46"/>
                  </a:lnTo>
                  <a:lnTo>
                    <a:pt x="137" y="36"/>
                  </a:lnTo>
                  <a:lnTo>
                    <a:pt x="123" y="29"/>
                  </a:lnTo>
                  <a:lnTo>
                    <a:pt x="107" y="27"/>
                  </a:lnTo>
                  <a:lnTo>
                    <a:pt x="28" y="27"/>
                  </a:lnTo>
                  <a:close/>
                  <a:moveTo>
                    <a:pt x="0" y="0"/>
                  </a:moveTo>
                  <a:lnTo>
                    <a:pt x="107" y="0"/>
                  </a:lnTo>
                  <a:lnTo>
                    <a:pt x="129" y="3"/>
                  </a:lnTo>
                  <a:lnTo>
                    <a:pt x="149" y="10"/>
                  </a:lnTo>
                  <a:lnTo>
                    <a:pt x="164" y="22"/>
                  </a:lnTo>
                  <a:lnTo>
                    <a:pt x="175" y="36"/>
                  </a:lnTo>
                  <a:lnTo>
                    <a:pt x="183" y="52"/>
                  </a:lnTo>
                  <a:lnTo>
                    <a:pt x="187" y="70"/>
                  </a:lnTo>
                  <a:lnTo>
                    <a:pt x="187" y="88"/>
                  </a:lnTo>
                  <a:lnTo>
                    <a:pt x="183" y="106"/>
                  </a:lnTo>
                  <a:lnTo>
                    <a:pt x="175" y="122"/>
                  </a:lnTo>
                  <a:lnTo>
                    <a:pt x="164" y="137"/>
                  </a:lnTo>
                  <a:lnTo>
                    <a:pt x="149" y="149"/>
                  </a:lnTo>
                  <a:lnTo>
                    <a:pt x="129" y="156"/>
                  </a:lnTo>
                  <a:lnTo>
                    <a:pt x="107" y="159"/>
                  </a:lnTo>
                  <a:lnTo>
                    <a:pt x="28" y="159"/>
                  </a:lnTo>
                  <a:lnTo>
                    <a:pt x="28"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8"/>
            <p:cNvSpPr>
              <a:spLocks/>
            </p:cNvSpPr>
            <p:nvPr userDrawn="1"/>
          </p:nvSpPr>
          <p:spPr bwMode="auto">
            <a:xfrm>
              <a:off x="5145088" y="207963"/>
              <a:ext cx="155575" cy="193675"/>
            </a:xfrm>
            <a:custGeom>
              <a:avLst/>
              <a:gdLst>
                <a:gd name="T0" fmla="*/ 119 w 195"/>
                <a:gd name="T1" fmla="*/ 1 h 244"/>
                <a:gd name="T2" fmla="*/ 157 w 195"/>
                <a:gd name="T3" fmla="*/ 11 h 244"/>
                <a:gd name="T4" fmla="*/ 187 w 195"/>
                <a:gd name="T5" fmla="*/ 42 h 244"/>
                <a:gd name="T6" fmla="*/ 153 w 195"/>
                <a:gd name="T7" fmla="*/ 43 h 244"/>
                <a:gd name="T8" fmla="*/ 119 w 195"/>
                <a:gd name="T9" fmla="*/ 28 h 244"/>
                <a:gd name="T10" fmla="*/ 85 w 195"/>
                <a:gd name="T11" fmla="*/ 27 h 244"/>
                <a:gd name="T12" fmla="*/ 58 w 195"/>
                <a:gd name="T13" fmla="*/ 36 h 244"/>
                <a:gd name="T14" fmla="*/ 40 w 195"/>
                <a:gd name="T15" fmla="*/ 53 h 244"/>
                <a:gd name="T16" fmla="*/ 40 w 195"/>
                <a:gd name="T17" fmla="*/ 77 h 244"/>
                <a:gd name="T18" fmla="*/ 57 w 195"/>
                <a:gd name="T19" fmla="*/ 93 h 244"/>
                <a:gd name="T20" fmla="*/ 85 w 195"/>
                <a:gd name="T21" fmla="*/ 102 h 244"/>
                <a:gd name="T22" fmla="*/ 119 w 195"/>
                <a:gd name="T23" fmla="*/ 108 h 244"/>
                <a:gd name="T24" fmla="*/ 152 w 195"/>
                <a:gd name="T25" fmla="*/ 116 h 244"/>
                <a:gd name="T26" fmla="*/ 177 w 195"/>
                <a:gd name="T27" fmla="*/ 131 h 244"/>
                <a:gd name="T28" fmla="*/ 193 w 195"/>
                <a:gd name="T29" fmla="*/ 156 h 244"/>
                <a:gd name="T30" fmla="*/ 193 w 195"/>
                <a:gd name="T31" fmla="*/ 193 h 244"/>
                <a:gd name="T32" fmla="*/ 176 w 195"/>
                <a:gd name="T33" fmla="*/ 220 h 244"/>
                <a:gd name="T34" fmla="*/ 149 w 195"/>
                <a:gd name="T35" fmla="*/ 236 h 244"/>
                <a:gd name="T36" fmla="*/ 116 w 195"/>
                <a:gd name="T37" fmla="*/ 244 h 244"/>
                <a:gd name="T38" fmla="*/ 78 w 195"/>
                <a:gd name="T39" fmla="*/ 243 h 244"/>
                <a:gd name="T40" fmla="*/ 40 w 195"/>
                <a:gd name="T41" fmla="*/ 231 h 244"/>
                <a:gd name="T42" fmla="*/ 11 w 195"/>
                <a:gd name="T43" fmla="*/ 207 h 244"/>
                <a:gd name="T44" fmla="*/ 24 w 195"/>
                <a:gd name="T45" fmla="*/ 175 h 244"/>
                <a:gd name="T46" fmla="*/ 49 w 195"/>
                <a:gd name="T47" fmla="*/ 202 h 244"/>
                <a:gd name="T48" fmla="*/ 82 w 195"/>
                <a:gd name="T49" fmla="*/ 216 h 244"/>
                <a:gd name="T50" fmla="*/ 113 w 195"/>
                <a:gd name="T51" fmla="*/ 216 h 244"/>
                <a:gd name="T52" fmla="*/ 138 w 195"/>
                <a:gd name="T53" fmla="*/ 211 h 244"/>
                <a:gd name="T54" fmla="*/ 158 w 195"/>
                <a:gd name="T55" fmla="*/ 197 h 244"/>
                <a:gd name="T56" fmla="*/ 166 w 195"/>
                <a:gd name="T57" fmla="*/ 174 h 244"/>
                <a:gd name="T58" fmla="*/ 156 w 195"/>
                <a:gd name="T59" fmla="*/ 150 h 244"/>
                <a:gd name="T60" fmla="*/ 132 w 195"/>
                <a:gd name="T61" fmla="*/ 137 h 244"/>
                <a:gd name="T62" fmla="*/ 99 w 195"/>
                <a:gd name="T63" fmla="*/ 131 h 244"/>
                <a:gd name="T64" fmla="*/ 61 w 195"/>
                <a:gd name="T65" fmla="*/ 123 h 244"/>
                <a:gd name="T66" fmla="*/ 30 w 195"/>
                <a:gd name="T67" fmla="*/ 109 h 244"/>
                <a:gd name="T68" fmla="*/ 11 w 195"/>
                <a:gd name="T69" fmla="*/ 84 h 244"/>
                <a:gd name="T70" fmla="*/ 11 w 195"/>
                <a:gd name="T71" fmla="*/ 47 h 244"/>
                <a:gd name="T72" fmla="*/ 31 w 195"/>
                <a:gd name="T73" fmla="*/ 19 h 244"/>
                <a:gd name="T74" fmla="*/ 63 w 195"/>
                <a:gd name="T75" fmla="*/ 4 h 244"/>
                <a:gd name="T76" fmla="*/ 99 w 195"/>
                <a:gd name="T7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5" h="244">
                  <a:moveTo>
                    <a:pt x="99" y="0"/>
                  </a:moveTo>
                  <a:lnTo>
                    <a:pt x="119" y="1"/>
                  </a:lnTo>
                  <a:lnTo>
                    <a:pt x="139" y="5"/>
                  </a:lnTo>
                  <a:lnTo>
                    <a:pt x="157" y="11"/>
                  </a:lnTo>
                  <a:lnTo>
                    <a:pt x="173" y="24"/>
                  </a:lnTo>
                  <a:lnTo>
                    <a:pt x="187" y="42"/>
                  </a:lnTo>
                  <a:lnTo>
                    <a:pt x="166" y="56"/>
                  </a:lnTo>
                  <a:lnTo>
                    <a:pt x="153" y="43"/>
                  </a:lnTo>
                  <a:lnTo>
                    <a:pt x="138" y="33"/>
                  </a:lnTo>
                  <a:lnTo>
                    <a:pt x="119" y="28"/>
                  </a:lnTo>
                  <a:lnTo>
                    <a:pt x="100" y="25"/>
                  </a:lnTo>
                  <a:lnTo>
                    <a:pt x="85" y="27"/>
                  </a:lnTo>
                  <a:lnTo>
                    <a:pt x="71" y="30"/>
                  </a:lnTo>
                  <a:lnTo>
                    <a:pt x="58" y="36"/>
                  </a:lnTo>
                  <a:lnTo>
                    <a:pt x="47" y="43"/>
                  </a:lnTo>
                  <a:lnTo>
                    <a:pt x="40" y="53"/>
                  </a:lnTo>
                  <a:lnTo>
                    <a:pt x="38" y="66"/>
                  </a:lnTo>
                  <a:lnTo>
                    <a:pt x="40" y="77"/>
                  </a:lnTo>
                  <a:lnTo>
                    <a:pt x="47" y="86"/>
                  </a:lnTo>
                  <a:lnTo>
                    <a:pt x="57" y="93"/>
                  </a:lnTo>
                  <a:lnTo>
                    <a:pt x="69" y="98"/>
                  </a:lnTo>
                  <a:lnTo>
                    <a:pt x="85" y="102"/>
                  </a:lnTo>
                  <a:lnTo>
                    <a:pt x="101" y="104"/>
                  </a:lnTo>
                  <a:lnTo>
                    <a:pt x="119" y="108"/>
                  </a:lnTo>
                  <a:lnTo>
                    <a:pt x="135" y="112"/>
                  </a:lnTo>
                  <a:lnTo>
                    <a:pt x="152" y="116"/>
                  </a:lnTo>
                  <a:lnTo>
                    <a:pt x="166" y="122"/>
                  </a:lnTo>
                  <a:lnTo>
                    <a:pt x="177" y="131"/>
                  </a:lnTo>
                  <a:lnTo>
                    <a:pt x="186" y="142"/>
                  </a:lnTo>
                  <a:lnTo>
                    <a:pt x="193" y="156"/>
                  </a:lnTo>
                  <a:lnTo>
                    <a:pt x="195" y="174"/>
                  </a:lnTo>
                  <a:lnTo>
                    <a:pt x="193" y="193"/>
                  </a:lnTo>
                  <a:lnTo>
                    <a:pt x="186" y="207"/>
                  </a:lnTo>
                  <a:lnTo>
                    <a:pt x="176" y="220"/>
                  </a:lnTo>
                  <a:lnTo>
                    <a:pt x="163" y="229"/>
                  </a:lnTo>
                  <a:lnTo>
                    <a:pt x="149" y="236"/>
                  </a:lnTo>
                  <a:lnTo>
                    <a:pt x="133" y="240"/>
                  </a:lnTo>
                  <a:lnTo>
                    <a:pt x="116" y="244"/>
                  </a:lnTo>
                  <a:lnTo>
                    <a:pt x="99" y="244"/>
                  </a:lnTo>
                  <a:lnTo>
                    <a:pt x="78" y="243"/>
                  </a:lnTo>
                  <a:lnTo>
                    <a:pt x="59" y="239"/>
                  </a:lnTo>
                  <a:lnTo>
                    <a:pt x="40" y="231"/>
                  </a:lnTo>
                  <a:lnTo>
                    <a:pt x="25" y="221"/>
                  </a:lnTo>
                  <a:lnTo>
                    <a:pt x="11" y="207"/>
                  </a:lnTo>
                  <a:lnTo>
                    <a:pt x="0" y="189"/>
                  </a:lnTo>
                  <a:lnTo>
                    <a:pt x="24" y="175"/>
                  </a:lnTo>
                  <a:lnTo>
                    <a:pt x="35" y="191"/>
                  </a:lnTo>
                  <a:lnTo>
                    <a:pt x="49" y="202"/>
                  </a:lnTo>
                  <a:lnTo>
                    <a:pt x="64" y="211"/>
                  </a:lnTo>
                  <a:lnTo>
                    <a:pt x="82" y="216"/>
                  </a:lnTo>
                  <a:lnTo>
                    <a:pt x="100" y="217"/>
                  </a:lnTo>
                  <a:lnTo>
                    <a:pt x="113" y="216"/>
                  </a:lnTo>
                  <a:lnTo>
                    <a:pt x="125" y="215"/>
                  </a:lnTo>
                  <a:lnTo>
                    <a:pt x="138" y="211"/>
                  </a:lnTo>
                  <a:lnTo>
                    <a:pt x="148" y="205"/>
                  </a:lnTo>
                  <a:lnTo>
                    <a:pt x="158" y="197"/>
                  </a:lnTo>
                  <a:lnTo>
                    <a:pt x="163" y="187"/>
                  </a:lnTo>
                  <a:lnTo>
                    <a:pt x="166" y="174"/>
                  </a:lnTo>
                  <a:lnTo>
                    <a:pt x="163" y="160"/>
                  </a:lnTo>
                  <a:lnTo>
                    <a:pt x="156" y="150"/>
                  </a:lnTo>
                  <a:lnTo>
                    <a:pt x="146" y="144"/>
                  </a:lnTo>
                  <a:lnTo>
                    <a:pt x="132" y="137"/>
                  </a:lnTo>
                  <a:lnTo>
                    <a:pt x="115" y="133"/>
                  </a:lnTo>
                  <a:lnTo>
                    <a:pt x="99" y="131"/>
                  </a:lnTo>
                  <a:lnTo>
                    <a:pt x="80" y="127"/>
                  </a:lnTo>
                  <a:lnTo>
                    <a:pt x="61" y="123"/>
                  </a:lnTo>
                  <a:lnTo>
                    <a:pt x="44" y="117"/>
                  </a:lnTo>
                  <a:lnTo>
                    <a:pt x="30" y="109"/>
                  </a:lnTo>
                  <a:lnTo>
                    <a:pt x="19" y="98"/>
                  </a:lnTo>
                  <a:lnTo>
                    <a:pt x="11" y="84"/>
                  </a:lnTo>
                  <a:lnTo>
                    <a:pt x="9" y="66"/>
                  </a:lnTo>
                  <a:lnTo>
                    <a:pt x="11" y="47"/>
                  </a:lnTo>
                  <a:lnTo>
                    <a:pt x="20" y="30"/>
                  </a:lnTo>
                  <a:lnTo>
                    <a:pt x="31" y="19"/>
                  </a:lnTo>
                  <a:lnTo>
                    <a:pt x="47" y="10"/>
                  </a:lnTo>
                  <a:lnTo>
                    <a:pt x="63" y="4"/>
                  </a:lnTo>
                  <a:lnTo>
                    <a:pt x="81" y="1"/>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Freeform 9"/>
            <p:cNvSpPr>
              <a:spLocks/>
            </p:cNvSpPr>
            <p:nvPr userDrawn="1"/>
          </p:nvSpPr>
          <p:spPr bwMode="auto">
            <a:xfrm>
              <a:off x="5392738" y="209550"/>
              <a:ext cx="166688" cy="190500"/>
            </a:xfrm>
            <a:custGeom>
              <a:avLst/>
              <a:gdLst>
                <a:gd name="T0" fmla="*/ 123 w 209"/>
                <a:gd name="T1" fmla="*/ 0 h 242"/>
                <a:gd name="T2" fmla="*/ 146 w 209"/>
                <a:gd name="T3" fmla="*/ 3 h 242"/>
                <a:gd name="T4" fmla="*/ 169 w 209"/>
                <a:gd name="T5" fmla="*/ 9 h 242"/>
                <a:gd name="T6" fmla="*/ 189 w 209"/>
                <a:gd name="T7" fmla="*/ 19 h 242"/>
                <a:gd name="T8" fmla="*/ 208 w 209"/>
                <a:gd name="T9" fmla="*/ 36 h 242"/>
                <a:gd name="T10" fmla="*/ 188 w 209"/>
                <a:gd name="T11" fmla="*/ 54 h 242"/>
                <a:gd name="T12" fmla="*/ 169 w 209"/>
                <a:gd name="T13" fmla="*/ 40 h 242"/>
                <a:gd name="T14" fmla="*/ 146 w 209"/>
                <a:gd name="T15" fmla="*/ 31 h 242"/>
                <a:gd name="T16" fmla="*/ 123 w 209"/>
                <a:gd name="T17" fmla="*/ 28 h 242"/>
                <a:gd name="T18" fmla="*/ 98 w 209"/>
                <a:gd name="T19" fmla="*/ 31 h 242"/>
                <a:gd name="T20" fmla="*/ 76 w 209"/>
                <a:gd name="T21" fmla="*/ 38 h 242"/>
                <a:gd name="T22" fmla="*/ 59 w 209"/>
                <a:gd name="T23" fmla="*/ 50 h 242"/>
                <a:gd name="T24" fmla="*/ 46 w 209"/>
                <a:gd name="T25" fmla="*/ 65 h 242"/>
                <a:gd name="T26" fmla="*/ 37 w 209"/>
                <a:gd name="T27" fmla="*/ 82 h 242"/>
                <a:gd name="T28" fmla="*/ 32 w 209"/>
                <a:gd name="T29" fmla="*/ 102 h 242"/>
                <a:gd name="T30" fmla="*/ 29 w 209"/>
                <a:gd name="T31" fmla="*/ 122 h 242"/>
                <a:gd name="T32" fmla="*/ 32 w 209"/>
                <a:gd name="T33" fmla="*/ 143 h 242"/>
                <a:gd name="T34" fmla="*/ 37 w 209"/>
                <a:gd name="T35" fmla="*/ 162 h 242"/>
                <a:gd name="T36" fmla="*/ 47 w 209"/>
                <a:gd name="T37" fmla="*/ 178 h 242"/>
                <a:gd name="T38" fmla="*/ 59 w 209"/>
                <a:gd name="T39" fmla="*/ 193 h 242"/>
                <a:gd name="T40" fmla="*/ 76 w 209"/>
                <a:gd name="T41" fmla="*/ 205 h 242"/>
                <a:gd name="T42" fmla="*/ 98 w 209"/>
                <a:gd name="T43" fmla="*/ 211 h 242"/>
                <a:gd name="T44" fmla="*/ 123 w 209"/>
                <a:gd name="T45" fmla="*/ 215 h 242"/>
                <a:gd name="T46" fmla="*/ 141 w 209"/>
                <a:gd name="T47" fmla="*/ 213 h 242"/>
                <a:gd name="T48" fmla="*/ 158 w 209"/>
                <a:gd name="T49" fmla="*/ 207 h 242"/>
                <a:gd name="T50" fmla="*/ 175 w 209"/>
                <a:gd name="T51" fmla="*/ 199 h 242"/>
                <a:gd name="T52" fmla="*/ 189 w 209"/>
                <a:gd name="T53" fmla="*/ 187 h 242"/>
                <a:gd name="T54" fmla="*/ 209 w 209"/>
                <a:gd name="T55" fmla="*/ 207 h 242"/>
                <a:gd name="T56" fmla="*/ 190 w 209"/>
                <a:gd name="T57" fmla="*/ 223 h 242"/>
                <a:gd name="T58" fmla="*/ 169 w 209"/>
                <a:gd name="T59" fmla="*/ 234 h 242"/>
                <a:gd name="T60" fmla="*/ 146 w 209"/>
                <a:gd name="T61" fmla="*/ 241 h 242"/>
                <a:gd name="T62" fmla="*/ 123 w 209"/>
                <a:gd name="T63" fmla="*/ 242 h 242"/>
                <a:gd name="T64" fmla="*/ 94 w 209"/>
                <a:gd name="T65" fmla="*/ 239 h 242"/>
                <a:gd name="T66" fmla="*/ 68 w 209"/>
                <a:gd name="T67" fmla="*/ 233 h 242"/>
                <a:gd name="T68" fmla="*/ 48 w 209"/>
                <a:gd name="T69" fmla="*/ 221 h 242"/>
                <a:gd name="T70" fmla="*/ 30 w 209"/>
                <a:gd name="T71" fmla="*/ 206 h 242"/>
                <a:gd name="T72" fmla="*/ 18 w 209"/>
                <a:gd name="T73" fmla="*/ 188 h 242"/>
                <a:gd name="T74" fmla="*/ 7 w 209"/>
                <a:gd name="T75" fmla="*/ 168 h 242"/>
                <a:gd name="T76" fmla="*/ 2 w 209"/>
                <a:gd name="T77" fmla="*/ 145 h 242"/>
                <a:gd name="T78" fmla="*/ 0 w 209"/>
                <a:gd name="T79" fmla="*/ 122 h 242"/>
                <a:gd name="T80" fmla="*/ 2 w 209"/>
                <a:gd name="T81" fmla="*/ 99 h 242"/>
                <a:gd name="T82" fmla="*/ 7 w 209"/>
                <a:gd name="T83" fmla="*/ 78 h 242"/>
                <a:gd name="T84" fmla="*/ 16 w 209"/>
                <a:gd name="T85" fmla="*/ 56 h 242"/>
                <a:gd name="T86" fmla="*/ 30 w 209"/>
                <a:gd name="T87" fmla="*/ 38 h 242"/>
                <a:gd name="T88" fmla="*/ 47 w 209"/>
                <a:gd name="T89" fmla="*/ 22 h 242"/>
                <a:gd name="T90" fmla="*/ 68 w 209"/>
                <a:gd name="T91" fmla="*/ 10 h 242"/>
                <a:gd name="T92" fmla="*/ 94 w 209"/>
                <a:gd name="T93" fmla="*/ 3 h 242"/>
                <a:gd name="T94" fmla="*/ 123 w 209"/>
                <a:gd name="T95"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9" h="242">
                  <a:moveTo>
                    <a:pt x="123" y="0"/>
                  </a:moveTo>
                  <a:lnTo>
                    <a:pt x="146" y="3"/>
                  </a:lnTo>
                  <a:lnTo>
                    <a:pt x="169" y="9"/>
                  </a:lnTo>
                  <a:lnTo>
                    <a:pt x="189" y="19"/>
                  </a:lnTo>
                  <a:lnTo>
                    <a:pt x="208" y="36"/>
                  </a:lnTo>
                  <a:lnTo>
                    <a:pt x="188" y="54"/>
                  </a:lnTo>
                  <a:lnTo>
                    <a:pt x="169" y="40"/>
                  </a:lnTo>
                  <a:lnTo>
                    <a:pt x="146" y="31"/>
                  </a:lnTo>
                  <a:lnTo>
                    <a:pt x="123" y="28"/>
                  </a:lnTo>
                  <a:lnTo>
                    <a:pt x="98" y="31"/>
                  </a:lnTo>
                  <a:lnTo>
                    <a:pt x="76" y="38"/>
                  </a:lnTo>
                  <a:lnTo>
                    <a:pt x="59" y="50"/>
                  </a:lnTo>
                  <a:lnTo>
                    <a:pt x="46" y="65"/>
                  </a:lnTo>
                  <a:lnTo>
                    <a:pt x="37" y="82"/>
                  </a:lnTo>
                  <a:lnTo>
                    <a:pt x="32" y="102"/>
                  </a:lnTo>
                  <a:lnTo>
                    <a:pt x="29" y="122"/>
                  </a:lnTo>
                  <a:lnTo>
                    <a:pt x="32" y="143"/>
                  </a:lnTo>
                  <a:lnTo>
                    <a:pt x="37" y="162"/>
                  </a:lnTo>
                  <a:lnTo>
                    <a:pt x="47" y="178"/>
                  </a:lnTo>
                  <a:lnTo>
                    <a:pt x="59" y="193"/>
                  </a:lnTo>
                  <a:lnTo>
                    <a:pt x="76" y="205"/>
                  </a:lnTo>
                  <a:lnTo>
                    <a:pt x="98" y="211"/>
                  </a:lnTo>
                  <a:lnTo>
                    <a:pt x="123" y="215"/>
                  </a:lnTo>
                  <a:lnTo>
                    <a:pt x="141" y="213"/>
                  </a:lnTo>
                  <a:lnTo>
                    <a:pt x="158" y="207"/>
                  </a:lnTo>
                  <a:lnTo>
                    <a:pt x="175" y="199"/>
                  </a:lnTo>
                  <a:lnTo>
                    <a:pt x="189" y="187"/>
                  </a:lnTo>
                  <a:lnTo>
                    <a:pt x="209" y="207"/>
                  </a:lnTo>
                  <a:lnTo>
                    <a:pt x="190" y="223"/>
                  </a:lnTo>
                  <a:lnTo>
                    <a:pt x="169" y="234"/>
                  </a:lnTo>
                  <a:lnTo>
                    <a:pt x="146" y="241"/>
                  </a:lnTo>
                  <a:lnTo>
                    <a:pt x="123" y="242"/>
                  </a:lnTo>
                  <a:lnTo>
                    <a:pt x="94" y="239"/>
                  </a:lnTo>
                  <a:lnTo>
                    <a:pt x="68" y="233"/>
                  </a:lnTo>
                  <a:lnTo>
                    <a:pt x="48" y="221"/>
                  </a:lnTo>
                  <a:lnTo>
                    <a:pt x="30" y="206"/>
                  </a:lnTo>
                  <a:lnTo>
                    <a:pt x="18" y="188"/>
                  </a:lnTo>
                  <a:lnTo>
                    <a:pt x="7" y="168"/>
                  </a:lnTo>
                  <a:lnTo>
                    <a:pt x="2" y="145"/>
                  </a:lnTo>
                  <a:lnTo>
                    <a:pt x="0" y="122"/>
                  </a:lnTo>
                  <a:lnTo>
                    <a:pt x="2" y="99"/>
                  </a:lnTo>
                  <a:lnTo>
                    <a:pt x="7" y="78"/>
                  </a:lnTo>
                  <a:lnTo>
                    <a:pt x="16" y="56"/>
                  </a:lnTo>
                  <a:lnTo>
                    <a:pt x="30" y="38"/>
                  </a:lnTo>
                  <a:lnTo>
                    <a:pt x="47" y="22"/>
                  </a:lnTo>
                  <a:lnTo>
                    <a:pt x="68" y="10"/>
                  </a:lnTo>
                  <a:lnTo>
                    <a:pt x="94" y="3"/>
                  </a:lnTo>
                  <a:lnTo>
                    <a:pt x="1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 name="Freeform 10"/>
            <p:cNvSpPr>
              <a:spLocks noEditPoints="1"/>
            </p:cNvSpPr>
            <p:nvPr userDrawn="1"/>
          </p:nvSpPr>
          <p:spPr bwMode="auto">
            <a:xfrm>
              <a:off x="5572126" y="209550"/>
              <a:ext cx="188913" cy="192088"/>
            </a:xfrm>
            <a:custGeom>
              <a:avLst/>
              <a:gdLst>
                <a:gd name="T0" fmla="*/ 121 w 239"/>
                <a:gd name="T1" fmla="*/ 27 h 243"/>
                <a:gd name="T2" fmla="*/ 97 w 239"/>
                <a:gd name="T3" fmla="*/ 29 h 243"/>
                <a:gd name="T4" fmla="*/ 77 w 239"/>
                <a:gd name="T5" fmla="*/ 36 h 243"/>
                <a:gd name="T6" fmla="*/ 60 w 239"/>
                <a:gd name="T7" fmla="*/ 47 h 243"/>
                <a:gd name="T8" fmla="*/ 47 w 239"/>
                <a:gd name="T9" fmla="*/ 63 h 243"/>
                <a:gd name="T10" fmla="*/ 37 w 239"/>
                <a:gd name="T11" fmla="*/ 80 h 243"/>
                <a:gd name="T12" fmla="*/ 32 w 239"/>
                <a:gd name="T13" fmla="*/ 101 h 243"/>
                <a:gd name="T14" fmla="*/ 30 w 239"/>
                <a:gd name="T15" fmla="*/ 122 h 243"/>
                <a:gd name="T16" fmla="*/ 32 w 239"/>
                <a:gd name="T17" fmla="*/ 143 h 243"/>
                <a:gd name="T18" fmla="*/ 37 w 239"/>
                <a:gd name="T19" fmla="*/ 162 h 243"/>
                <a:gd name="T20" fmla="*/ 46 w 239"/>
                <a:gd name="T21" fmla="*/ 178 h 243"/>
                <a:gd name="T22" fmla="*/ 59 w 239"/>
                <a:gd name="T23" fmla="*/ 193 h 243"/>
                <a:gd name="T24" fmla="*/ 75 w 239"/>
                <a:gd name="T25" fmla="*/ 205 h 243"/>
                <a:gd name="T26" fmla="*/ 96 w 239"/>
                <a:gd name="T27" fmla="*/ 213 h 243"/>
                <a:gd name="T28" fmla="*/ 121 w 239"/>
                <a:gd name="T29" fmla="*/ 216 h 243"/>
                <a:gd name="T30" fmla="*/ 145 w 239"/>
                <a:gd name="T31" fmla="*/ 213 h 243"/>
                <a:gd name="T32" fmla="*/ 165 w 239"/>
                <a:gd name="T33" fmla="*/ 205 h 243"/>
                <a:gd name="T34" fmla="*/ 182 w 239"/>
                <a:gd name="T35" fmla="*/ 193 h 243"/>
                <a:gd name="T36" fmla="*/ 195 w 239"/>
                <a:gd name="T37" fmla="*/ 178 h 243"/>
                <a:gd name="T38" fmla="*/ 204 w 239"/>
                <a:gd name="T39" fmla="*/ 160 h 243"/>
                <a:gd name="T40" fmla="*/ 209 w 239"/>
                <a:gd name="T41" fmla="*/ 141 h 243"/>
                <a:gd name="T42" fmla="*/ 210 w 239"/>
                <a:gd name="T43" fmla="*/ 122 h 243"/>
                <a:gd name="T44" fmla="*/ 209 w 239"/>
                <a:gd name="T45" fmla="*/ 102 h 243"/>
                <a:gd name="T46" fmla="*/ 204 w 239"/>
                <a:gd name="T47" fmla="*/ 82 h 243"/>
                <a:gd name="T48" fmla="*/ 195 w 239"/>
                <a:gd name="T49" fmla="*/ 65 h 243"/>
                <a:gd name="T50" fmla="*/ 182 w 239"/>
                <a:gd name="T51" fmla="*/ 50 h 243"/>
                <a:gd name="T52" fmla="*/ 165 w 239"/>
                <a:gd name="T53" fmla="*/ 37 h 243"/>
                <a:gd name="T54" fmla="*/ 145 w 239"/>
                <a:gd name="T55" fmla="*/ 29 h 243"/>
                <a:gd name="T56" fmla="*/ 121 w 239"/>
                <a:gd name="T57" fmla="*/ 27 h 243"/>
                <a:gd name="T58" fmla="*/ 121 w 239"/>
                <a:gd name="T59" fmla="*/ 0 h 243"/>
                <a:gd name="T60" fmla="*/ 149 w 239"/>
                <a:gd name="T61" fmla="*/ 3 h 243"/>
                <a:gd name="T62" fmla="*/ 173 w 239"/>
                <a:gd name="T63" fmla="*/ 10 h 243"/>
                <a:gd name="T64" fmla="*/ 193 w 239"/>
                <a:gd name="T65" fmla="*/ 22 h 243"/>
                <a:gd name="T66" fmla="*/ 210 w 239"/>
                <a:gd name="T67" fmla="*/ 37 h 243"/>
                <a:gd name="T68" fmla="*/ 223 w 239"/>
                <a:gd name="T69" fmla="*/ 56 h 243"/>
                <a:gd name="T70" fmla="*/ 231 w 239"/>
                <a:gd name="T71" fmla="*/ 76 h 243"/>
                <a:gd name="T72" fmla="*/ 238 w 239"/>
                <a:gd name="T73" fmla="*/ 99 h 243"/>
                <a:gd name="T74" fmla="*/ 239 w 239"/>
                <a:gd name="T75" fmla="*/ 122 h 243"/>
                <a:gd name="T76" fmla="*/ 238 w 239"/>
                <a:gd name="T77" fmla="*/ 145 h 243"/>
                <a:gd name="T78" fmla="*/ 231 w 239"/>
                <a:gd name="T79" fmla="*/ 167 h 243"/>
                <a:gd name="T80" fmla="*/ 223 w 239"/>
                <a:gd name="T81" fmla="*/ 187 h 243"/>
                <a:gd name="T82" fmla="*/ 210 w 239"/>
                <a:gd name="T83" fmla="*/ 206 h 243"/>
                <a:gd name="T84" fmla="*/ 193 w 239"/>
                <a:gd name="T85" fmla="*/ 221 h 243"/>
                <a:gd name="T86" fmla="*/ 173 w 239"/>
                <a:gd name="T87" fmla="*/ 233 h 243"/>
                <a:gd name="T88" fmla="*/ 149 w 239"/>
                <a:gd name="T89" fmla="*/ 241 h 243"/>
                <a:gd name="T90" fmla="*/ 120 w 239"/>
                <a:gd name="T91" fmla="*/ 243 h 243"/>
                <a:gd name="T92" fmla="*/ 92 w 239"/>
                <a:gd name="T93" fmla="*/ 241 h 243"/>
                <a:gd name="T94" fmla="*/ 68 w 239"/>
                <a:gd name="T95" fmla="*/ 233 h 243"/>
                <a:gd name="T96" fmla="*/ 47 w 239"/>
                <a:gd name="T97" fmla="*/ 221 h 243"/>
                <a:gd name="T98" fmla="*/ 31 w 239"/>
                <a:gd name="T99" fmla="*/ 206 h 243"/>
                <a:gd name="T100" fmla="*/ 17 w 239"/>
                <a:gd name="T101" fmla="*/ 187 h 243"/>
                <a:gd name="T102" fmla="*/ 8 w 239"/>
                <a:gd name="T103" fmla="*/ 167 h 243"/>
                <a:gd name="T104" fmla="*/ 3 w 239"/>
                <a:gd name="T105" fmla="*/ 145 h 243"/>
                <a:gd name="T106" fmla="*/ 0 w 239"/>
                <a:gd name="T107" fmla="*/ 122 h 243"/>
                <a:gd name="T108" fmla="*/ 4 w 239"/>
                <a:gd name="T109" fmla="*/ 93 h 243"/>
                <a:gd name="T110" fmla="*/ 12 w 239"/>
                <a:gd name="T111" fmla="*/ 68 h 243"/>
                <a:gd name="T112" fmla="*/ 25 w 239"/>
                <a:gd name="T113" fmla="*/ 45 h 243"/>
                <a:gd name="T114" fmla="*/ 42 w 239"/>
                <a:gd name="T115" fmla="*/ 27 h 243"/>
                <a:gd name="T116" fmla="*/ 64 w 239"/>
                <a:gd name="T117" fmla="*/ 12 h 243"/>
                <a:gd name="T118" fmla="*/ 91 w 239"/>
                <a:gd name="T119" fmla="*/ 3 h 243"/>
                <a:gd name="T120" fmla="*/ 121 w 239"/>
                <a:gd name="T121"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9" h="243">
                  <a:moveTo>
                    <a:pt x="121" y="27"/>
                  </a:moveTo>
                  <a:lnTo>
                    <a:pt x="97" y="29"/>
                  </a:lnTo>
                  <a:lnTo>
                    <a:pt x="77" y="36"/>
                  </a:lnTo>
                  <a:lnTo>
                    <a:pt x="60" y="47"/>
                  </a:lnTo>
                  <a:lnTo>
                    <a:pt x="47" y="63"/>
                  </a:lnTo>
                  <a:lnTo>
                    <a:pt x="37" y="80"/>
                  </a:lnTo>
                  <a:lnTo>
                    <a:pt x="32" y="101"/>
                  </a:lnTo>
                  <a:lnTo>
                    <a:pt x="30" y="122"/>
                  </a:lnTo>
                  <a:lnTo>
                    <a:pt x="32" y="143"/>
                  </a:lnTo>
                  <a:lnTo>
                    <a:pt x="37" y="162"/>
                  </a:lnTo>
                  <a:lnTo>
                    <a:pt x="46" y="178"/>
                  </a:lnTo>
                  <a:lnTo>
                    <a:pt x="59" y="193"/>
                  </a:lnTo>
                  <a:lnTo>
                    <a:pt x="75" y="205"/>
                  </a:lnTo>
                  <a:lnTo>
                    <a:pt x="96" y="213"/>
                  </a:lnTo>
                  <a:lnTo>
                    <a:pt x="121" y="216"/>
                  </a:lnTo>
                  <a:lnTo>
                    <a:pt x="145" y="213"/>
                  </a:lnTo>
                  <a:lnTo>
                    <a:pt x="165" y="205"/>
                  </a:lnTo>
                  <a:lnTo>
                    <a:pt x="182" y="193"/>
                  </a:lnTo>
                  <a:lnTo>
                    <a:pt x="195" y="178"/>
                  </a:lnTo>
                  <a:lnTo>
                    <a:pt x="204" y="160"/>
                  </a:lnTo>
                  <a:lnTo>
                    <a:pt x="209" y="141"/>
                  </a:lnTo>
                  <a:lnTo>
                    <a:pt x="210" y="122"/>
                  </a:lnTo>
                  <a:lnTo>
                    <a:pt x="209" y="102"/>
                  </a:lnTo>
                  <a:lnTo>
                    <a:pt x="204" y="82"/>
                  </a:lnTo>
                  <a:lnTo>
                    <a:pt x="195" y="65"/>
                  </a:lnTo>
                  <a:lnTo>
                    <a:pt x="182" y="50"/>
                  </a:lnTo>
                  <a:lnTo>
                    <a:pt x="165" y="37"/>
                  </a:lnTo>
                  <a:lnTo>
                    <a:pt x="145" y="29"/>
                  </a:lnTo>
                  <a:lnTo>
                    <a:pt x="121" y="27"/>
                  </a:lnTo>
                  <a:close/>
                  <a:moveTo>
                    <a:pt x="121" y="0"/>
                  </a:moveTo>
                  <a:lnTo>
                    <a:pt x="149" y="3"/>
                  </a:lnTo>
                  <a:lnTo>
                    <a:pt x="173" y="10"/>
                  </a:lnTo>
                  <a:lnTo>
                    <a:pt x="193" y="22"/>
                  </a:lnTo>
                  <a:lnTo>
                    <a:pt x="210" y="37"/>
                  </a:lnTo>
                  <a:lnTo>
                    <a:pt x="223" y="56"/>
                  </a:lnTo>
                  <a:lnTo>
                    <a:pt x="231" y="76"/>
                  </a:lnTo>
                  <a:lnTo>
                    <a:pt x="238" y="99"/>
                  </a:lnTo>
                  <a:lnTo>
                    <a:pt x="239" y="122"/>
                  </a:lnTo>
                  <a:lnTo>
                    <a:pt x="238" y="145"/>
                  </a:lnTo>
                  <a:lnTo>
                    <a:pt x="231" y="167"/>
                  </a:lnTo>
                  <a:lnTo>
                    <a:pt x="223" y="187"/>
                  </a:lnTo>
                  <a:lnTo>
                    <a:pt x="210" y="206"/>
                  </a:lnTo>
                  <a:lnTo>
                    <a:pt x="193" y="221"/>
                  </a:lnTo>
                  <a:lnTo>
                    <a:pt x="173" y="233"/>
                  </a:lnTo>
                  <a:lnTo>
                    <a:pt x="149" y="241"/>
                  </a:lnTo>
                  <a:lnTo>
                    <a:pt x="120" y="243"/>
                  </a:lnTo>
                  <a:lnTo>
                    <a:pt x="92" y="241"/>
                  </a:lnTo>
                  <a:lnTo>
                    <a:pt x="68" y="233"/>
                  </a:lnTo>
                  <a:lnTo>
                    <a:pt x="47" y="221"/>
                  </a:lnTo>
                  <a:lnTo>
                    <a:pt x="31" y="206"/>
                  </a:lnTo>
                  <a:lnTo>
                    <a:pt x="17" y="187"/>
                  </a:lnTo>
                  <a:lnTo>
                    <a:pt x="8" y="167"/>
                  </a:lnTo>
                  <a:lnTo>
                    <a:pt x="3" y="145"/>
                  </a:lnTo>
                  <a:lnTo>
                    <a:pt x="0" y="122"/>
                  </a:lnTo>
                  <a:lnTo>
                    <a:pt x="4" y="93"/>
                  </a:lnTo>
                  <a:lnTo>
                    <a:pt x="12" y="68"/>
                  </a:lnTo>
                  <a:lnTo>
                    <a:pt x="25" y="45"/>
                  </a:lnTo>
                  <a:lnTo>
                    <a:pt x="42" y="27"/>
                  </a:lnTo>
                  <a:lnTo>
                    <a:pt x="64" y="12"/>
                  </a:lnTo>
                  <a:lnTo>
                    <a:pt x="91" y="3"/>
                  </a:lnTo>
                  <a:lnTo>
                    <a:pt x="1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 name="Freeform 11"/>
            <p:cNvSpPr>
              <a:spLocks/>
            </p:cNvSpPr>
            <p:nvPr userDrawn="1"/>
          </p:nvSpPr>
          <p:spPr bwMode="auto">
            <a:xfrm>
              <a:off x="5795963" y="212725"/>
              <a:ext cx="184150" cy="185738"/>
            </a:xfrm>
            <a:custGeom>
              <a:avLst/>
              <a:gdLst>
                <a:gd name="T0" fmla="*/ 0 w 234"/>
                <a:gd name="T1" fmla="*/ 0 h 235"/>
                <a:gd name="T2" fmla="*/ 36 w 234"/>
                <a:gd name="T3" fmla="*/ 0 h 235"/>
                <a:gd name="T4" fmla="*/ 118 w 234"/>
                <a:gd name="T5" fmla="*/ 121 h 235"/>
                <a:gd name="T6" fmla="*/ 199 w 234"/>
                <a:gd name="T7" fmla="*/ 0 h 235"/>
                <a:gd name="T8" fmla="*/ 234 w 234"/>
                <a:gd name="T9" fmla="*/ 0 h 235"/>
                <a:gd name="T10" fmla="*/ 234 w 234"/>
                <a:gd name="T11" fmla="*/ 235 h 235"/>
                <a:gd name="T12" fmla="*/ 206 w 234"/>
                <a:gd name="T13" fmla="*/ 235 h 235"/>
                <a:gd name="T14" fmla="*/ 206 w 234"/>
                <a:gd name="T15" fmla="*/ 42 h 235"/>
                <a:gd name="T16" fmla="*/ 121 w 234"/>
                <a:gd name="T17" fmla="*/ 160 h 235"/>
                <a:gd name="T18" fmla="*/ 114 w 234"/>
                <a:gd name="T19" fmla="*/ 160 h 235"/>
                <a:gd name="T20" fmla="*/ 29 w 234"/>
                <a:gd name="T21" fmla="*/ 41 h 235"/>
                <a:gd name="T22" fmla="*/ 29 w 234"/>
                <a:gd name="T23" fmla="*/ 235 h 235"/>
                <a:gd name="T24" fmla="*/ 0 w 234"/>
                <a:gd name="T25" fmla="*/ 235 h 235"/>
                <a:gd name="T26" fmla="*/ 0 w 234"/>
                <a:gd name="T27"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 h="235">
                  <a:moveTo>
                    <a:pt x="0" y="0"/>
                  </a:moveTo>
                  <a:lnTo>
                    <a:pt x="36" y="0"/>
                  </a:lnTo>
                  <a:lnTo>
                    <a:pt x="118" y="121"/>
                  </a:lnTo>
                  <a:lnTo>
                    <a:pt x="199" y="0"/>
                  </a:lnTo>
                  <a:lnTo>
                    <a:pt x="234" y="0"/>
                  </a:lnTo>
                  <a:lnTo>
                    <a:pt x="234" y="235"/>
                  </a:lnTo>
                  <a:lnTo>
                    <a:pt x="206" y="235"/>
                  </a:lnTo>
                  <a:lnTo>
                    <a:pt x="206" y="42"/>
                  </a:lnTo>
                  <a:lnTo>
                    <a:pt x="121" y="160"/>
                  </a:lnTo>
                  <a:lnTo>
                    <a:pt x="114" y="160"/>
                  </a:lnTo>
                  <a:lnTo>
                    <a:pt x="29" y="41"/>
                  </a:lnTo>
                  <a:lnTo>
                    <a:pt x="29"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6" name="Freeform 12"/>
            <p:cNvSpPr>
              <a:spLocks/>
            </p:cNvSpPr>
            <p:nvPr userDrawn="1"/>
          </p:nvSpPr>
          <p:spPr bwMode="auto">
            <a:xfrm>
              <a:off x="6027738" y="212725"/>
              <a:ext cx="184150" cy="185738"/>
            </a:xfrm>
            <a:custGeom>
              <a:avLst/>
              <a:gdLst>
                <a:gd name="T0" fmla="*/ 0 w 234"/>
                <a:gd name="T1" fmla="*/ 0 h 235"/>
                <a:gd name="T2" fmla="*/ 34 w 234"/>
                <a:gd name="T3" fmla="*/ 0 h 235"/>
                <a:gd name="T4" fmla="*/ 117 w 234"/>
                <a:gd name="T5" fmla="*/ 121 h 235"/>
                <a:gd name="T6" fmla="*/ 198 w 234"/>
                <a:gd name="T7" fmla="*/ 0 h 235"/>
                <a:gd name="T8" fmla="*/ 234 w 234"/>
                <a:gd name="T9" fmla="*/ 0 h 235"/>
                <a:gd name="T10" fmla="*/ 234 w 234"/>
                <a:gd name="T11" fmla="*/ 235 h 235"/>
                <a:gd name="T12" fmla="*/ 204 w 234"/>
                <a:gd name="T13" fmla="*/ 235 h 235"/>
                <a:gd name="T14" fmla="*/ 204 w 234"/>
                <a:gd name="T15" fmla="*/ 42 h 235"/>
                <a:gd name="T16" fmla="*/ 119 w 234"/>
                <a:gd name="T17" fmla="*/ 160 h 235"/>
                <a:gd name="T18" fmla="*/ 113 w 234"/>
                <a:gd name="T19" fmla="*/ 160 h 235"/>
                <a:gd name="T20" fmla="*/ 28 w 234"/>
                <a:gd name="T21" fmla="*/ 41 h 235"/>
                <a:gd name="T22" fmla="*/ 28 w 234"/>
                <a:gd name="T23" fmla="*/ 235 h 235"/>
                <a:gd name="T24" fmla="*/ 0 w 234"/>
                <a:gd name="T25" fmla="*/ 235 h 235"/>
                <a:gd name="T26" fmla="*/ 0 w 234"/>
                <a:gd name="T27"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 h="235">
                  <a:moveTo>
                    <a:pt x="0" y="0"/>
                  </a:moveTo>
                  <a:lnTo>
                    <a:pt x="34" y="0"/>
                  </a:lnTo>
                  <a:lnTo>
                    <a:pt x="117" y="121"/>
                  </a:lnTo>
                  <a:lnTo>
                    <a:pt x="198" y="0"/>
                  </a:lnTo>
                  <a:lnTo>
                    <a:pt x="234" y="0"/>
                  </a:lnTo>
                  <a:lnTo>
                    <a:pt x="234" y="235"/>
                  </a:lnTo>
                  <a:lnTo>
                    <a:pt x="204" y="235"/>
                  </a:lnTo>
                  <a:lnTo>
                    <a:pt x="204" y="42"/>
                  </a:lnTo>
                  <a:lnTo>
                    <a:pt x="119" y="160"/>
                  </a:lnTo>
                  <a:lnTo>
                    <a:pt x="113" y="160"/>
                  </a:lnTo>
                  <a:lnTo>
                    <a:pt x="28" y="41"/>
                  </a:lnTo>
                  <a:lnTo>
                    <a:pt x="28"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 name="Freeform 13"/>
            <p:cNvSpPr>
              <a:spLocks/>
            </p:cNvSpPr>
            <p:nvPr userDrawn="1"/>
          </p:nvSpPr>
          <p:spPr bwMode="auto">
            <a:xfrm>
              <a:off x="6257926" y="212725"/>
              <a:ext cx="134938" cy="185738"/>
            </a:xfrm>
            <a:custGeom>
              <a:avLst/>
              <a:gdLst>
                <a:gd name="T0" fmla="*/ 0 w 170"/>
                <a:gd name="T1" fmla="*/ 0 h 235"/>
                <a:gd name="T2" fmla="*/ 165 w 170"/>
                <a:gd name="T3" fmla="*/ 0 h 235"/>
                <a:gd name="T4" fmla="*/ 165 w 170"/>
                <a:gd name="T5" fmla="*/ 27 h 235"/>
                <a:gd name="T6" fmla="*/ 29 w 170"/>
                <a:gd name="T7" fmla="*/ 27 h 235"/>
                <a:gd name="T8" fmla="*/ 29 w 170"/>
                <a:gd name="T9" fmla="*/ 100 h 235"/>
                <a:gd name="T10" fmla="*/ 158 w 170"/>
                <a:gd name="T11" fmla="*/ 100 h 235"/>
                <a:gd name="T12" fmla="*/ 158 w 170"/>
                <a:gd name="T13" fmla="*/ 127 h 235"/>
                <a:gd name="T14" fmla="*/ 29 w 170"/>
                <a:gd name="T15" fmla="*/ 127 h 235"/>
                <a:gd name="T16" fmla="*/ 29 w 170"/>
                <a:gd name="T17" fmla="*/ 207 h 235"/>
                <a:gd name="T18" fmla="*/ 170 w 170"/>
                <a:gd name="T19" fmla="*/ 207 h 235"/>
                <a:gd name="T20" fmla="*/ 170 w 170"/>
                <a:gd name="T21" fmla="*/ 235 h 235"/>
                <a:gd name="T22" fmla="*/ 0 w 170"/>
                <a:gd name="T23" fmla="*/ 235 h 235"/>
                <a:gd name="T24" fmla="*/ 0 w 17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235">
                  <a:moveTo>
                    <a:pt x="0" y="0"/>
                  </a:moveTo>
                  <a:lnTo>
                    <a:pt x="165" y="0"/>
                  </a:lnTo>
                  <a:lnTo>
                    <a:pt x="165" y="27"/>
                  </a:lnTo>
                  <a:lnTo>
                    <a:pt x="29" y="27"/>
                  </a:lnTo>
                  <a:lnTo>
                    <a:pt x="29" y="100"/>
                  </a:lnTo>
                  <a:lnTo>
                    <a:pt x="158" y="100"/>
                  </a:lnTo>
                  <a:lnTo>
                    <a:pt x="158" y="127"/>
                  </a:lnTo>
                  <a:lnTo>
                    <a:pt x="29" y="127"/>
                  </a:lnTo>
                  <a:lnTo>
                    <a:pt x="29" y="207"/>
                  </a:lnTo>
                  <a:lnTo>
                    <a:pt x="170" y="207"/>
                  </a:lnTo>
                  <a:lnTo>
                    <a:pt x="170"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 name="Freeform 14"/>
            <p:cNvSpPr>
              <a:spLocks noEditPoints="1"/>
            </p:cNvSpPr>
            <p:nvPr userDrawn="1"/>
          </p:nvSpPr>
          <p:spPr bwMode="auto">
            <a:xfrm>
              <a:off x="6424613" y="212725"/>
              <a:ext cx="155575" cy="185738"/>
            </a:xfrm>
            <a:custGeom>
              <a:avLst/>
              <a:gdLst>
                <a:gd name="T0" fmla="*/ 30 w 196"/>
                <a:gd name="T1" fmla="*/ 25 h 235"/>
                <a:gd name="T2" fmla="*/ 30 w 196"/>
                <a:gd name="T3" fmla="*/ 123 h 235"/>
                <a:gd name="T4" fmla="*/ 106 w 196"/>
                <a:gd name="T5" fmla="*/ 123 h 235"/>
                <a:gd name="T6" fmla="*/ 123 w 196"/>
                <a:gd name="T7" fmla="*/ 121 h 235"/>
                <a:gd name="T8" fmla="*/ 139 w 196"/>
                <a:gd name="T9" fmla="*/ 114 h 235"/>
                <a:gd name="T10" fmla="*/ 149 w 196"/>
                <a:gd name="T11" fmla="*/ 104 h 235"/>
                <a:gd name="T12" fmla="*/ 155 w 196"/>
                <a:gd name="T13" fmla="*/ 90 h 235"/>
                <a:gd name="T14" fmla="*/ 156 w 196"/>
                <a:gd name="T15" fmla="*/ 75 h 235"/>
                <a:gd name="T16" fmla="*/ 155 w 196"/>
                <a:gd name="T17" fmla="*/ 64 h 235"/>
                <a:gd name="T18" fmla="*/ 151 w 196"/>
                <a:gd name="T19" fmla="*/ 52 h 235"/>
                <a:gd name="T20" fmla="*/ 144 w 196"/>
                <a:gd name="T21" fmla="*/ 42 h 235"/>
                <a:gd name="T22" fmla="*/ 135 w 196"/>
                <a:gd name="T23" fmla="*/ 33 h 235"/>
                <a:gd name="T24" fmla="*/ 122 w 196"/>
                <a:gd name="T25" fmla="*/ 28 h 235"/>
                <a:gd name="T26" fmla="*/ 107 w 196"/>
                <a:gd name="T27" fmla="*/ 25 h 235"/>
                <a:gd name="T28" fmla="*/ 30 w 196"/>
                <a:gd name="T29" fmla="*/ 25 h 235"/>
                <a:gd name="T30" fmla="*/ 0 w 196"/>
                <a:gd name="T31" fmla="*/ 0 h 235"/>
                <a:gd name="T32" fmla="*/ 107 w 196"/>
                <a:gd name="T33" fmla="*/ 0 h 235"/>
                <a:gd name="T34" fmla="*/ 127 w 196"/>
                <a:gd name="T35" fmla="*/ 1 h 235"/>
                <a:gd name="T36" fmla="*/ 145 w 196"/>
                <a:gd name="T37" fmla="*/ 8 h 235"/>
                <a:gd name="T38" fmla="*/ 160 w 196"/>
                <a:gd name="T39" fmla="*/ 18 h 235"/>
                <a:gd name="T40" fmla="*/ 172 w 196"/>
                <a:gd name="T41" fmla="*/ 29 h 235"/>
                <a:gd name="T42" fmla="*/ 179 w 196"/>
                <a:gd name="T43" fmla="*/ 43 h 235"/>
                <a:gd name="T44" fmla="*/ 184 w 196"/>
                <a:gd name="T45" fmla="*/ 59 h 235"/>
                <a:gd name="T46" fmla="*/ 186 w 196"/>
                <a:gd name="T47" fmla="*/ 75 h 235"/>
                <a:gd name="T48" fmla="*/ 184 w 196"/>
                <a:gd name="T49" fmla="*/ 93 h 235"/>
                <a:gd name="T50" fmla="*/ 179 w 196"/>
                <a:gd name="T51" fmla="*/ 108 h 235"/>
                <a:gd name="T52" fmla="*/ 170 w 196"/>
                <a:gd name="T53" fmla="*/ 123 h 235"/>
                <a:gd name="T54" fmla="*/ 158 w 196"/>
                <a:gd name="T55" fmla="*/ 135 h 235"/>
                <a:gd name="T56" fmla="*/ 140 w 196"/>
                <a:gd name="T57" fmla="*/ 144 h 235"/>
                <a:gd name="T58" fmla="*/ 118 w 196"/>
                <a:gd name="T59" fmla="*/ 148 h 235"/>
                <a:gd name="T60" fmla="*/ 196 w 196"/>
                <a:gd name="T61" fmla="*/ 235 h 235"/>
                <a:gd name="T62" fmla="*/ 159 w 196"/>
                <a:gd name="T63" fmla="*/ 235 h 235"/>
                <a:gd name="T64" fmla="*/ 85 w 196"/>
                <a:gd name="T65" fmla="*/ 150 h 235"/>
                <a:gd name="T66" fmla="*/ 30 w 196"/>
                <a:gd name="T67" fmla="*/ 150 h 235"/>
                <a:gd name="T68" fmla="*/ 30 w 196"/>
                <a:gd name="T69" fmla="*/ 235 h 235"/>
                <a:gd name="T70" fmla="*/ 0 w 196"/>
                <a:gd name="T71" fmla="*/ 235 h 235"/>
                <a:gd name="T72" fmla="*/ 0 w 196"/>
                <a:gd name="T73"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6" h="235">
                  <a:moveTo>
                    <a:pt x="30" y="25"/>
                  </a:moveTo>
                  <a:lnTo>
                    <a:pt x="30" y="123"/>
                  </a:lnTo>
                  <a:lnTo>
                    <a:pt x="106" y="123"/>
                  </a:lnTo>
                  <a:lnTo>
                    <a:pt x="123" y="121"/>
                  </a:lnTo>
                  <a:lnTo>
                    <a:pt x="139" y="114"/>
                  </a:lnTo>
                  <a:lnTo>
                    <a:pt x="149" y="104"/>
                  </a:lnTo>
                  <a:lnTo>
                    <a:pt x="155" y="90"/>
                  </a:lnTo>
                  <a:lnTo>
                    <a:pt x="156" y="75"/>
                  </a:lnTo>
                  <a:lnTo>
                    <a:pt x="155" y="64"/>
                  </a:lnTo>
                  <a:lnTo>
                    <a:pt x="151" y="52"/>
                  </a:lnTo>
                  <a:lnTo>
                    <a:pt x="144" y="42"/>
                  </a:lnTo>
                  <a:lnTo>
                    <a:pt x="135" y="33"/>
                  </a:lnTo>
                  <a:lnTo>
                    <a:pt x="122" y="28"/>
                  </a:lnTo>
                  <a:lnTo>
                    <a:pt x="107" y="25"/>
                  </a:lnTo>
                  <a:lnTo>
                    <a:pt x="30" y="25"/>
                  </a:lnTo>
                  <a:close/>
                  <a:moveTo>
                    <a:pt x="0" y="0"/>
                  </a:moveTo>
                  <a:lnTo>
                    <a:pt x="107" y="0"/>
                  </a:lnTo>
                  <a:lnTo>
                    <a:pt x="127" y="1"/>
                  </a:lnTo>
                  <a:lnTo>
                    <a:pt x="145" y="8"/>
                  </a:lnTo>
                  <a:lnTo>
                    <a:pt x="160" y="18"/>
                  </a:lnTo>
                  <a:lnTo>
                    <a:pt x="172" y="29"/>
                  </a:lnTo>
                  <a:lnTo>
                    <a:pt x="179" y="43"/>
                  </a:lnTo>
                  <a:lnTo>
                    <a:pt x="184" y="59"/>
                  </a:lnTo>
                  <a:lnTo>
                    <a:pt x="186" y="75"/>
                  </a:lnTo>
                  <a:lnTo>
                    <a:pt x="184" y="93"/>
                  </a:lnTo>
                  <a:lnTo>
                    <a:pt x="179" y="108"/>
                  </a:lnTo>
                  <a:lnTo>
                    <a:pt x="170" y="123"/>
                  </a:lnTo>
                  <a:lnTo>
                    <a:pt x="158" y="135"/>
                  </a:lnTo>
                  <a:lnTo>
                    <a:pt x="140" y="144"/>
                  </a:lnTo>
                  <a:lnTo>
                    <a:pt x="118" y="148"/>
                  </a:lnTo>
                  <a:lnTo>
                    <a:pt x="196" y="235"/>
                  </a:lnTo>
                  <a:lnTo>
                    <a:pt x="159" y="235"/>
                  </a:lnTo>
                  <a:lnTo>
                    <a:pt x="85" y="150"/>
                  </a:lnTo>
                  <a:lnTo>
                    <a:pt x="30" y="150"/>
                  </a:lnTo>
                  <a:lnTo>
                    <a:pt x="30"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15"/>
            <p:cNvSpPr>
              <a:spLocks/>
            </p:cNvSpPr>
            <p:nvPr userDrawn="1"/>
          </p:nvSpPr>
          <p:spPr bwMode="auto">
            <a:xfrm>
              <a:off x="6594476" y="209550"/>
              <a:ext cx="166688" cy="190500"/>
            </a:xfrm>
            <a:custGeom>
              <a:avLst/>
              <a:gdLst>
                <a:gd name="T0" fmla="*/ 123 w 209"/>
                <a:gd name="T1" fmla="*/ 0 h 242"/>
                <a:gd name="T2" fmla="*/ 146 w 209"/>
                <a:gd name="T3" fmla="*/ 3 h 242"/>
                <a:gd name="T4" fmla="*/ 169 w 209"/>
                <a:gd name="T5" fmla="*/ 9 h 242"/>
                <a:gd name="T6" fmla="*/ 189 w 209"/>
                <a:gd name="T7" fmla="*/ 19 h 242"/>
                <a:gd name="T8" fmla="*/ 208 w 209"/>
                <a:gd name="T9" fmla="*/ 36 h 242"/>
                <a:gd name="T10" fmla="*/ 189 w 209"/>
                <a:gd name="T11" fmla="*/ 54 h 242"/>
                <a:gd name="T12" fmla="*/ 169 w 209"/>
                <a:gd name="T13" fmla="*/ 40 h 242"/>
                <a:gd name="T14" fmla="*/ 146 w 209"/>
                <a:gd name="T15" fmla="*/ 31 h 242"/>
                <a:gd name="T16" fmla="*/ 123 w 209"/>
                <a:gd name="T17" fmla="*/ 28 h 242"/>
                <a:gd name="T18" fmla="*/ 98 w 209"/>
                <a:gd name="T19" fmla="*/ 31 h 242"/>
                <a:gd name="T20" fmla="*/ 77 w 209"/>
                <a:gd name="T21" fmla="*/ 38 h 242"/>
                <a:gd name="T22" fmla="*/ 60 w 209"/>
                <a:gd name="T23" fmla="*/ 50 h 242"/>
                <a:gd name="T24" fmla="*/ 47 w 209"/>
                <a:gd name="T25" fmla="*/ 65 h 242"/>
                <a:gd name="T26" fmla="*/ 37 w 209"/>
                <a:gd name="T27" fmla="*/ 82 h 242"/>
                <a:gd name="T28" fmla="*/ 32 w 209"/>
                <a:gd name="T29" fmla="*/ 102 h 242"/>
                <a:gd name="T30" fmla="*/ 29 w 209"/>
                <a:gd name="T31" fmla="*/ 122 h 242"/>
                <a:gd name="T32" fmla="*/ 32 w 209"/>
                <a:gd name="T33" fmla="*/ 143 h 242"/>
                <a:gd name="T34" fmla="*/ 38 w 209"/>
                <a:gd name="T35" fmla="*/ 162 h 242"/>
                <a:gd name="T36" fmla="*/ 47 w 209"/>
                <a:gd name="T37" fmla="*/ 178 h 242"/>
                <a:gd name="T38" fmla="*/ 60 w 209"/>
                <a:gd name="T39" fmla="*/ 193 h 242"/>
                <a:gd name="T40" fmla="*/ 77 w 209"/>
                <a:gd name="T41" fmla="*/ 205 h 242"/>
                <a:gd name="T42" fmla="*/ 98 w 209"/>
                <a:gd name="T43" fmla="*/ 211 h 242"/>
                <a:gd name="T44" fmla="*/ 123 w 209"/>
                <a:gd name="T45" fmla="*/ 215 h 242"/>
                <a:gd name="T46" fmla="*/ 141 w 209"/>
                <a:gd name="T47" fmla="*/ 213 h 242"/>
                <a:gd name="T48" fmla="*/ 158 w 209"/>
                <a:gd name="T49" fmla="*/ 207 h 242"/>
                <a:gd name="T50" fmla="*/ 175 w 209"/>
                <a:gd name="T51" fmla="*/ 199 h 242"/>
                <a:gd name="T52" fmla="*/ 189 w 209"/>
                <a:gd name="T53" fmla="*/ 187 h 242"/>
                <a:gd name="T54" fmla="*/ 209 w 209"/>
                <a:gd name="T55" fmla="*/ 207 h 242"/>
                <a:gd name="T56" fmla="*/ 190 w 209"/>
                <a:gd name="T57" fmla="*/ 223 h 242"/>
                <a:gd name="T58" fmla="*/ 170 w 209"/>
                <a:gd name="T59" fmla="*/ 234 h 242"/>
                <a:gd name="T60" fmla="*/ 147 w 209"/>
                <a:gd name="T61" fmla="*/ 241 h 242"/>
                <a:gd name="T62" fmla="*/ 123 w 209"/>
                <a:gd name="T63" fmla="*/ 242 h 242"/>
                <a:gd name="T64" fmla="*/ 94 w 209"/>
                <a:gd name="T65" fmla="*/ 239 h 242"/>
                <a:gd name="T66" fmla="*/ 68 w 209"/>
                <a:gd name="T67" fmla="*/ 233 h 242"/>
                <a:gd name="T68" fmla="*/ 48 w 209"/>
                <a:gd name="T69" fmla="*/ 221 h 242"/>
                <a:gd name="T70" fmla="*/ 30 w 209"/>
                <a:gd name="T71" fmla="*/ 206 h 242"/>
                <a:gd name="T72" fmla="*/ 18 w 209"/>
                <a:gd name="T73" fmla="*/ 188 h 242"/>
                <a:gd name="T74" fmla="*/ 7 w 209"/>
                <a:gd name="T75" fmla="*/ 168 h 242"/>
                <a:gd name="T76" fmla="*/ 2 w 209"/>
                <a:gd name="T77" fmla="*/ 145 h 242"/>
                <a:gd name="T78" fmla="*/ 0 w 209"/>
                <a:gd name="T79" fmla="*/ 122 h 242"/>
                <a:gd name="T80" fmla="*/ 2 w 209"/>
                <a:gd name="T81" fmla="*/ 99 h 242"/>
                <a:gd name="T82" fmla="*/ 7 w 209"/>
                <a:gd name="T83" fmla="*/ 78 h 242"/>
                <a:gd name="T84" fmla="*/ 18 w 209"/>
                <a:gd name="T85" fmla="*/ 56 h 242"/>
                <a:gd name="T86" fmla="*/ 30 w 209"/>
                <a:gd name="T87" fmla="*/ 38 h 242"/>
                <a:gd name="T88" fmla="*/ 48 w 209"/>
                <a:gd name="T89" fmla="*/ 22 h 242"/>
                <a:gd name="T90" fmla="*/ 68 w 209"/>
                <a:gd name="T91" fmla="*/ 10 h 242"/>
                <a:gd name="T92" fmla="*/ 94 w 209"/>
                <a:gd name="T93" fmla="*/ 3 h 242"/>
                <a:gd name="T94" fmla="*/ 123 w 209"/>
                <a:gd name="T95"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9" h="242">
                  <a:moveTo>
                    <a:pt x="123" y="0"/>
                  </a:moveTo>
                  <a:lnTo>
                    <a:pt x="146" y="3"/>
                  </a:lnTo>
                  <a:lnTo>
                    <a:pt x="169" y="9"/>
                  </a:lnTo>
                  <a:lnTo>
                    <a:pt x="189" y="19"/>
                  </a:lnTo>
                  <a:lnTo>
                    <a:pt x="208" y="36"/>
                  </a:lnTo>
                  <a:lnTo>
                    <a:pt x="189" y="54"/>
                  </a:lnTo>
                  <a:lnTo>
                    <a:pt x="169" y="40"/>
                  </a:lnTo>
                  <a:lnTo>
                    <a:pt x="146" y="31"/>
                  </a:lnTo>
                  <a:lnTo>
                    <a:pt x="123" y="28"/>
                  </a:lnTo>
                  <a:lnTo>
                    <a:pt x="98" y="31"/>
                  </a:lnTo>
                  <a:lnTo>
                    <a:pt x="77" y="38"/>
                  </a:lnTo>
                  <a:lnTo>
                    <a:pt x="60" y="50"/>
                  </a:lnTo>
                  <a:lnTo>
                    <a:pt x="47" y="65"/>
                  </a:lnTo>
                  <a:lnTo>
                    <a:pt x="37" y="82"/>
                  </a:lnTo>
                  <a:lnTo>
                    <a:pt x="32" y="102"/>
                  </a:lnTo>
                  <a:lnTo>
                    <a:pt x="29" y="122"/>
                  </a:lnTo>
                  <a:lnTo>
                    <a:pt x="32" y="143"/>
                  </a:lnTo>
                  <a:lnTo>
                    <a:pt x="38" y="162"/>
                  </a:lnTo>
                  <a:lnTo>
                    <a:pt x="47" y="178"/>
                  </a:lnTo>
                  <a:lnTo>
                    <a:pt x="60" y="193"/>
                  </a:lnTo>
                  <a:lnTo>
                    <a:pt x="77" y="205"/>
                  </a:lnTo>
                  <a:lnTo>
                    <a:pt x="98" y="211"/>
                  </a:lnTo>
                  <a:lnTo>
                    <a:pt x="123" y="215"/>
                  </a:lnTo>
                  <a:lnTo>
                    <a:pt x="141" y="213"/>
                  </a:lnTo>
                  <a:lnTo>
                    <a:pt x="158" y="207"/>
                  </a:lnTo>
                  <a:lnTo>
                    <a:pt x="175" y="199"/>
                  </a:lnTo>
                  <a:lnTo>
                    <a:pt x="189" y="187"/>
                  </a:lnTo>
                  <a:lnTo>
                    <a:pt x="209" y="207"/>
                  </a:lnTo>
                  <a:lnTo>
                    <a:pt x="190" y="223"/>
                  </a:lnTo>
                  <a:lnTo>
                    <a:pt x="170" y="234"/>
                  </a:lnTo>
                  <a:lnTo>
                    <a:pt x="147" y="241"/>
                  </a:lnTo>
                  <a:lnTo>
                    <a:pt x="123" y="242"/>
                  </a:lnTo>
                  <a:lnTo>
                    <a:pt x="94" y="239"/>
                  </a:lnTo>
                  <a:lnTo>
                    <a:pt x="68" y="233"/>
                  </a:lnTo>
                  <a:lnTo>
                    <a:pt x="48" y="221"/>
                  </a:lnTo>
                  <a:lnTo>
                    <a:pt x="30" y="206"/>
                  </a:lnTo>
                  <a:lnTo>
                    <a:pt x="18" y="188"/>
                  </a:lnTo>
                  <a:lnTo>
                    <a:pt x="7" y="168"/>
                  </a:lnTo>
                  <a:lnTo>
                    <a:pt x="2" y="145"/>
                  </a:lnTo>
                  <a:lnTo>
                    <a:pt x="0" y="122"/>
                  </a:lnTo>
                  <a:lnTo>
                    <a:pt x="2" y="99"/>
                  </a:lnTo>
                  <a:lnTo>
                    <a:pt x="7" y="78"/>
                  </a:lnTo>
                  <a:lnTo>
                    <a:pt x="18" y="56"/>
                  </a:lnTo>
                  <a:lnTo>
                    <a:pt x="30" y="38"/>
                  </a:lnTo>
                  <a:lnTo>
                    <a:pt x="48" y="22"/>
                  </a:lnTo>
                  <a:lnTo>
                    <a:pt x="68" y="10"/>
                  </a:lnTo>
                  <a:lnTo>
                    <a:pt x="94" y="3"/>
                  </a:lnTo>
                  <a:lnTo>
                    <a:pt x="1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 name="Freeform 16"/>
            <p:cNvSpPr>
              <a:spLocks/>
            </p:cNvSpPr>
            <p:nvPr userDrawn="1"/>
          </p:nvSpPr>
          <p:spPr bwMode="auto">
            <a:xfrm>
              <a:off x="6788151" y="212725"/>
              <a:ext cx="134938" cy="185738"/>
            </a:xfrm>
            <a:custGeom>
              <a:avLst/>
              <a:gdLst>
                <a:gd name="T0" fmla="*/ 0 w 170"/>
                <a:gd name="T1" fmla="*/ 0 h 235"/>
                <a:gd name="T2" fmla="*/ 165 w 170"/>
                <a:gd name="T3" fmla="*/ 0 h 235"/>
                <a:gd name="T4" fmla="*/ 165 w 170"/>
                <a:gd name="T5" fmla="*/ 27 h 235"/>
                <a:gd name="T6" fmla="*/ 29 w 170"/>
                <a:gd name="T7" fmla="*/ 27 h 235"/>
                <a:gd name="T8" fmla="*/ 29 w 170"/>
                <a:gd name="T9" fmla="*/ 100 h 235"/>
                <a:gd name="T10" fmla="*/ 159 w 170"/>
                <a:gd name="T11" fmla="*/ 100 h 235"/>
                <a:gd name="T12" fmla="*/ 159 w 170"/>
                <a:gd name="T13" fmla="*/ 127 h 235"/>
                <a:gd name="T14" fmla="*/ 29 w 170"/>
                <a:gd name="T15" fmla="*/ 127 h 235"/>
                <a:gd name="T16" fmla="*/ 29 w 170"/>
                <a:gd name="T17" fmla="*/ 207 h 235"/>
                <a:gd name="T18" fmla="*/ 170 w 170"/>
                <a:gd name="T19" fmla="*/ 207 h 235"/>
                <a:gd name="T20" fmla="*/ 170 w 170"/>
                <a:gd name="T21" fmla="*/ 235 h 235"/>
                <a:gd name="T22" fmla="*/ 0 w 170"/>
                <a:gd name="T23" fmla="*/ 235 h 235"/>
                <a:gd name="T24" fmla="*/ 0 w 17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235">
                  <a:moveTo>
                    <a:pt x="0" y="0"/>
                  </a:moveTo>
                  <a:lnTo>
                    <a:pt x="165" y="0"/>
                  </a:lnTo>
                  <a:lnTo>
                    <a:pt x="165" y="27"/>
                  </a:lnTo>
                  <a:lnTo>
                    <a:pt x="29" y="27"/>
                  </a:lnTo>
                  <a:lnTo>
                    <a:pt x="29" y="100"/>
                  </a:lnTo>
                  <a:lnTo>
                    <a:pt x="159" y="100"/>
                  </a:lnTo>
                  <a:lnTo>
                    <a:pt x="159" y="127"/>
                  </a:lnTo>
                  <a:lnTo>
                    <a:pt x="29" y="127"/>
                  </a:lnTo>
                  <a:lnTo>
                    <a:pt x="29" y="207"/>
                  </a:lnTo>
                  <a:lnTo>
                    <a:pt x="170" y="207"/>
                  </a:lnTo>
                  <a:lnTo>
                    <a:pt x="170"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1" name="Freeform 17"/>
            <p:cNvSpPr>
              <a:spLocks noEditPoints="1"/>
            </p:cNvSpPr>
            <p:nvPr userDrawn="1"/>
          </p:nvSpPr>
          <p:spPr bwMode="auto">
            <a:xfrm>
              <a:off x="3608388" y="-152400"/>
              <a:ext cx="965200" cy="914400"/>
            </a:xfrm>
            <a:custGeom>
              <a:avLst/>
              <a:gdLst>
                <a:gd name="T0" fmla="*/ 655 w 1216"/>
                <a:gd name="T1" fmla="*/ 610 h 1152"/>
                <a:gd name="T2" fmla="*/ 711 w 1216"/>
                <a:gd name="T3" fmla="*/ 518 h 1152"/>
                <a:gd name="T4" fmla="*/ 660 w 1216"/>
                <a:gd name="T5" fmla="*/ 477 h 1152"/>
                <a:gd name="T6" fmla="*/ 563 w 1216"/>
                <a:gd name="T7" fmla="*/ 19 h 1152"/>
                <a:gd name="T8" fmla="*/ 378 w 1216"/>
                <a:gd name="T9" fmla="*/ 75 h 1152"/>
                <a:gd name="T10" fmla="*/ 236 w 1216"/>
                <a:gd name="T11" fmla="*/ 177 h 1152"/>
                <a:gd name="T12" fmla="*/ 221 w 1216"/>
                <a:gd name="T13" fmla="*/ 192 h 1152"/>
                <a:gd name="T14" fmla="*/ 102 w 1216"/>
                <a:gd name="T15" fmla="*/ 395 h 1152"/>
                <a:gd name="T16" fmla="*/ 86 w 1216"/>
                <a:gd name="T17" fmla="*/ 660 h 1152"/>
                <a:gd name="T18" fmla="*/ 108 w 1216"/>
                <a:gd name="T19" fmla="*/ 741 h 1152"/>
                <a:gd name="T20" fmla="*/ 324 w 1216"/>
                <a:gd name="T21" fmla="*/ 952 h 1152"/>
                <a:gd name="T22" fmla="*/ 866 w 1216"/>
                <a:gd name="T23" fmla="*/ 825 h 1152"/>
                <a:gd name="T24" fmla="*/ 848 w 1216"/>
                <a:gd name="T25" fmla="*/ 765 h 1152"/>
                <a:gd name="T26" fmla="*/ 689 w 1216"/>
                <a:gd name="T27" fmla="*/ 731 h 1152"/>
                <a:gd name="T28" fmla="*/ 537 w 1216"/>
                <a:gd name="T29" fmla="*/ 732 h 1152"/>
                <a:gd name="T30" fmla="*/ 500 w 1216"/>
                <a:gd name="T31" fmla="*/ 832 h 1152"/>
                <a:gd name="T32" fmla="*/ 429 w 1216"/>
                <a:gd name="T33" fmla="*/ 867 h 1152"/>
                <a:gd name="T34" fmla="*/ 355 w 1216"/>
                <a:gd name="T35" fmla="*/ 640 h 1152"/>
                <a:gd name="T36" fmla="*/ 195 w 1216"/>
                <a:gd name="T37" fmla="*/ 619 h 1152"/>
                <a:gd name="T38" fmla="*/ 411 w 1216"/>
                <a:gd name="T39" fmla="*/ 537 h 1152"/>
                <a:gd name="T40" fmla="*/ 423 w 1216"/>
                <a:gd name="T41" fmla="*/ 464 h 1152"/>
                <a:gd name="T42" fmla="*/ 259 w 1216"/>
                <a:gd name="T43" fmla="*/ 449 h 1152"/>
                <a:gd name="T44" fmla="*/ 297 w 1216"/>
                <a:gd name="T45" fmla="*/ 284 h 1152"/>
                <a:gd name="T46" fmla="*/ 524 w 1216"/>
                <a:gd name="T47" fmla="*/ 187 h 1152"/>
                <a:gd name="T48" fmla="*/ 1015 w 1216"/>
                <a:gd name="T49" fmla="*/ 159 h 1152"/>
                <a:gd name="T50" fmla="*/ 1203 w 1216"/>
                <a:gd name="T51" fmla="*/ 439 h 1152"/>
                <a:gd name="T52" fmla="*/ 1208 w 1216"/>
                <a:gd name="T53" fmla="*/ 465 h 1152"/>
                <a:gd name="T54" fmla="*/ 1213 w 1216"/>
                <a:gd name="T55" fmla="*/ 624 h 1152"/>
                <a:gd name="T56" fmla="*/ 1067 w 1216"/>
                <a:gd name="T57" fmla="*/ 957 h 1152"/>
                <a:gd name="T58" fmla="*/ 958 w 1216"/>
                <a:gd name="T59" fmla="*/ 1053 h 1152"/>
                <a:gd name="T60" fmla="*/ 652 w 1216"/>
                <a:gd name="T61" fmla="*/ 1152 h 1152"/>
                <a:gd name="T62" fmla="*/ 646 w 1216"/>
                <a:gd name="T63" fmla="*/ 1130 h 1152"/>
                <a:gd name="T64" fmla="*/ 907 w 1216"/>
                <a:gd name="T65" fmla="*/ 1035 h 1152"/>
                <a:gd name="T66" fmla="*/ 1001 w 1216"/>
                <a:gd name="T67" fmla="*/ 955 h 1152"/>
                <a:gd name="T68" fmla="*/ 1136 w 1216"/>
                <a:gd name="T69" fmla="*/ 661 h 1152"/>
                <a:gd name="T70" fmla="*/ 1127 w 1216"/>
                <a:gd name="T71" fmla="*/ 477 h 1152"/>
                <a:gd name="T72" fmla="*/ 1065 w 1216"/>
                <a:gd name="T73" fmla="*/ 323 h 1152"/>
                <a:gd name="T74" fmla="*/ 811 w 1216"/>
                <a:gd name="T75" fmla="*/ 203 h 1152"/>
                <a:gd name="T76" fmla="*/ 340 w 1216"/>
                <a:gd name="T77" fmla="*/ 374 h 1152"/>
                <a:gd name="T78" fmla="*/ 489 w 1216"/>
                <a:gd name="T79" fmla="*/ 379 h 1152"/>
                <a:gd name="T80" fmla="*/ 690 w 1216"/>
                <a:gd name="T81" fmla="*/ 384 h 1152"/>
                <a:gd name="T82" fmla="*/ 798 w 1216"/>
                <a:gd name="T83" fmla="*/ 449 h 1152"/>
                <a:gd name="T84" fmla="*/ 999 w 1216"/>
                <a:gd name="T85" fmla="*/ 478 h 1152"/>
                <a:gd name="T86" fmla="*/ 1048 w 1216"/>
                <a:gd name="T87" fmla="*/ 516 h 1152"/>
                <a:gd name="T88" fmla="*/ 808 w 1216"/>
                <a:gd name="T89" fmla="*/ 617 h 1152"/>
                <a:gd name="T90" fmla="*/ 812 w 1216"/>
                <a:gd name="T91" fmla="*/ 688 h 1152"/>
                <a:gd name="T92" fmla="*/ 970 w 1216"/>
                <a:gd name="T93" fmla="*/ 723 h 1152"/>
                <a:gd name="T94" fmla="*/ 901 w 1216"/>
                <a:gd name="T95" fmla="*/ 891 h 1152"/>
                <a:gd name="T96" fmla="*/ 650 w 1216"/>
                <a:gd name="T97" fmla="*/ 977 h 1152"/>
                <a:gd name="T98" fmla="*/ 239 w 1216"/>
                <a:gd name="T99" fmla="*/ 1013 h 1152"/>
                <a:gd name="T100" fmla="*/ 28 w 1216"/>
                <a:gd name="T101" fmla="*/ 765 h 1152"/>
                <a:gd name="T102" fmla="*/ 9 w 1216"/>
                <a:gd name="T103" fmla="*/ 693 h 1152"/>
                <a:gd name="T104" fmla="*/ 0 w 1216"/>
                <a:gd name="T105" fmla="*/ 573 h 1152"/>
                <a:gd name="T106" fmla="*/ 121 w 1216"/>
                <a:gd name="T107" fmla="*/ 230 h 1152"/>
                <a:gd name="T108" fmla="*/ 203 w 1216"/>
                <a:gd name="T109" fmla="*/ 142 h 1152"/>
                <a:gd name="T110" fmla="*/ 363 w 1216"/>
                <a:gd name="T111" fmla="*/ 42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152">
                  <a:moveTo>
                    <a:pt x="660" y="477"/>
                  </a:moveTo>
                  <a:lnTo>
                    <a:pt x="645" y="478"/>
                  </a:lnTo>
                  <a:lnTo>
                    <a:pt x="571" y="498"/>
                  </a:lnTo>
                  <a:lnTo>
                    <a:pt x="550" y="643"/>
                  </a:lnTo>
                  <a:lnTo>
                    <a:pt x="624" y="624"/>
                  </a:lnTo>
                  <a:lnTo>
                    <a:pt x="640" y="619"/>
                  </a:lnTo>
                  <a:lnTo>
                    <a:pt x="655" y="610"/>
                  </a:lnTo>
                  <a:lnTo>
                    <a:pt x="668" y="600"/>
                  </a:lnTo>
                  <a:lnTo>
                    <a:pt x="680" y="589"/>
                  </a:lnTo>
                  <a:lnTo>
                    <a:pt x="692" y="575"/>
                  </a:lnTo>
                  <a:lnTo>
                    <a:pt x="701" y="562"/>
                  </a:lnTo>
                  <a:lnTo>
                    <a:pt x="707" y="547"/>
                  </a:lnTo>
                  <a:lnTo>
                    <a:pt x="709" y="531"/>
                  </a:lnTo>
                  <a:lnTo>
                    <a:pt x="711" y="518"/>
                  </a:lnTo>
                  <a:lnTo>
                    <a:pt x="708" y="505"/>
                  </a:lnTo>
                  <a:lnTo>
                    <a:pt x="704" y="498"/>
                  </a:lnTo>
                  <a:lnTo>
                    <a:pt x="701" y="492"/>
                  </a:lnTo>
                  <a:lnTo>
                    <a:pt x="695" y="486"/>
                  </a:lnTo>
                  <a:lnTo>
                    <a:pt x="685" y="481"/>
                  </a:lnTo>
                  <a:lnTo>
                    <a:pt x="673" y="477"/>
                  </a:lnTo>
                  <a:lnTo>
                    <a:pt x="660" y="477"/>
                  </a:lnTo>
                  <a:close/>
                  <a:moveTo>
                    <a:pt x="555" y="0"/>
                  </a:moveTo>
                  <a:lnTo>
                    <a:pt x="558" y="1"/>
                  </a:lnTo>
                  <a:lnTo>
                    <a:pt x="562" y="3"/>
                  </a:lnTo>
                  <a:lnTo>
                    <a:pt x="565" y="6"/>
                  </a:lnTo>
                  <a:lnTo>
                    <a:pt x="566" y="10"/>
                  </a:lnTo>
                  <a:lnTo>
                    <a:pt x="565" y="15"/>
                  </a:lnTo>
                  <a:lnTo>
                    <a:pt x="563" y="19"/>
                  </a:lnTo>
                  <a:lnTo>
                    <a:pt x="560" y="23"/>
                  </a:lnTo>
                  <a:lnTo>
                    <a:pt x="556" y="24"/>
                  </a:lnTo>
                  <a:lnTo>
                    <a:pt x="547" y="25"/>
                  </a:lnTo>
                  <a:lnTo>
                    <a:pt x="533" y="28"/>
                  </a:lnTo>
                  <a:lnTo>
                    <a:pt x="475" y="39"/>
                  </a:lnTo>
                  <a:lnTo>
                    <a:pt x="416" y="58"/>
                  </a:lnTo>
                  <a:lnTo>
                    <a:pt x="378" y="75"/>
                  </a:lnTo>
                  <a:lnTo>
                    <a:pt x="341" y="95"/>
                  </a:lnTo>
                  <a:lnTo>
                    <a:pt x="307" y="117"/>
                  </a:lnTo>
                  <a:lnTo>
                    <a:pt x="282" y="136"/>
                  </a:lnTo>
                  <a:lnTo>
                    <a:pt x="259" y="155"/>
                  </a:lnTo>
                  <a:lnTo>
                    <a:pt x="247" y="165"/>
                  </a:lnTo>
                  <a:lnTo>
                    <a:pt x="241" y="170"/>
                  </a:lnTo>
                  <a:lnTo>
                    <a:pt x="236" y="177"/>
                  </a:lnTo>
                  <a:lnTo>
                    <a:pt x="225" y="188"/>
                  </a:lnTo>
                  <a:lnTo>
                    <a:pt x="222" y="191"/>
                  </a:lnTo>
                  <a:lnTo>
                    <a:pt x="221" y="192"/>
                  </a:lnTo>
                  <a:lnTo>
                    <a:pt x="221" y="192"/>
                  </a:lnTo>
                  <a:lnTo>
                    <a:pt x="221" y="193"/>
                  </a:lnTo>
                  <a:lnTo>
                    <a:pt x="220" y="193"/>
                  </a:lnTo>
                  <a:lnTo>
                    <a:pt x="221" y="192"/>
                  </a:lnTo>
                  <a:lnTo>
                    <a:pt x="220" y="193"/>
                  </a:lnTo>
                  <a:lnTo>
                    <a:pt x="214" y="198"/>
                  </a:lnTo>
                  <a:lnTo>
                    <a:pt x="189" y="230"/>
                  </a:lnTo>
                  <a:lnTo>
                    <a:pt x="165" y="262"/>
                  </a:lnTo>
                  <a:lnTo>
                    <a:pt x="145" y="295"/>
                  </a:lnTo>
                  <a:lnTo>
                    <a:pt x="121" y="345"/>
                  </a:lnTo>
                  <a:lnTo>
                    <a:pt x="102" y="395"/>
                  </a:lnTo>
                  <a:lnTo>
                    <a:pt x="88" y="445"/>
                  </a:lnTo>
                  <a:lnTo>
                    <a:pt x="80" y="491"/>
                  </a:lnTo>
                  <a:lnTo>
                    <a:pt x="76" y="534"/>
                  </a:lnTo>
                  <a:lnTo>
                    <a:pt x="76" y="573"/>
                  </a:lnTo>
                  <a:lnTo>
                    <a:pt x="79" y="608"/>
                  </a:lnTo>
                  <a:lnTo>
                    <a:pt x="82" y="637"/>
                  </a:lnTo>
                  <a:lnTo>
                    <a:pt x="86" y="660"/>
                  </a:lnTo>
                  <a:lnTo>
                    <a:pt x="89" y="669"/>
                  </a:lnTo>
                  <a:lnTo>
                    <a:pt x="90" y="676"/>
                  </a:lnTo>
                  <a:lnTo>
                    <a:pt x="91" y="682"/>
                  </a:lnTo>
                  <a:lnTo>
                    <a:pt x="93" y="687"/>
                  </a:lnTo>
                  <a:lnTo>
                    <a:pt x="93" y="689"/>
                  </a:lnTo>
                  <a:lnTo>
                    <a:pt x="94" y="690"/>
                  </a:lnTo>
                  <a:lnTo>
                    <a:pt x="108" y="741"/>
                  </a:lnTo>
                  <a:lnTo>
                    <a:pt x="128" y="787"/>
                  </a:lnTo>
                  <a:lnTo>
                    <a:pt x="151" y="829"/>
                  </a:lnTo>
                  <a:lnTo>
                    <a:pt x="179" y="866"/>
                  </a:lnTo>
                  <a:lnTo>
                    <a:pt x="211" y="896"/>
                  </a:lnTo>
                  <a:lnTo>
                    <a:pt x="245" y="922"/>
                  </a:lnTo>
                  <a:lnTo>
                    <a:pt x="283" y="941"/>
                  </a:lnTo>
                  <a:lnTo>
                    <a:pt x="324" y="952"/>
                  </a:lnTo>
                  <a:lnTo>
                    <a:pt x="364" y="955"/>
                  </a:lnTo>
                  <a:lnTo>
                    <a:pt x="406" y="950"/>
                  </a:lnTo>
                  <a:lnTo>
                    <a:pt x="661" y="888"/>
                  </a:lnTo>
                  <a:lnTo>
                    <a:pt x="662" y="886"/>
                  </a:lnTo>
                  <a:lnTo>
                    <a:pt x="836" y="844"/>
                  </a:lnTo>
                  <a:lnTo>
                    <a:pt x="852" y="837"/>
                  </a:lnTo>
                  <a:lnTo>
                    <a:pt x="866" y="825"/>
                  </a:lnTo>
                  <a:lnTo>
                    <a:pt x="877" y="810"/>
                  </a:lnTo>
                  <a:lnTo>
                    <a:pt x="882" y="795"/>
                  </a:lnTo>
                  <a:lnTo>
                    <a:pt x="882" y="785"/>
                  </a:lnTo>
                  <a:lnTo>
                    <a:pt x="879" y="777"/>
                  </a:lnTo>
                  <a:lnTo>
                    <a:pt x="873" y="771"/>
                  </a:lnTo>
                  <a:lnTo>
                    <a:pt x="862" y="765"/>
                  </a:lnTo>
                  <a:lnTo>
                    <a:pt x="848" y="765"/>
                  </a:lnTo>
                  <a:lnTo>
                    <a:pt x="800" y="778"/>
                  </a:lnTo>
                  <a:lnTo>
                    <a:pt x="774" y="782"/>
                  </a:lnTo>
                  <a:lnTo>
                    <a:pt x="751" y="781"/>
                  </a:lnTo>
                  <a:lnTo>
                    <a:pt x="730" y="774"/>
                  </a:lnTo>
                  <a:lnTo>
                    <a:pt x="712" y="764"/>
                  </a:lnTo>
                  <a:lnTo>
                    <a:pt x="698" y="750"/>
                  </a:lnTo>
                  <a:lnTo>
                    <a:pt x="689" y="731"/>
                  </a:lnTo>
                  <a:lnTo>
                    <a:pt x="684" y="710"/>
                  </a:lnTo>
                  <a:lnTo>
                    <a:pt x="685" y="684"/>
                  </a:lnTo>
                  <a:lnTo>
                    <a:pt x="685" y="679"/>
                  </a:lnTo>
                  <a:lnTo>
                    <a:pt x="679" y="684"/>
                  </a:lnTo>
                  <a:lnTo>
                    <a:pt x="646" y="702"/>
                  </a:lnTo>
                  <a:lnTo>
                    <a:pt x="612" y="713"/>
                  </a:lnTo>
                  <a:lnTo>
                    <a:pt x="537" y="732"/>
                  </a:lnTo>
                  <a:lnTo>
                    <a:pt x="533" y="753"/>
                  </a:lnTo>
                  <a:lnTo>
                    <a:pt x="532" y="759"/>
                  </a:lnTo>
                  <a:lnTo>
                    <a:pt x="530" y="765"/>
                  </a:lnTo>
                  <a:lnTo>
                    <a:pt x="529" y="772"/>
                  </a:lnTo>
                  <a:lnTo>
                    <a:pt x="522" y="796"/>
                  </a:lnTo>
                  <a:lnTo>
                    <a:pt x="511" y="816"/>
                  </a:lnTo>
                  <a:lnTo>
                    <a:pt x="500" y="832"/>
                  </a:lnTo>
                  <a:lnTo>
                    <a:pt x="486" y="844"/>
                  </a:lnTo>
                  <a:lnTo>
                    <a:pt x="472" y="853"/>
                  </a:lnTo>
                  <a:lnTo>
                    <a:pt x="459" y="860"/>
                  </a:lnTo>
                  <a:lnTo>
                    <a:pt x="447" y="863"/>
                  </a:lnTo>
                  <a:lnTo>
                    <a:pt x="438" y="866"/>
                  </a:lnTo>
                  <a:lnTo>
                    <a:pt x="431" y="867"/>
                  </a:lnTo>
                  <a:lnTo>
                    <a:pt x="429" y="867"/>
                  </a:lnTo>
                  <a:lnTo>
                    <a:pt x="451" y="715"/>
                  </a:lnTo>
                  <a:lnTo>
                    <a:pt x="470" y="584"/>
                  </a:lnTo>
                  <a:lnTo>
                    <a:pt x="453" y="596"/>
                  </a:lnTo>
                  <a:lnTo>
                    <a:pt x="437" y="609"/>
                  </a:lnTo>
                  <a:lnTo>
                    <a:pt x="411" y="623"/>
                  </a:lnTo>
                  <a:lnTo>
                    <a:pt x="383" y="633"/>
                  </a:lnTo>
                  <a:lnTo>
                    <a:pt x="355" y="640"/>
                  </a:lnTo>
                  <a:lnTo>
                    <a:pt x="176" y="688"/>
                  </a:lnTo>
                  <a:lnTo>
                    <a:pt x="175" y="685"/>
                  </a:lnTo>
                  <a:lnTo>
                    <a:pt x="176" y="678"/>
                  </a:lnTo>
                  <a:lnTo>
                    <a:pt x="176" y="665"/>
                  </a:lnTo>
                  <a:lnTo>
                    <a:pt x="180" y="651"/>
                  </a:lnTo>
                  <a:lnTo>
                    <a:pt x="185" y="636"/>
                  </a:lnTo>
                  <a:lnTo>
                    <a:pt x="195" y="619"/>
                  </a:lnTo>
                  <a:lnTo>
                    <a:pt x="209" y="604"/>
                  </a:lnTo>
                  <a:lnTo>
                    <a:pt x="228" y="591"/>
                  </a:lnTo>
                  <a:lnTo>
                    <a:pt x="235" y="587"/>
                  </a:lnTo>
                  <a:lnTo>
                    <a:pt x="241" y="584"/>
                  </a:lnTo>
                  <a:lnTo>
                    <a:pt x="247" y="582"/>
                  </a:lnTo>
                  <a:lnTo>
                    <a:pt x="396" y="543"/>
                  </a:lnTo>
                  <a:lnTo>
                    <a:pt x="411" y="537"/>
                  </a:lnTo>
                  <a:lnTo>
                    <a:pt x="426" y="524"/>
                  </a:lnTo>
                  <a:lnTo>
                    <a:pt x="437" y="510"/>
                  </a:lnTo>
                  <a:lnTo>
                    <a:pt x="443" y="493"/>
                  </a:lnTo>
                  <a:lnTo>
                    <a:pt x="443" y="483"/>
                  </a:lnTo>
                  <a:lnTo>
                    <a:pt x="440" y="476"/>
                  </a:lnTo>
                  <a:lnTo>
                    <a:pt x="434" y="469"/>
                  </a:lnTo>
                  <a:lnTo>
                    <a:pt x="423" y="464"/>
                  </a:lnTo>
                  <a:lnTo>
                    <a:pt x="407" y="465"/>
                  </a:lnTo>
                  <a:lnTo>
                    <a:pt x="360" y="477"/>
                  </a:lnTo>
                  <a:lnTo>
                    <a:pt x="335" y="481"/>
                  </a:lnTo>
                  <a:lnTo>
                    <a:pt x="311" y="479"/>
                  </a:lnTo>
                  <a:lnTo>
                    <a:pt x="291" y="473"/>
                  </a:lnTo>
                  <a:lnTo>
                    <a:pt x="273" y="464"/>
                  </a:lnTo>
                  <a:lnTo>
                    <a:pt x="259" y="449"/>
                  </a:lnTo>
                  <a:lnTo>
                    <a:pt x="249" y="431"/>
                  </a:lnTo>
                  <a:lnTo>
                    <a:pt x="244" y="408"/>
                  </a:lnTo>
                  <a:lnTo>
                    <a:pt x="245" y="383"/>
                  </a:lnTo>
                  <a:lnTo>
                    <a:pt x="251" y="359"/>
                  </a:lnTo>
                  <a:lnTo>
                    <a:pt x="263" y="332"/>
                  </a:lnTo>
                  <a:lnTo>
                    <a:pt x="278" y="308"/>
                  </a:lnTo>
                  <a:lnTo>
                    <a:pt x="297" y="284"/>
                  </a:lnTo>
                  <a:lnTo>
                    <a:pt x="319" y="262"/>
                  </a:lnTo>
                  <a:lnTo>
                    <a:pt x="344" y="244"/>
                  </a:lnTo>
                  <a:lnTo>
                    <a:pt x="362" y="233"/>
                  </a:lnTo>
                  <a:lnTo>
                    <a:pt x="382" y="224"/>
                  </a:lnTo>
                  <a:lnTo>
                    <a:pt x="401" y="217"/>
                  </a:lnTo>
                  <a:lnTo>
                    <a:pt x="519" y="187"/>
                  </a:lnTo>
                  <a:lnTo>
                    <a:pt x="524" y="187"/>
                  </a:lnTo>
                  <a:lnTo>
                    <a:pt x="528" y="186"/>
                  </a:lnTo>
                  <a:lnTo>
                    <a:pt x="791" y="122"/>
                  </a:lnTo>
                  <a:lnTo>
                    <a:pt x="836" y="114"/>
                  </a:lnTo>
                  <a:lnTo>
                    <a:pt x="882" y="114"/>
                  </a:lnTo>
                  <a:lnTo>
                    <a:pt x="928" y="122"/>
                  </a:lnTo>
                  <a:lnTo>
                    <a:pt x="973" y="137"/>
                  </a:lnTo>
                  <a:lnTo>
                    <a:pt x="1015" y="159"/>
                  </a:lnTo>
                  <a:lnTo>
                    <a:pt x="1053" y="186"/>
                  </a:lnTo>
                  <a:lnTo>
                    <a:pt x="1086" y="216"/>
                  </a:lnTo>
                  <a:lnTo>
                    <a:pt x="1118" y="253"/>
                  </a:lnTo>
                  <a:lnTo>
                    <a:pt x="1145" y="294"/>
                  </a:lnTo>
                  <a:lnTo>
                    <a:pt x="1169" y="338"/>
                  </a:lnTo>
                  <a:lnTo>
                    <a:pt x="1188" y="387"/>
                  </a:lnTo>
                  <a:lnTo>
                    <a:pt x="1203" y="439"/>
                  </a:lnTo>
                  <a:lnTo>
                    <a:pt x="1204" y="441"/>
                  </a:lnTo>
                  <a:lnTo>
                    <a:pt x="1204" y="444"/>
                  </a:lnTo>
                  <a:lnTo>
                    <a:pt x="1206" y="445"/>
                  </a:lnTo>
                  <a:lnTo>
                    <a:pt x="1206" y="448"/>
                  </a:lnTo>
                  <a:lnTo>
                    <a:pt x="1207" y="453"/>
                  </a:lnTo>
                  <a:lnTo>
                    <a:pt x="1208" y="459"/>
                  </a:lnTo>
                  <a:lnTo>
                    <a:pt x="1208" y="465"/>
                  </a:lnTo>
                  <a:lnTo>
                    <a:pt x="1209" y="472"/>
                  </a:lnTo>
                  <a:lnTo>
                    <a:pt x="1211" y="479"/>
                  </a:lnTo>
                  <a:lnTo>
                    <a:pt x="1212" y="492"/>
                  </a:lnTo>
                  <a:lnTo>
                    <a:pt x="1213" y="506"/>
                  </a:lnTo>
                  <a:lnTo>
                    <a:pt x="1216" y="539"/>
                  </a:lnTo>
                  <a:lnTo>
                    <a:pt x="1216" y="579"/>
                  </a:lnTo>
                  <a:lnTo>
                    <a:pt x="1213" y="624"/>
                  </a:lnTo>
                  <a:lnTo>
                    <a:pt x="1206" y="673"/>
                  </a:lnTo>
                  <a:lnTo>
                    <a:pt x="1194" y="725"/>
                  </a:lnTo>
                  <a:lnTo>
                    <a:pt x="1175" y="779"/>
                  </a:lnTo>
                  <a:lnTo>
                    <a:pt x="1151" y="834"/>
                  </a:lnTo>
                  <a:lnTo>
                    <a:pt x="1119" y="889"/>
                  </a:lnTo>
                  <a:lnTo>
                    <a:pt x="1095" y="924"/>
                  </a:lnTo>
                  <a:lnTo>
                    <a:pt x="1067" y="957"/>
                  </a:lnTo>
                  <a:lnTo>
                    <a:pt x="1037" y="989"/>
                  </a:lnTo>
                  <a:lnTo>
                    <a:pt x="1031" y="996"/>
                  </a:lnTo>
                  <a:lnTo>
                    <a:pt x="1024" y="1001"/>
                  </a:lnTo>
                  <a:lnTo>
                    <a:pt x="1018" y="1006"/>
                  </a:lnTo>
                  <a:lnTo>
                    <a:pt x="1011" y="1012"/>
                  </a:lnTo>
                  <a:lnTo>
                    <a:pt x="986" y="1034"/>
                  </a:lnTo>
                  <a:lnTo>
                    <a:pt x="958" y="1053"/>
                  </a:lnTo>
                  <a:lnTo>
                    <a:pt x="929" y="1071"/>
                  </a:lnTo>
                  <a:lnTo>
                    <a:pt x="890" y="1091"/>
                  </a:lnTo>
                  <a:lnTo>
                    <a:pt x="849" y="1110"/>
                  </a:lnTo>
                  <a:lnTo>
                    <a:pt x="808" y="1124"/>
                  </a:lnTo>
                  <a:lnTo>
                    <a:pt x="745" y="1141"/>
                  </a:lnTo>
                  <a:lnTo>
                    <a:pt x="683" y="1149"/>
                  </a:lnTo>
                  <a:lnTo>
                    <a:pt x="652" y="1152"/>
                  </a:lnTo>
                  <a:lnTo>
                    <a:pt x="649" y="1151"/>
                  </a:lnTo>
                  <a:lnTo>
                    <a:pt x="645" y="1148"/>
                  </a:lnTo>
                  <a:lnTo>
                    <a:pt x="642" y="1146"/>
                  </a:lnTo>
                  <a:lnTo>
                    <a:pt x="641" y="1142"/>
                  </a:lnTo>
                  <a:lnTo>
                    <a:pt x="642" y="1137"/>
                  </a:lnTo>
                  <a:lnTo>
                    <a:pt x="643" y="1133"/>
                  </a:lnTo>
                  <a:lnTo>
                    <a:pt x="646" y="1130"/>
                  </a:lnTo>
                  <a:lnTo>
                    <a:pt x="650" y="1128"/>
                  </a:lnTo>
                  <a:lnTo>
                    <a:pt x="679" y="1124"/>
                  </a:lnTo>
                  <a:lnTo>
                    <a:pt x="739" y="1111"/>
                  </a:lnTo>
                  <a:lnTo>
                    <a:pt x="797" y="1092"/>
                  </a:lnTo>
                  <a:lnTo>
                    <a:pt x="835" y="1076"/>
                  </a:lnTo>
                  <a:lnTo>
                    <a:pt x="872" y="1057"/>
                  </a:lnTo>
                  <a:lnTo>
                    <a:pt x="907" y="1035"/>
                  </a:lnTo>
                  <a:lnTo>
                    <a:pt x="933" y="1017"/>
                  </a:lnTo>
                  <a:lnTo>
                    <a:pt x="957" y="997"/>
                  </a:lnTo>
                  <a:lnTo>
                    <a:pt x="980" y="977"/>
                  </a:lnTo>
                  <a:lnTo>
                    <a:pt x="985" y="971"/>
                  </a:lnTo>
                  <a:lnTo>
                    <a:pt x="990" y="966"/>
                  </a:lnTo>
                  <a:lnTo>
                    <a:pt x="996" y="960"/>
                  </a:lnTo>
                  <a:lnTo>
                    <a:pt x="1001" y="955"/>
                  </a:lnTo>
                  <a:lnTo>
                    <a:pt x="1027" y="924"/>
                  </a:lnTo>
                  <a:lnTo>
                    <a:pt x="1050" y="891"/>
                  </a:lnTo>
                  <a:lnTo>
                    <a:pt x="1071" y="858"/>
                  </a:lnTo>
                  <a:lnTo>
                    <a:pt x="1096" y="809"/>
                  </a:lnTo>
                  <a:lnTo>
                    <a:pt x="1116" y="758"/>
                  </a:lnTo>
                  <a:lnTo>
                    <a:pt x="1128" y="708"/>
                  </a:lnTo>
                  <a:lnTo>
                    <a:pt x="1136" y="661"/>
                  </a:lnTo>
                  <a:lnTo>
                    <a:pt x="1140" y="618"/>
                  </a:lnTo>
                  <a:lnTo>
                    <a:pt x="1140" y="579"/>
                  </a:lnTo>
                  <a:lnTo>
                    <a:pt x="1137" y="544"/>
                  </a:lnTo>
                  <a:lnTo>
                    <a:pt x="1135" y="516"/>
                  </a:lnTo>
                  <a:lnTo>
                    <a:pt x="1129" y="493"/>
                  </a:lnTo>
                  <a:lnTo>
                    <a:pt x="1128" y="484"/>
                  </a:lnTo>
                  <a:lnTo>
                    <a:pt x="1127" y="477"/>
                  </a:lnTo>
                  <a:lnTo>
                    <a:pt x="1124" y="470"/>
                  </a:lnTo>
                  <a:lnTo>
                    <a:pt x="1124" y="465"/>
                  </a:lnTo>
                  <a:lnTo>
                    <a:pt x="1123" y="463"/>
                  </a:lnTo>
                  <a:lnTo>
                    <a:pt x="1123" y="463"/>
                  </a:lnTo>
                  <a:lnTo>
                    <a:pt x="1108" y="412"/>
                  </a:lnTo>
                  <a:lnTo>
                    <a:pt x="1089" y="365"/>
                  </a:lnTo>
                  <a:lnTo>
                    <a:pt x="1065" y="323"/>
                  </a:lnTo>
                  <a:lnTo>
                    <a:pt x="1037" y="287"/>
                  </a:lnTo>
                  <a:lnTo>
                    <a:pt x="1006" y="256"/>
                  </a:lnTo>
                  <a:lnTo>
                    <a:pt x="972" y="230"/>
                  </a:lnTo>
                  <a:lnTo>
                    <a:pt x="933" y="211"/>
                  </a:lnTo>
                  <a:lnTo>
                    <a:pt x="892" y="200"/>
                  </a:lnTo>
                  <a:lnTo>
                    <a:pt x="852" y="197"/>
                  </a:lnTo>
                  <a:lnTo>
                    <a:pt x="811" y="203"/>
                  </a:lnTo>
                  <a:lnTo>
                    <a:pt x="478" y="285"/>
                  </a:lnTo>
                  <a:lnTo>
                    <a:pt x="385" y="309"/>
                  </a:lnTo>
                  <a:lnTo>
                    <a:pt x="368" y="317"/>
                  </a:lnTo>
                  <a:lnTo>
                    <a:pt x="354" y="328"/>
                  </a:lnTo>
                  <a:lnTo>
                    <a:pt x="344" y="343"/>
                  </a:lnTo>
                  <a:lnTo>
                    <a:pt x="338" y="360"/>
                  </a:lnTo>
                  <a:lnTo>
                    <a:pt x="340" y="374"/>
                  </a:lnTo>
                  <a:lnTo>
                    <a:pt x="346" y="384"/>
                  </a:lnTo>
                  <a:lnTo>
                    <a:pt x="358" y="388"/>
                  </a:lnTo>
                  <a:lnTo>
                    <a:pt x="373" y="387"/>
                  </a:lnTo>
                  <a:lnTo>
                    <a:pt x="420" y="375"/>
                  </a:lnTo>
                  <a:lnTo>
                    <a:pt x="444" y="371"/>
                  </a:lnTo>
                  <a:lnTo>
                    <a:pt x="468" y="373"/>
                  </a:lnTo>
                  <a:lnTo>
                    <a:pt x="489" y="379"/>
                  </a:lnTo>
                  <a:lnTo>
                    <a:pt x="506" y="389"/>
                  </a:lnTo>
                  <a:lnTo>
                    <a:pt x="520" y="404"/>
                  </a:lnTo>
                  <a:lnTo>
                    <a:pt x="530" y="422"/>
                  </a:lnTo>
                  <a:lnTo>
                    <a:pt x="530" y="423"/>
                  </a:lnTo>
                  <a:lnTo>
                    <a:pt x="537" y="421"/>
                  </a:lnTo>
                  <a:lnTo>
                    <a:pt x="657" y="389"/>
                  </a:lnTo>
                  <a:lnTo>
                    <a:pt x="690" y="384"/>
                  </a:lnTo>
                  <a:lnTo>
                    <a:pt x="721" y="385"/>
                  </a:lnTo>
                  <a:lnTo>
                    <a:pt x="740" y="389"/>
                  </a:lnTo>
                  <a:lnTo>
                    <a:pt x="755" y="397"/>
                  </a:lnTo>
                  <a:lnTo>
                    <a:pt x="769" y="406"/>
                  </a:lnTo>
                  <a:lnTo>
                    <a:pt x="782" y="418"/>
                  </a:lnTo>
                  <a:lnTo>
                    <a:pt x="791" y="432"/>
                  </a:lnTo>
                  <a:lnTo>
                    <a:pt x="798" y="449"/>
                  </a:lnTo>
                  <a:lnTo>
                    <a:pt x="802" y="467"/>
                  </a:lnTo>
                  <a:lnTo>
                    <a:pt x="805" y="487"/>
                  </a:lnTo>
                  <a:lnTo>
                    <a:pt x="802" y="507"/>
                  </a:lnTo>
                  <a:lnTo>
                    <a:pt x="796" y="537"/>
                  </a:lnTo>
                  <a:lnTo>
                    <a:pt x="816" y="526"/>
                  </a:lnTo>
                  <a:lnTo>
                    <a:pt x="836" y="520"/>
                  </a:lnTo>
                  <a:lnTo>
                    <a:pt x="999" y="478"/>
                  </a:lnTo>
                  <a:lnTo>
                    <a:pt x="1005" y="477"/>
                  </a:lnTo>
                  <a:lnTo>
                    <a:pt x="1058" y="464"/>
                  </a:lnTo>
                  <a:lnTo>
                    <a:pt x="1058" y="467"/>
                  </a:lnTo>
                  <a:lnTo>
                    <a:pt x="1058" y="474"/>
                  </a:lnTo>
                  <a:lnTo>
                    <a:pt x="1057" y="486"/>
                  </a:lnTo>
                  <a:lnTo>
                    <a:pt x="1053" y="501"/>
                  </a:lnTo>
                  <a:lnTo>
                    <a:pt x="1048" y="516"/>
                  </a:lnTo>
                  <a:lnTo>
                    <a:pt x="1038" y="533"/>
                  </a:lnTo>
                  <a:lnTo>
                    <a:pt x="1024" y="548"/>
                  </a:lnTo>
                  <a:lnTo>
                    <a:pt x="1005" y="561"/>
                  </a:lnTo>
                  <a:lnTo>
                    <a:pt x="996" y="565"/>
                  </a:lnTo>
                  <a:lnTo>
                    <a:pt x="986" y="568"/>
                  </a:lnTo>
                  <a:lnTo>
                    <a:pt x="824" y="610"/>
                  </a:lnTo>
                  <a:lnTo>
                    <a:pt x="808" y="617"/>
                  </a:lnTo>
                  <a:lnTo>
                    <a:pt x="794" y="629"/>
                  </a:lnTo>
                  <a:lnTo>
                    <a:pt x="783" y="645"/>
                  </a:lnTo>
                  <a:lnTo>
                    <a:pt x="778" y="661"/>
                  </a:lnTo>
                  <a:lnTo>
                    <a:pt x="779" y="674"/>
                  </a:lnTo>
                  <a:lnTo>
                    <a:pt x="786" y="684"/>
                  </a:lnTo>
                  <a:lnTo>
                    <a:pt x="797" y="689"/>
                  </a:lnTo>
                  <a:lnTo>
                    <a:pt x="812" y="688"/>
                  </a:lnTo>
                  <a:lnTo>
                    <a:pt x="859" y="676"/>
                  </a:lnTo>
                  <a:lnTo>
                    <a:pt x="885" y="671"/>
                  </a:lnTo>
                  <a:lnTo>
                    <a:pt x="907" y="673"/>
                  </a:lnTo>
                  <a:lnTo>
                    <a:pt x="928" y="679"/>
                  </a:lnTo>
                  <a:lnTo>
                    <a:pt x="945" y="690"/>
                  </a:lnTo>
                  <a:lnTo>
                    <a:pt x="959" y="704"/>
                  </a:lnTo>
                  <a:lnTo>
                    <a:pt x="970" y="723"/>
                  </a:lnTo>
                  <a:lnTo>
                    <a:pt x="975" y="746"/>
                  </a:lnTo>
                  <a:lnTo>
                    <a:pt x="973" y="771"/>
                  </a:lnTo>
                  <a:lnTo>
                    <a:pt x="967" y="797"/>
                  </a:lnTo>
                  <a:lnTo>
                    <a:pt x="957" y="823"/>
                  </a:lnTo>
                  <a:lnTo>
                    <a:pt x="942" y="848"/>
                  </a:lnTo>
                  <a:lnTo>
                    <a:pt x="923" y="871"/>
                  </a:lnTo>
                  <a:lnTo>
                    <a:pt x="901" y="891"/>
                  </a:lnTo>
                  <a:lnTo>
                    <a:pt x="877" y="909"/>
                  </a:lnTo>
                  <a:lnTo>
                    <a:pt x="850" y="924"/>
                  </a:lnTo>
                  <a:lnTo>
                    <a:pt x="822" y="933"/>
                  </a:lnTo>
                  <a:lnTo>
                    <a:pt x="753" y="951"/>
                  </a:lnTo>
                  <a:lnTo>
                    <a:pt x="750" y="952"/>
                  </a:lnTo>
                  <a:lnTo>
                    <a:pt x="723" y="959"/>
                  </a:lnTo>
                  <a:lnTo>
                    <a:pt x="650" y="977"/>
                  </a:lnTo>
                  <a:lnTo>
                    <a:pt x="642" y="978"/>
                  </a:lnTo>
                  <a:lnTo>
                    <a:pt x="425" y="1031"/>
                  </a:lnTo>
                  <a:lnTo>
                    <a:pt x="392" y="1038"/>
                  </a:lnTo>
                  <a:lnTo>
                    <a:pt x="358" y="1039"/>
                  </a:lnTo>
                  <a:lnTo>
                    <a:pt x="317" y="1036"/>
                  </a:lnTo>
                  <a:lnTo>
                    <a:pt x="278" y="1027"/>
                  </a:lnTo>
                  <a:lnTo>
                    <a:pt x="239" y="1013"/>
                  </a:lnTo>
                  <a:lnTo>
                    <a:pt x="201" y="994"/>
                  </a:lnTo>
                  <a:lnTo>
                    <a:pt x="164" y="968"/>
                  </a:lnTo>
                  <a:lnTo>
                    <a:pt x="129" y="936"/>
                  </a:lnTo>
                  <a:lnTo>
                    <a:pt x="99" y="900"/>
                  </a:lnTo>
                  <a:lnTo>
                    <a:pt x="71" y="860"/>
                  </a:lnTo>
                  <a:lnTo>
                    <a:pt x="48" y="814"/>
                  </a:lnTo>
                  <a:lnTo>
                    <a:pt x="28" y="765"/>
                  </a:lnTo>
                  <a:lnTo>
                    <a:pt x="13" y="713"/>
                  </a:lnTo>
                  <a:lnTo>
                    <a:pt x="11" y="711"/>
                  </a:lnTo>
                  <a:lnTo>
                    <a:pt x="11" y="708"/>
                  </a:lnTo>
                  <a:lnTo>
                    <a:pt x="11" y="708"/>
                  </a:lnTo>
                  <a:lnTo>
                    <a:pt x="10" y="704"/>
                  </a:lnTo>
                  <a:lnTo>
                    <a:pt x="10" y="701"/>
                  </a:lnTo>
                  <a:lnTo>
                    <a:pt x="9" y="693"/>
                  </a:lnTo>
                  <a:lnTo>
                    <a:pt x="8" y="688"/>
                  </a:lnTo>
                  <a:lnTo>
                    <a:pt x="6" y="680"/>
                  </a:lnTo>
                  <a:lnTo>
                    <a:pt x="5" y="673"/>
                  </a:lnTo>
                  <a:lnTo>
                    <a:pt x="4" y="661"/>
                  </a:lnTo>
                  <a:lnTo>
                    <a:pt x="3" y="646"/>
                  </a:lnTo>
                  <a:lnTo>
                    <a:pt x="0" y="613"/>
                  </a:lnTo>
                  <a:lnTo>
                    <a:pt x="0" y="573"/>
                  </a:lnTo>
                  <a:lnTo>
                    <a:pt x="3" y="529"/>
                  </a:lnTo>
                  <a:lnTo>
                    <a:pt x="10" y="481"/>
                  </a:lnTo>
                  <a:lnTo>
                    <a:pt x="23" y="429"/>
                  </a:lnTo>
                  <a:lnTo>
                    <a:pt x="41" y="374"/>
                  </a:lnTo>
                  <a:lnTo>
                    <a:pt x="65" y="319"/>
                  </a:lnTo>
                  <a:lnTo>
                    <a:pt x="96" y="264"/>
                  </a:lnTo>
                  <a:lnTo>
                    <a:pt x="121" y="230"/>
                  </a:lnTo>
                  <a:lnTo>
                    <a:pt x="148" y="196"/>
                  </a:lnTo>
                  <a:lnTo>
                    <a:pt x="179" y="164"/>
                  </a:lnTo>
                  <a:lnTo>
                    <a:pt x="185" y="159"/>
                  </a:lnTo>
                  <a:lnTo>
                    <a:pt x="187" y="156"/>
                  </a:lnTo>
                  <a:lnTo>
                    <a:pt x="188" y="155"/>
                  </a:lnTo>
                  <a:lnTo>
                    <a:pt x="192" y="153"/>
                  </a:lnTo>
                  <a:lnTo>
                    <a:pt x="203" y="142"/>
                  </a:lnTo>
                  <a:lnTo>
                    <a:pt x="209" y="136"/>
                  </a:lnTo>
                  <a:lnTo>
                    <a:pt x="216" y="131"/>
                  </a:lnTo>
                  <a:lnTo>
                    <a:pt x="228" y="121"/>
                  </a:lnTo>
                  <a:lnTo>
                    <a:pt x="256" y="100"/>
                  </a:lnTo>
                  <a:lnTo>
                    <a:pt x="284" y="83"/>
                  </a:lnTo>
                  <a:lnTo>
                    <a:pt x="324" y="60"/>
                  </a:lnTo>
                  <a:lnTo>
                    <a:pt x="363" y="42"/>
                  </a:lnTo>
                  <a:lnTo>
                    <a:pt x="405" y="27"/>
                  </a:lnTo>
                  <a:lnTo>
                    <a:pt x="467" y="10"/>
                  </a:lnTo>
                  <a:lnTo>
                    <a:pt x="529" y="1"/>
                  </a:lnTo>
                  <a:lnTo>
                    <a:pt x="544" y="0"/>
                  </a:lnTo>
                  <a:lnTo>
                    <a:pt x="5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2" name="Freeform 18"/>
            <p:cNvSpPr>
              <a:spLocks/>
            </p:cNvSpPr>
            <p:nvPr userDrawn="1"/>
          </p:nvSpPr>
          <p:spPr bwMode="auto">
            <a:xfrm>
              <a:off x="4494213" y="619125"/>
              <a:ext cx="33338" cy="39688"/>
            </a:xfrm>
            <a:custGeom>
              <a:avLst/>
              <a:gdLst>
                <a:gd name="T0" fmla="*/ 0 w 41"/>
                <a:gd name="T1" fmla="*/ 0 h 51"/>
                <a:gd name="T2" fmla="*/ 41 w 41"/>
                <a:gd name="T3" fmla="*/ 0 h 51"/>
                <a:gd name="T4" fmla="*/ 41 w 41"/>
                <a:gd name="T5" fmla="*/ 8 h 51"/>
                <a:gd name="T6" fmla="*/ 25 w 41"/>
                <a:gd name="T7" fmla="*/ 8 h 51"/>
                <a:gd name="T8" fmla="*/ 25 w 41"/>
                <a:gd name="T9" fmla="*/ 51 h 51"/>
                <a:gd name="T10" fmla="*/ 16 w 41"/>
                <a:gd name="T11" fmla="*/ 51 h 51"/>
                <a:gd name="T12" fmla="*/ 16 w 41"/>
                <a:gd name="T13" fmla="*/ 8 h 51"/>
                <a:gd name="T14" fmla="*/ 0 w 41"/>
                <a:gd name="T15" fmla="*/ 8 h 51"/>
                <a:gd name="T16" fmla="*/ 0 w 4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1">
                  <a:moveTo>
                    <a:pt x="0" y="0"/>
                  </a:moveTo>
                  <a:lnTo>
                    <a:pt x="41" y="0"/>
                  </a:lnTo>
                  <a:lnTo>
                    <a:pt x="41" y="8"/>
                  </a:lnTo>
                  <a:lnTo>
                    <a:pt x="25" y="8"/>
                  </a:lnTo>
                  <a:lnTo>
                    <a:pt x="25" y="51"/>
                  </a:lnTo>
                  <a:lnTo>
                    <a:pt x="16" y="51"/>
                  </a:lnTo>
                  <a:lnTo>
                    <a:pt x="16" y="8"/>
                  </a:lnTo>
                  <a:lnTo>
                    <a:pt x="0"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3" name="Freeform 19"/>
            <p:cNvSpPr>
              <a:spLocks/>
            </p:cNvSpPr>
            <p:nvPr userDrawn="1"/>
          </p:nvSpPr>
          <p:spPr bwMode="auto">
            <a:xfrm>
              <a:off x="4533901" y="619125"/>
              <a:ext cx="39688" cy="39688"/>
            </a:xfrm>
            <a:custGeom>
              <a:avLst/>
              <a:gdLst>
                <a:gd name="T0" fmla="*/ 0 w 51"/>
                <a:gd name="T1" fmla="*/ 0 h 51"/>
                <a:gd name="T2" fmla="*/ 9 w 51"/>
                <a:gd name="T3" fmla="*/ 0 h 51"/>
                <a:gd name="T4" fmla="*/ 25 w 51"/>
                <a:gd name="T5" fmla="*/ 25 h 51"/>
                <a:gd name="T6" fmla="*/ 42 w 51"/>
                <a:gd name="T7" fmla="*/ 0 h 51"/>
                <a:gd name="T8" fmla="*/ 51 w 51"/>
                <a:gd name="T9" fmla="*/ 0 h 51"/>
                <a:gd name="T10" fmla="*/ 51 w 51"/>
                <a:gd name="T11" fmla="*/ 51 h 51"/>
                <a:gd name="T12" fmla="*/ 43 w 51"/>
                <a:gd name="T13" fmla="*/ 51 h 51"/>
                <a:gd name="T14" fmla="*/ 43 w 51"/>
                <a:gd name="T15" fmla="*/ 12 h 51"/>
                <a:gd name="T16" fmla="*/ 27 w 51"/>
                <a:gd name="T17" fmla="*/ 36 h 51"/>
                <a:gd name="T18" fmla="*/ 24 w 51"/>
                <a:gd name="T19" fmla="*/ 36 h 51"/>
                <a:gd name="T20" fmla="*/ 8 w 51"/>
                <a:gd name="T21" fmla="*/ 12 h 51"/>
                <a:gd name="T22" fmla="*/ 8 w 51"/>
                <a:gd name="T23" fmla="*/ 51 h 51"/>
                <a:gd name="T24" fmla="*/ 0 w 51"/>
                <a:gd name="T25" fmla="*/ 51 h 51"/>
                <a:gd name="T26" fmla="*/ 0 w 51"/>
                <a:gd name="T2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0" y="0"/>
                  </a:moveTo>
                  <a:lnTo>
                    <a:pt x="9" y="0"/>
                  </a:lnTo>
                  <a:lnTo>
                    <a:pt x="25" y="25"/>
                  </a:lnTo>
                  <a:lnTo>
                    <a:pt x="42" y="0"/>
                  </a:lnTo>
                  <a:lnTo>
                    <a:pt x="51" y="0"/>
                  </a:lnTo>
                  <a:lnTo>
                    <a:pt x="51" y="51"/>
                  </a:lnTo>
                  <a:lnTo>
                    <a:pt x="43" y="51"/>
                  </a:lnTo>
                  <a:lnTo>
                    <a:pt x="43" y="12"/>
                  </a:lnTo>
                  <a:lnTo>
                    <a:pt x="27" y="36"/>
                  </a:lnTo>
                  <a:lnTo>
                    <a:pt x="24" y="36"/>
                  </a:lnTo>
                  <a:lnTo>
                    <a:pt x="8" y="12"/>
                  </a:lnTo>
                  <a:lnTo>
                    <a:pt x="8"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4" name="Rectangle 20"/>
            <p:cNvSpPr>
              <a:spLocks noChangeArrowheads="1"/>
            </p:cNvSpPr>
            <p:nvPr userDrawn="1"/>
          </p:nvSpPr>
          <p:spPr bwMode="auto">
            <a:xfrm>
              <a:off x="5151438" y="579438"/>
              <a:ext cx="12700" cy="793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5" name="Freeform 21"/>
            <p:cNvSpPr>
              <a:spLocks/>
            </p:cNvSpPr>
            <p:nvPr userDrawn="1"/>
          </p:nvSpPr>
          <p:spPr bwMode="auto">
            <a:xfrm>
              <a:off x="5184776" y="579438"/>
              <a:ext cx="68263" cy="79375"/>
            </a:xfrm>
            <a:custGeom>
              <a:avLst/>
              <a:gdLst>
                <a:gd name="T0" fmla="*/ 0 w 85"/>
                <a:gd name="T1" fmla="*/ 0 h 100"/>
                <a:gd name="T2" fmla="*/ 13 w 85"/>
                <a:gd name="T3" fmla="*/ 0 h 100"/>
                <a:gd name="T4" fmla="*/ 70 w 85"/>
                <a:gd name="T5" fmla="*/ 71 h 100"/>
                <a:gd name="T6" fmla="*/ 70 w 85"/>
                <a:gd name="T7" fmla="*/ 0 h 100"/>
                <a:gd name="T8" fmla="*/ 85 w 85"/>
                <a:gd name="T9" fmla="*/ 0 h 100"/>
                <a:gd name="T10" fmla="*/ 85 w 85"/>
                <a:gd name="T11" fmla="*/ 100 h 100"/>
                <a:gd name="T12" fmla="*/ 74 w 85"/>
                <a:gd name="T13" fmla="*/ 100 h 100"/>
                <a:gd name="T14" fmla="*/ 17 w 85"/>
                <a:gd name="T15" fmla="*/ 29 h 100"/>
                <a:gd name="T16" fmla="*/ 17 w 85"/>
                <a:gd name="T17" fmla="*/ 100 h 100"/>
                <a:gd name="T18" fmla="*/ 0 w 85"/>
                <a:gd name="T19" fmla="*/ 100 h 100"/>
                <a:gd name="T20" fmla="*/ 0 w 85"/>
                <a:gd name="T2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00">
                  <a:moveTo>
                    <a:pt x="0" y="0"/>
                  </a:moveTo>
                  <a:lnTo>
                    <a:pt x="13" y="0"/>
                  </a:lnTo>
                  <a:lnTo>
                    <a:pt x="70" y="71"/>
                  </a:lnTo>
                  <a:lnTo>
                    <a:pt x="70" y="0"/>
                  </a:lnTo>
                  <a:lnTo>
                    <a:pt x="85" y="0"/>
                  </a:lnTo>
                  <a:lnTo>
                    <a:pt x="85" y="100"/>
                  </a:lnTo>
                  <a:lnTo>
                    <a:pt x="74" y="100"/>
                  </a:lnTo>
                  <a:lnTo>
                    <a:pt x="17" y="29"/>
                  </a:lnTo>
                  <a:lnTo>
                    <a:pt x="17"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6" name="Freeform 22"/>
            <p:cNvSpPr>
              <a:spLocks/>
            </p:cNvSpPr>
            <p:nvPr userDrawn="1"/>
          </p:nvSpPr>
          <p:spPr bwMode="auto">
            <a:xfrm>
              <a:off x="5272088" y="579438"/>
              <a:ext cx="57150" cy="79375"/>
            </a:xfrm>
            <a:custGeom>
              <a:avLst/>
              <a:gdLst>
                <a:gd name="T0" fmla="*/ 0 w 72"/>
                <a:gd name="T1" fmla="*/ 0 h 100"/>
                <a:gd name="T2" fmla="*/ 72 w 72"/>
                <a:gd name="T3" fmla="*/ 0 h 100"/>
                <a:gd name="T4" fmla="*/ 72 w 72"/>
                <a:gd name="T5" fmla="*/ 15 h 100"/>
                <a:gd name="T6" fmla="*/ 16 w 72"/>
                <a:gd name="T7" fmla="*/ 15 h 100"/>
                <a:gd name="T8" fmla="*/ 16 w 72"/>
                <a:gd name="T9" fmla="*/ 46 h 100"/>
                <a:gd name="T10" fmla="*/ 68 w 72"/>
                <a:gd name="T11" fmla="*/ 46 h 100"/>
                <a:gd name="T12" fmla="*/ 68 w 72"/>
                <a:gd name="T13" fmla="*/ 61 h 100"/>
                <a:gd name="T14" fmla="*/ 16 w 72"/>
                <a:gd name="T15" fmla="*/ 61 h 100"/>
                <a:gd name="T16" fmla="*/ 16 w 72"/>
                <a:gd name="T17" fmla="*/ 100 h 100"/>
                <a:gd name="T18" fmla="*/ 0 w 72"/>
                <a:gd name="T19" fmla="*/ 100 h 100"/>
                <a:gd name="T20" fmla="*/ 0 w 72"/>
                <a:gd name="T2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100">
                  <a:moveTo>
                    <a:pt x="0" y="0"/>
                  </a:moveTo>
                  <a:lnTo>
                    <a:pt x="72" y="0"/>
                  </a:lnTo>
                  <a:lnTo>
                    <a:pt x="72" y="15"/>
                  </a:lnTo>
                  <a:lnTo>
                    <a:pt x="16" y="15"/>
                  </a:lnTo>
                  <a:lnTo>
                    <a:pt x="16" y="46"/>
                  </a:lnTo>
                  <a:lnTo>
                    <a:pt x="68" y="46"/>
                  </a:lnTo>
                  <a:lnTo>
                    <a:pt x="68" y="61"/>
                  </a:lnTo>
                  <a:lnTo>
                    <a:pt x="16" y="61"/>
                  </a:lnTo>
                  <a:lnTo>
                    <a:pt x="16"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7" name="Rectangle 23"/>
            <p:cNvSpPr>
              <a:spLocks noChangeArrowheads="1"/>
            </p:cNvSpPr>
            <p:nvPr userDrawn="1"/>
          </p:nvSpPr>
          <p:spPr bwMode="auto">
            <a:xfrm>
              <a:off x="5343526" y="579438"/>
              <a:ext cx="14288" cy="793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28" name="Freeform 24"/>
            <p:cNvSpPr>
              <a:spLocks/>
            </p:cNvSpPr>
            <p:nvPr userDrawn="1"/>
          </p:nvSpPr>
          <p:spPr bwMode="auto">
            <a:xfrm>
              <a:off x="5376863" y="579438"/>
              <a:ext cx="68263" cy="79375"/>
            </a:xfrm>
            <a:custGeom>
              <a:avLst/>
              <a:gdLst>
                <a:gd name="T0" fmla="*/ 0 w 85"/>
                <a:gd name="T1" fmla="*/ 0 h 100"/>
                <a:gd name="T2" fmla="*/ 12 w 85"/>
                <a:gd name="T3" fmla="*/ 0 h 100"/>
                <a:gd name="T4" fmla="*/ 69 w 85"/>
                <a:gd name="T5" fmla="*/ 71 h 100"/>
                <a:gd name="T6" fmla="*/ 69 w 85"/>
                <a:gd name="T7" fmla="*/ 0 h 100"/>
                <a:gd name="T8" fmla="*/ 85 w 85"/>
                <a:gd name="T9" fmla="*/ 0 h 100"/>
                <a:gd name="T10" fmla="*/ 85 w 85"/>
                <a:gd name="T11" fmla="*/ 100 h 100"/>
                <a:gd name="T12" fmla="*/ 73 w 85"/>
                <a:gd name="T13" fmla="*/ 100 h 100"/>
                <a:gd name="T14" fmla="*/ 16 w 85"/>
                <a:gd name="T15" fmla="*/ 29 h 100"/>
                <a:gd name="T16" fmla="*/ 16 w 85"/>
                <a:gd name="T17" fmla="*/ 100 h 100"/>
                <a:gd name="T18" fmla="*/ 0 w 85"/>
                <a:gd name="T19" fmla="*/ 100 h 100"/>
                <a:gd name="T20" fmla="*/ 0 w 85"/>
                <a:gd name="T2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00">
                  <a:moveTo>
                    <a:pt x="0" y="0"/>
                  </a:moveTo>
                  <a:lnTo>
                    <a:pt x="12" y="0"/>
                  </a:lnTo>
                  <a:lnTo>
                    <a:pt x="69" y="71"/>
                  </a:lnTo>
                  <a:lnTo>
                    <a:pt x="69" y="0"/>
                  </a:lnTo>
                  <a:lnTo>
                    <a:pt x="85" y="0"/>
                  </a:lnTo>
                  <a:lnTo>
                    <a:pt x="85" y="100"/>
                  </a:lnTo>
                  <a:lnTo>
                    <a:pt x="73" y="100"/>
                  </a:lnTo>
                  <a:lnTo>
                    <a:pt x="16" y="29"/>
                  </a:lnTo>
                  <a:lnTo>
                    <a:pt x="16"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9" name="Rectangle 25"/>
            <p:cNvSpPr>
              <a:spLocks noChangeArrowheads="1"/>
            </p:cNvSpPr>
            <p:nvPr userDrawn="1"/>
          </p:nvSpPr>
          <p:spPr bwMode="auto">
            <a:xfrm>
              <a:off x="5464176" y="579438"/>
              <a:ext cx="14288" cy="793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0" name="Freeform 26"/>
            <p:cNvSpPr>
              <a:spLocks/>
            </p:cNvSpPr>
            <p:nvPr userDrawn="1"/>
          </p:nvSpPr>
          <p:spPr bwMode="auto">
            <a:xfrm>
              <a:off x="5489576" y="579438"/>
              <a:ext cx="66675" cy="79375"/>
            </a:xfrm>
            <a:custGeom>
              <a:avLst/>
              <a:gdLst>
                <a:gd name="T0" fmla="*/ 0 w 82"/>
                <a:gd name="T1" fmla="*/ 0 h 100"/>
                <a:gd name="T2" fmla="*/ 82 w 82"/>
                <a:gd name="T3" fmla="*/ 0 h 100"/>
                <a:gd name="T4" fmla="*/ 82 w 82"/>
                <a:gd name="T5" fmla="*/ 14 h 100"/>
                <a:gd name="T6" fmla="*/ 49 w 82"/>
                <a:gd name="T7" fmla="*/ 14 h 100"/>
                <a:gd name="T8" fmla="*/ 49 w 82"/>
                <a:gd name="T9" fmla="*/ 100 h 100"/>
                <a:gd name="T10" fmla="*/ 33 w 82"/>
                <a:gd name="T11" fmla="*/ 100 h 100"/>
                <a:gd name="T12" fmla="*/ 33 w 82"/>
                <a:gd name="T13" fmla="*/ 14 h 100"/>
                <a:gd name="T14" fmla="*/ 0 w 82"/>
                <a:gd name="T15" fmla="*/ 14 h 100"/>
                <a:gd name="T16" fmla="*/ 0 w 82"/>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00">
                  <a:moveTo>
                    <a:pt x="0" y="0"/>
                  </a:moveTo>
                  <a:lnTo>
                    <a:pt x="82" y="0"/>
                  </a:lnTo>
                  <a:lnTo>
                    <a:pt x="82" y="14"/>
                  </a:lnTo>
                  <a:lnTo>
                    <a:pt x="49" y="14"/>
                  </a:lnTo>
                  <a:lnTo>
                    <a:pt x="49" y="100"/>
                  </a:lnTo>
                  <a:lnTo>
                    <a:pt x="33" y="100"/>
                  </a:lnTo>
                  <a:lnTo>
                    <a:pt x="33" y="14"/>
                  </a:lnTo>
                  <a:lnTo>
                    <a:pt x="0" y="1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1" name="Freeform 27"/>
            <p:cNvSpPr>
              <a:spLocks/>
            </p:cNvSpPr>
            <p:nvPr userDrawn="1"/>
          </p:nvSpPr>
          <p:spPr bwMode="auto">
            <a:xfrm>
              <a:off x="5567363" y="579438"/>
              <a:ext cx="58738" cy="79375"/>
            </a:xfrm>
            <a:custGeom>
              <a:avLst/>
              <a:gdLst>
                <a:gd name="T0" fmla="*/ 0 w 74"/>
                <a:gd name="T1" fmla="*/ 0 h 100"/>
                <a:gd name="T2" fmla="*/ 74 w 74"/>
                <a:gd name="T3" fmla="*/ 0 h 100"/>
                <a:gd name="T4" fmla="*/ 74 w 74"/>
                <a:gd name="T5" fmla="*/ 15 h 100"/>
                <a:gd name="T6" fmla="*/ 16 w 74"/>
                <a:gd name="T7" fmla="*/ 15 h 100"/>
                <a:gd name="T8" fmla="*/ 16 w 74"/>
                <a:gd name="T9" fmla="*/ 42 h 100"/>
                <a:gd name="T10" fmla="*/ 71 w 74"/>
                <a:gd name="T11" fmla="*/ 42 h 100"/>
                <a:gd name="T12" fmla="*/ 71 w 74"/>
                <a:gd name="T13" fmla="*/ 57 h 100"/>
                <a:gd name="T14" fmla="*/ 16 w 74"/>
                <a:gd name="T15" fmla="*/ 57 h 100"/>
                <a:gd name="T16" fmla="*/ 16 w 74"/>
                <a:gd name="T17" fmla="*/ 84 h 100"/>
                <a:gd name="T18" fmla="*/ 74 w 74"/>
                <a:gd name="T19" fmla="*/ 84 h 100"/>
                <a:gd name="T20" fmla="*/ 74 w 74"/>
                <a:gd name="T21" fmla="*/ 100 h 100"/>
                <a:gd name="T22" fmla="*/ 0 w 74"/>
                <a:gd name="T23" fmla="*/ 100 h 100"/>
                <a:gd name="T24" fmla="*/ 0 w 74"/>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100">
                  <a:moveTo>
                    <a:pt x="0" y="0"/>
                  </a:moveTo>
                  <a:lnTo>
                    <a:pt x="74" y="0"/>
                  </a:lnTo>
                  <a:lnTo>
                    <a:pt x="74" y="15"/>
                  </a:lnTo>
                  <a:lnTo>
                    <a:pt x="16" y="15"/>
                  </a:lnTo>
                  <a:lnTo>
                    <a:pt x="16" y="42"/>
                  </a:lnTo>
                  <a:lnTo>
                    <a:pt x="71" y="42"/>
                  </a:lnTo>
                  <a:lnTo>
                    <a:pt x="71" y="57"/>
                  </a:lnTo>
                  <a:lnTo>
                    <a:pt x="16" y="57"/>
                  </a:lnTo>
                  <a:lnTo>
                    <a:pt x="16" y="84"/>
                  </a:lnTo>
                  <a:lnTo>
                    <a:pt x="74" y="84"/>
                  </a:lnTo>
                  <a:lnTo>
                    <a:pt x="74"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2" name="Freeform 28"/>
            <p:cNvSpPr>
              <a:spLocks noEditPoints="1"/>
            </p:cNvSpPr>
            <p:nvPr userDrawn="1"/>
          </p:nvSpPr>
          <p:spPr bwMode="auto">
            <a:xfrm>
              <a:off x="5672138" y="577850"/>
              <a:ext cx="68263" cy="80963"/>
            </a:xfrm>
            <a:custGeom>
              <a:avLst/>
              <a:gdLst>
                <a:gd name="T0" fmla="*/ 15 w 86"/>
                <a:gd name="T1" fmla="*/ 15 h 101"/>
                <a:gd name="T2" fmla="*/ 15 w 86"/>
                <a:gd name="T3" fmla="*/ 52 h 101"/>
                <a:gd name="T4" fmla="*/ 47 w 86"/>
                <a:gd name="T5" fmla="*/ 52 h 101"/>
                <a:gd name="T6" fmla="*/ 52 w 86"/>
                <a:gd name="T7" fmla="*/ 50 h 101"/>
                <a:gd name="T8" fmla="*/ 56 w 86"/>
                <a:gd name="T9" fmla="*/ 49 h 101"/>
                <a:gd name="T10" fmla="*/ 60 w 86"/>
                <a:gd name="T11" fmla="*/ 48 h 101"/>
                <a:gd name="T12" fmla="*/ 62 w 86"/>
                <a:gd name="T13" fmla="*/ 44 h 101"/>
                <a:gd name="T14" fmla="*/ 65 w 86"/>
                <a:gd name="T15" fmla="*/ 42 h 101"/>
                <a:gd name="T16" fmla="*/ 65 w 86"/>
                <a:gd name="T17" fmla="*/ 38 h 101"/>
                <a:gd name="T18" fmla="*/ 66 w 86"/>
                <a:gd name="T19" fmla="*/ 34 h 101"/>
                <a:gd name="T20" fmla="*/ 65 w 86"/>
                <a:gd name="T21" fmla="*/ 30 h 101"/>
                <a:gd name="T22" fmla="*/ 65 w 86"/>
                <a:gd name="T23" fmla="*/ 26 h 101"/>
                <a:gd name="T24" fmla="*/ 62 w 86"/>
                <a:gd name="T25" fmla="*/ 22 h 101"/>
                <a:gd name="T26" fmla="*/ 60 w 86"/>
                <a:gd name="T27" fmla="*/ 20 h 101"/>
                <a:gd name="T28" fmla="*/ 56 w 86"/>
                <a:gd name="T29" fmla="*/ 17 h 101"/>
                <a:gd name="T30" fmla="*/ 52 w 86"/>
                <a:gd name="T31" fmla="*/ 16 h 101"/>
                <a:gd name="T32" fmla="*/ 47 w 86"/>
                <a:gd name="T33" fmla="*/ 15 h 101"/>
                <a:gd name="T34" fmla="*/ 15 w 86"/>
                <a:gd name="T35" fmla="*/ 15 h 101"/>
                <a:gd name="T36" fmla="*/ 0 w 86"/>
                <a:gd name="T37" fmla="*/ 0 h 101"/>
                <a:gd name="T38" fmla="*/ 47 w 86"/>
                <a:gd name="T39" fmla="*/ 1 h 101"/>
                <a:gd name="T40" fmla="*/ 62 w 86"/>
                <a:gd name="T41" fmla="*/ 3 h 101"/>
                <a:gd name="T42" fmla="*/ 74 w 86"/>
                <a:gd name="T43" fmla="*/ 10 h 101"/>
                <a:gd name="T44" fmla="*/ 80 w 86"/>
                <a:gd name="T45" fmla="*/ 21 h 101"/>
                <a:gd name="T46" fmla="*/ 83 w 86"/>
                <a:gd name="T47" fmla="*/ 33 h 101"/>
                <a:gd name="T48" fmla="*/ 81 w 86"/>
                <a:gd name="T49" fmla="*/ 44 h 101"/>
                <a:gd name="T50" fmla="*/ 76 w 86"/>
                <a:gd name="T51" fmla="*/ 53 h 101"/>
                <a:gd name="T52" fmla="*/ 67 w 86"/>
                <a:gd name="T53" fmla="*/ 61 h 101"/>
                <a:gd name="T54" fmla="*/ 55 w 86"/>
                <a:gd name="T55" fmla="*/ 64 h 101"/>
                <a:gd name="T56" fmla="*/ 85 w 86"/>
                <a:gd name="T57" fmla="*/ 99 h 101"/>
                <a:gd name="T58" fmla="*/ 86 w 86"/>
                <a:gd name="T59" fmla="*/ 101 h 101"/>
                <a:gd name="T60" fmla="*/ 67 w 86"/>
                <a:gd name="T61" fmla="*/ 101 h 101"/>
                <a:gd name="T62" fmla="*/ 37 w 86"/>
                <a:gd name="T63" fmla="*/ 66 h 101"/>
                <a:gd name="T64" fmla="*/ 15 w 86"/>
                <a:gd name="T65" fmla="*/ 66 h 101"/>
                <a:gd name="T66" fmla="*/ 15 w 86"/>
                <a:gd name="T67" fmla="*/ 101 h 101"/>
                <a:gd name="T68" fmla="*/ 0 w 86"/>
                <a:gd name="T69" fmla="*/ 101 h 101"/>
                <a:gd name="T70" fmla="*/ 0 w 86"/>
                <a:gd name="T7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101">
                  <a:moveTo>
                    <a:pt x="15" y="15"/>
                  </a:moveTo>
                  <a:lnTo>
                    <a:pt x="15" y="52"/>
                  </a:lnTo>
                  <a:lnTo>
                    <a:pt x="47" y="52"/>
                  </a:lnTo>
                  <a:lnTo>
                    <a:pt x="52" y="50"/>
                  </a:lnTo>
                  <a:lnTo>
                    <a:pt x="56" y="49"/>
                  </a:lnTo>
                  <a:lnTo>
                    <a:pt x="60" y="48"/>
                  </a:lnTo>
                  <a:lnTo>
                    <a:pt x="62" y="44"/>
                  </a:lnTo>
                  <a:lnTo>
                    <a:pt x="65" y="42"/>
                  </a:lnTo>
                  <a:lnTo>
                    <a:pt x="65" y="38"/>
                  </a:lnTo>
                  <a:lnTo>
                    <a:pt x="66" y="34"/>
                  </a:lnTo>
                  <a:lnTo>
                    <a:pt x="65" y="30"/>
                  </a:lnTo>
                  <a:lnTo>
                    <a:pt x="65" y="26"/>
                  </a:lnTo>
                  <a:lnTo>
                    <a:pt x="62" y="22"/>
                  </a:lnTo>
                  <a:lnTo>
                    <a:pt x="60" y="20"/>
                  </a:lnTo>
                  <a:lnTo>
                    <a:pt x="56" y="17"/>
                  </a:lnTo>
                  <a:lnTo>
                    <a:pt x="52" y="16"/>
                  </a:lnTo>
                  <a:lnTo>
                    <a:pt x="47" y="15"/>
                  </a:lnTo>
                  <a:lnTo>
                    <a:pt x="15" y="15"/>
                  </a:lnTo>
                  <a:close/>
                  <a:moveTo>
                    <a:pt x="0" y="0"/>
                  </a:moveTo>
                  <a:lnTo>
                    <a:pt x="47" y="1"/>
                  </a:lnTo>
                  <a:lnTo>
                    <a:pt x="62" y="3"/>
                  </a:lnTo>
                  <a:lnTo>
                    <a:pt x="74" y="10"/>
                  </a:lnTo>
                  <a:lnTo>
                    <a:pt x="80" y="21"/>
                  </a:lnTo>
                  <a:lnTo>
                    <a:pt x="83" y="33"/>
                  </a:lnTo>
                  <a:lnTo>
                    <a:pt x="81" y="44"/>
                  </a:lnTo>
                  <a:lnTo>
                    <a:pt x="76" y="53"/>
                  </a:lnTo>
                  <a:lnTo>
                    <a:pt x="67" y="61"/>
                  </a:lnTo>
                  <a:lnTo>
                    <a:pt x="55" y="64"/>
                  </a:lnTo>
                  <a:lnTo>
                    <a:pt x="85" y="99"/>
                  </a:lnTo>
                  <a:lnTo>
                    <a:pt x="86" y="101"/>
                  </a:lnTo>
                  <a:lnTo>
                    <a:pt x="67" y="101"/>
                  </a:lnTo>
                  <a:lnTo>
                    <a:pt x="37" y="66"/>
                  </a:lnTo>
                  <a:lnTo>
                    <a:pt x="15" y="66"/>
                  </a:lnTo>
                  <a:lnTo>
                    <a:pt x="15"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3" name="Freeform 29"/>
            <p:cNvSpPr>
              <a:spLocks/>
            </p:cNvSpPr>
            <p:nvPr userDrawn="1"/>
          </p:nvSpPr>
          <p:spPr bwMode="auto">
            <a:xfrm>
              <a:off x="5753101" y="579438"/>
              <a:ext cx="58738" cy="79375"/>
            </a:xfrm>
            <a:custGeom>
              <a:avLst/>
              <a:gdLst>
                <a:gd name="T0" fmla="*/ 0 w 75"/>
                <a:gd name="T1" fmla="*/ 0 h 100"/>
                <a:gd name="T2" fmla="*/ 75 w 75"/>
                <a:gd name="T3" fmla="*/ 0 h 100"/>
                <a:gd name="T4" fmla="*/ 75 w 75"/>
                <a:gd name="T5" fmla="*/ 15 h 100"/>
                <a:gd name="T6" fmla="*/ 16 w 75"/>
                <a:gd name="T7" fmla="*/ 15 h 100"/>
                <a:gd name="T8" fmla="*/ 16 w 75"/>
                <a:gd name="T9" fmla="*/ 42 h 100"/>
                <a:gd name="T10" fmla="*/ 72 w 75"/>
                <a:gd name="T11" fmla="*/ 42 h 100"/>
                <a:gd name="T12" fmla="*/ 72 w 75"/>
                <a:gd name="T13" fmla="*/ 57 h 100"/>
                <a:gd name="T14" fmla="*/ 16 w 75"/>
                <a:gd name="T15" fmla="*/ 57 h 100"/>
                <a:gd name="T16" fmla="*/ 16 w 75"/>
                <a:gd name="T17" fmla="*/ 84 h 100"/>
                <a:gd name="T18" fmla="*/ 75 w 75"/>
                <a:gd name="T19" fmla="*/ 84 h 100"/>
                <a:gd name="T20" fmla="*/ 75 w 75"/>
                <a:gd name="T21" fmla="*/ 100 h 100"/>
                <a:gd name="T22" fmla="*/ 0 w 75"/>
                <a:gd name="T23" fmla="*/ 100 h 100"/>
                <a:gd name="T24" fmla="*/ 0 w 75"/>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00">
                  <a:moveTo>
                    <a:pt x="0" y="0"/>
                  </a:moveTo>
                  <a:lnTo>
                    <a:pt x="75" y="0"/>
                  </a:lnTo>
                  <a:lnTo>
                    <a:pt x="75" y="15"/>
                  </a:lnTo>
                  <a:lnTo>
                    <a:pt x="16" y="15"/>
                  </a:lnTo>
                  <a:lnTo>
                    <a:pt x="16" y="42"/>
                  </a:lnTo>
                  <a:lnTo>
                    <a:pt x="72" y="42"/>
                  </a:lnTo>
                  <a:lnTo>
                    <a:pt x="72" y="57"/>
                  </a:lnTo>
                  <a:lnTo>
                    <a:pt x="16" y="57"/>
                  </a:lnTo>
                  <a:lnTo>
                    <a:pt x="16" y="84"/>
                  </a:lnTo>
                  <a:lnTo>
                    <a:pt x="75" y="84"/>
                  </a:lnTo>
                  <a:lnTo>
                    <a:pt x="75"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4" name="Freeform 30"/>
            <p:cNvSpPr>
              <a:spLocks/>
            </p:cNvSpPr>
            <p:nvPr userDrawn="1"/>
          </p:nvSpPr>
          <p:spPr bwMode="auto">
            <a:xfrm>
              <a:off x="5819776" y="579438"/>
              <a:ext cx="66675" cy="79375"/>
            </a:xfrm>
            <a:custGeom>
              <a:avLst/>
              <a:gdLst>
                <a:gd name="T0" fmla="*/ 0 w 82"/>
                <a:gd name="T1" fmla="*/ 0 h 100"/>
                <a:gd name="T2" fmla="*/ 82 w 82"/>
                <a:gd name="T3" fmla="*/ 0 h 100"/>
                <a:gd name="T4" fmla="*/ 82 w 82"/>
                <a:gd name="T5" fmla="*/ 14 h 100"/>
                <a:gd name="T6" fmla="*/ 49 w 82"/>
                <a:gd name="T7" fmla="*/ 14 h 100"/>
                <a:gd name="T8" fmla="*/ 49 w 82"/>
                <a:gd name="T9" fmla="*/ 100 h 100"/>
                <a:gd name="T10" fmla="*/ 33 w 82"/>
                <a:gd name="T11" fmla="*/ 100 h 100"/>
                <a:gd name="T12" fmla="*/ 33 w 82"/>
                <a:gd name="T13" fmla="*/ 14 h 100"/>
                <a:gd name="T14" fmla="*/ 0 w 82"/>
                <a:gd name="T15" fmla="*/ 14 h 100"/>
                <a:gd name="T16" fmla="*/ 0 w 82"/>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00">
                  <a:moveTo>
                    <a:pt x="0" y="0"/>
                  </a:moveTo>
                  <a:lnTo>
                    <a:pt x="82" y="0"/>
                  </a:lnTo>
                  <a:lnTo>
                    <a:pt x="82" y="14"/>
                  </a:lnTo>
                  <a:lnTo>
                    <a:pt x="49" y="14"/>
                  </a:lnTo>
                  <a:lnTo>
                    <a:pt x="49" y="100"/>
                  </a:lnTo>
                  <a:lnTo>
                    <a:pt x="33" y="100"/>
                  </a:lnTo>
                  <a:lnTo>
                    <a:pt x="33" y="14"/>
                  </a:lnTo>
                  <a:lnTo>
                    <a:pt x="0" y="1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5" name="Freeform 31"/>
            <p:cNvSpPr>
              <a:spLocks noEditPoints="1"/>
            </p:cNvSpPr>
            <p:nvPr userDrawn="1"/>
          </p:nvSpPr>
          <p:spPr bwMode="auto">
            <a:xfrm>
              <a:off x="5881688" y="579438"/>
              <a:ext cx="85725" cy="79375"/>
            </a:xfrm>
            <a:custGeom>
              <a:avLst/>
              <a:gdLst>
                <a:gd name="T0" fmla="*/ 54 w 108"/>
                <a:gd name="T1" fmla="*/ 16 h 100"/>
                <a:gd name="T2" fmla="*/ 33 w 108"/>
                <a:gd name="T3" fmla="*/ 65 h 100"/>
                <a:gd name="T4" fmla="*/ 75 w 108"/>
                <a:gd name="T5" fmla="*/ 65 h 100"/>
                <a:gd name="T6" fmla="*/ 54 w 108"/>
                <a:gd name="T7" fmla="*/ 16 h 100"/>
                <a:gd name="T8" fmla="*/ 46 w 108"/>
                <a:gd name="T9" fmla="*/ 0 h 100"/>
                <a:gd name="T10" fmla="*/ 63 w 108"/>
                <a:gd name="T11" fmla="*/ 0 h 100"/>
                <a:gd name="T12" fmla="*/ 108 w 108"/>
                <a:gd name="T13" fmla="*/ 100 h 100"/>
                <a:gd name="T14" fmla="*/ 90 w 108"/>
                <a:gd name="T15" fmla="*/ 100 h 100"/>
                <a:gd name="T16" fmla="*/ 82 w 108"/>
                <a:gd name="T17" fmla="*/ 79 h 100"/>
                <a:gd name="T18" fmla="*/ 27 w 108"/>
                <a:gd name="T19" fmla="*/ 79 h 100"/>
                <a:gd name="T20" fmla="*/ 17 w 108"/>
                <a:gd name="T21" fmla="*/ 100 h 100"/>
                <a:gd name="T22" fmla="*/ 0 w 108"/>
                <a:gd name="T23" fmla="*/ 100 h 100"/>
                <a:gd name="T24" fmla="*/ 46 w 108"/>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0">
                  <a:moveTo>
                    <a:pt x="54" y="16"/>
                  </a:moveTo>
                  <a:lnTo>
                    <a:pt x="33" y="65"/>
                  </a:lnTo>
                  <a:lnTo>
                    <a:pt x="75" y="65"/>
                  </a:lnTo>
                  <a:lnTo>
                    <a:pt x="54" y="16"/>
                  </a:lnTo>
                  <a:close/>
                  <a:moveTo>
                    <a:pt x="46" y="0"/>
                  </a:moveTo>
                  <a:lnTo>
                    <a:pt x="63" y="0"/>
                  </a:lnTo>
                  <a:lnTo>
                    <a:pt x="108" y="100"/>
                  </a:lnTo>
                  <a:lnTo>
                    <a:pt x="90" y="100"/>
                  </a:lnTo>
                  <a:lnTo>
                    <a:pt x="82" y="79"/>
                  </a:lnTo>
                  <a:lnTo>
                    <a:pt x="27" y="79"/>
                  </a:lnTo>
                  <a:lnTo>
                    <a:pt x="17" y="100"/>
                  </a:lnTo>
                  <a:lnTo>
                    <a:pt x="0" y="100"/>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6" name="Rectangle 32"/>
            <p:cNvSpPr>
              <a:spLocks noChangeArrowheads="1"/>
            </p:cNvSpPr>
            <p:nvPr userDrawn="1"/>
          </p:nvSpPr>
          <p:spPr bwMode="auto">
            <a:xfrm>
              <a:off x="5978526" y="579438"/>
              <a:ext cx="12700" cy="793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a:p>
          </p:txBody>
        </p:sp>
        <p:sp>
          <p:nvSpPr>
            <p:cNvPr id="37" name="Freeform 33"/>
            <p:cNvSpPr>
              <a:spLocks/>
            </p:cNvSpPr>
            <p:nvPr userDrawn="1"/>
          </p:nvSpPr>
          <p:spPr bwMode="auto">
            <a:xfrm>
              <a:off x="6011863" y="579438"/>
              <a:ext cx="53975" cy="79375"/>
            </a:xfrm>
            <a:custGeom>
              <a:avLst/>
              <a:gdLst>
                <a:gd name="T0" fmla="*/ 0 w 69"/>
                <a:gd name="T1" fmla="*/ 0 h 100"/>
                <a:gd name="T2" fmla="*/ 15 w 69"/>
                <a:gd name="T3" fmla="*/ 0 h 100"/>
                <a:gd name="T4" fmla="*/ 15 w 69"/>
                <a:gd name="T5" fmla="*/ 85 h 100"/>
                <a:gd name="T6" fmla="*/ 69 w 69"/>
                <a:gd name="T7" fmla="*/ 85 h 100"/>
                <a:gd name="T8" fmla="*/ 69 w 69"/>
                <a:gd name="T9" fmla="*/ 100 h 100"/>
                <a:gd name="T10" fmla="*/ 0 w 69"/>
                <a:gd name="T11" fmla="*/ 100 h 100"/>
                <a:gd name="T12" fmla="*/ 0 w 69"/>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69" h="100">
                  <a:moveTo>
                    <a:pt x="0" y="0"/>
                  </a:moveTo>
                  <a:lnTo>
                    <a:pt x="15" y="0"/>
                  </a:lnTo>
                  <a:lnTo>
                    <a:pt x="15" y="85"/>
                  </a:lnTo>
                  <a:lnTo>
                    <a:pt x="69" y="85"/>
                  </a:lnTo>
                  <a:lnTo>
                    <a:pt x="69"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8" name="Freeform 34"/>
            <p:cNvSpPr>
              <a:spLocks noEditPoints="1"/>
            </p:cNvSpPr>
            <p:nvPr userDrawn="1"/>
          </p:nvSpPr>
          <p:spPr bwMode="auto">
            <a:xfrm>
              <a:off x="6103938" y="577850"/>
              <a:ext cx="65088" cy="80963"/>
            </a:xfrm>
            <a:custGeom>
              <a:avLst/>
              <a:gdLst>
                <a:gd name="T0" fmla="*/ 16 w 82"/>
                <a:gd name="T1" fmla="*/ 15 h 101"/>
                <a:gd name="T2" fmla="*/ 16 w 82"/>
                <a:gd name="T3" fmla="*/ 56 h 101"/>
                <a:gd name="T4" fmla="*/ 46 w 82"/>
                <a:gd name="T5" fmla="*/ 56 h 101"/>
                <a:gd name="T6" fmla="*/ 57 w 82"/>
                <a:gd name="T7" fmla="*/ 53 h 101"/>
                <a:gd name="T8" fmla="*/ 63 w 82"/>
                <a:gd name="T9" fmla="*/ 48 h 101"/>
                <a:gd name="T10" fmla="*/ 66 w 82"/>
                <a:gd name="T11" fmla="*/ 39 h 101"/>
                <a:gd name="T12" fmla="*/ 66 w 82"/>
                <a:gd name="T13" fmla="*/ 31 h 101"/>
                <a:gd name="T14" fmla="*/ 63 w 82"/>
                <a:gd name="T15" fmla="*/ 22 h 101"/>
                <a:gd name="T16" fmla="*/ 57 w 82"/>
                <a:gd name="T17" fmla="*/ 17 h 101"/>
                <a:gd name="T18" fmla="*/ 46 w 82"/>
                <a:gd name="T19" fmla="*/ 15 h 101"/>
                <a:gd name="T20" fmla="*/ 16 w 82"/>
                <a:gd name="T21" fmla="*/ 15 h 101"/>
                <a:gd name="T22" fmla="*/ 46 w 82"/>
                <a:gd name="T23" fmla="*/ 0 h 101"/>
                <a:gd name="T24" fmla="*/ 60 w 82"/>
                <a:gd name="T25" fmla="*/ 2 h 101"/>
                <a:gd name="T26" fmla="*/ 71 w 82"/>
                <a:gd name="T27" fmla="*/ 8 h 101"/>
                <a:gd name="T28" fmla="*/ 78 w 82"/>
                <a:gd name="T29" fmla="*/ 19 h 101"/>
                <a:gd name="T30" fmla="*/ 82 w 82"/>
                <a:gd name="T31" fmla="*/ 29 h 101"/>
                <a:gd name="T32" fmla="*/ 82 w 82"/>
                <a:gd name="T33" fmla="*/ 40 h 101"/>
                <a:gd name="T34" fmla="*/ 78 w 82"/>
                <a:gd name="T35" fmla="*/ 52 h 101"/>
                <a:gd name="T36" fmla="*/ 72 w 82"/>
                <a:gd name="T37" fmla="*/ 61 h 101"/>
                <a:gd name="T38" fmla="*/ 60 w 82"/>
                <a:gd name="T39" fmla="*/ 68 h 101"/>
                <a:gd name="T40" fmla="*/ 46 w 82"/>
                <a:gd name="T41" fmla="*/ 70 h 101"/>
                <a:gd name="T42" fmla="*/ 16 w 82"/>
                <a:gd name="T43" fmla="*/ 70 h 101"/>
                <a:gd name="T44" fmla="*/ 16 w 82"/>
                <a:gd name="T45" fmla="*/ 101 h 101"/>
                <a:gd name="T46" fmla="*/ 0 w 82"/>
                <a:gd name="T47" fmla="*/ 101 h 101"/>
                <a:gd name="T48" fmla="*/ 0 w 82"/>
                <a:gd name="T49" fmla="*/ 1 h 101"/>
                <a:gd name="T50" fmla="*/ 46 w 82"/>
                <a:gd name="T5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101">
                  <a:moveTo>
                    <a:pt x="16" y="15"/>
                  </a:moveTo>
                  <a:lnTo>
                    <a:pt x="16" y="56"/>
                  </a:lnTo>
                  <a:lnTo>
                    <a:pt x="46" y="56"/>
                  </a:lnTo>
                  <a:lnTo>
                    <a:pt x="57" y="53"/>
                  </a:lnTo>
                  <a:lnTo>
                    <a:pt x="63" y="48"/>
                  </a:lnTo>
                  <a:lnTo>
                    <a:pt x="66" y="39"/>
                  </a:lnTo>
                  <a:lnTo>
                    <a:pt x="66" y="31"/>
                  </a:lnTo>
                  <a:lnTo>
                    <a:pt x="63" y="22"/>
                  </a:lnTo>
                  <a:lnTo>
                    <a:pt x="57" y="17"/>
                  </a:lnTo>
                  <a:lnTo>
                    <a:pt x="46" y="15"/>
                  </a:lnTo>
                  <a:lnTo>
                    <a:pt x="16" y="15"/>
                  </a:lnTo>
                  <a:close/>
                  <a:moveTo>
                    <a:pt x="46" y="0"/>
                  </a:moveTo>
                  <a:lnTo>
                    <a:pt x="60" y="2"/>
                  </a:lnTo>
                  <a:lnTo>
                    <a:pt x="71" y="8"/>
                  </a:lnTo>
                  <a:lnTo>
                    <a:pt x="78" y="19"/>
                  </a:lnTo>
                  <a:lnTo>
                    <a:pt x="82" y="29"/>
                  </a:lnTo>
                  <a:lnTo>
                    <a:pt x="82" y="40"/>
                  </a:lnTo>
                  <a:lnTo>
                    <a:pt x="78" y="52"/>
                  </a:lnTo>
                  <a:lnTo>
                    <a:pt x="72" y="61"/>
                  </a:lnTo>
                  <a:lnTo>
                    <a:pt x="60" y="68"/>
                  </a:lnTo>
                  <a:lnTo>
                    <a:pt x="46" y="70"/>
                  </a:lnTo>
                  <a:lnTo>
                    <a:pt x="16" y="70"/>
                  </a:lnTo>
                  <a:lnTo>
                    <a:pt x="16" y="101"/>
                  </a:lnTo>
                  <a:lnTo>
                    <a:pt x="0" y="101"/>
                  </a:lnTo>
                  <a:lnTo>
                    <a:pt x="0" y="1"/>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9" name="Freeform 35"/>
            <p:cNvSpPr>
              <a:spLocks noEditPoints="1"/>
            </p:cNvSpPr>
            <p:nvPr userDrawn="1"/>
          </p:nvSpPr>
          <p:spPr bwMode="auto">
            <a:xfrm>
              <a:off x="6178551" y="577850"/>
              <a:ext cx="80963" cy="82550"/>
            </a:xfrm>
            <a:custGeom>
              <a:avLst/>
              <a:gdLst>
                <a:gd name="T0" fmla="*/ 51 w 103"/>
                <a:gd name="T1" fmla="*/ 16 h 106"/>
                <a:gd name="T2" fmla="*/ 36 w 103"/>
                <a:gd name="T3" fmla="*/ 18 h 106"/>
                <a:gd name="T4" fmla="*/ 25 w 103"/>
                <a:gd name="T5" fmla="*/ 26 h 106"/>
                <a:gd name="T6" fmla="*/ 18 w 103"/>
                <a:gd name="T7" fmla="*/ 38 h 106"/>
                <a:gd name="T8" fmla="*/ 16 w 103"/>
                <a:gd name="T9" fmla="*/ 54 h 106"/>
                <a:gd name="T10" fmla="*/ 17 w 103"/>
                <a:gd name="T11" fmla="*/ 64 h 106"/>
                <a:gd name="T12" fmla="*/ 21 w 103"/>
                <a:gd name="T13" fmla="*/ 74 h 106"/>
                <a:gd name="T14" fmla="*/ 28 w 103"/>
                <a:gd name="T15" fmla="*/ 83 h 106"/>
                <a:gd name="T16" fmla="*/ 39 w 103"/>
                <a:gd name="T17" fmla="*/ 88 h 106"/>
                <a:gd name="T18" fmla="*/ 51 w 103"/>
                <a:gd name="T19" fmla="*/ 91 h 106"/>
                <a:gd name="T20" fmla="*/ 65 w 103"/>
                <a:gd name="T21" fmla="*/ 88 h 106"/>
                <a:gd name="T22" fmla="*/ 75 w 103"/>
                <a:gd name="T23" fmla="*/ 83 h 106"/>
                <a:gd name="T24" fmla="*/ 82 w 103"/>
                <a:gd name="T25" fmla="*/ 75 h 106"/>
                <a:gd name="T26" fmla="*/ 85 w 103"/>
                <a:gd name="T27" fmla="*/ 65 h 106"/>
                <a:gd name="T28" fmla="*/ 87 w 103"/>
                <a:gd name="T29" fmla="*/ 54 h 106"/>
                <a:gd name="T30" fmla="*/ 85 w 103"/>
                <a:gd name="T31" fmla="*/ 42 h 106"/>
                <a:gd name="T32" fmla="*/ 82 w 103"/>
                <a:gd name="T33" fmla="*/ 32 h 106"/>
                <a:gd name="T34" fmla="*/ 75 w 103"/>
                <a:gd name="T35" fmla="*/ 23 h 106"/>
                <a:gd name="T36" fmla="*/ 65 w 103"/>
                <a:gd name="T37" fmla="*/ 17 h 106"/>
                <a:gd name="T38" fmla="*/ 51 w 103"/>
                <a:gd name="T39" fmla="*/ 16 h 106"/>
                <a:gd name="T40" fmla="*/ 51 w 103"/>
                <a:gd name="T41" fmla="*/ 0 h 106"/>
                <a:gd name="T42" fmla="*/ 68 w 103"/>
                <a:gd name="T43" fmla="*/ 3 h 106"/>
                <a:gd name="T44" fmla="*/ 80 w 103"/>
                <a:gd name="T45" fmla="*/ 8 h 106"/>
                <a:gd name="T46" fmla="*/ 91 w 103"/>
                <a:gd name="T47" fmla="*/ 17 h 106"/>
                <a:gd name="T48" fmla="*/ 97 w 103"/>
                <a:gd name="T49" fmla="*/ 27 h 106"/>
                <a:gd name="T50" fmla="*/ 102 w 103"/>
                <a:gd name="T51" fmla="*/ 40 h 106"/>
                <a:gd name="T52" fmla="*/ 103 w 103"/>
                <a:gd name="T53" fmla="*/ 54 h 106"/>
                <a:gd name="T54" fmla="*/ 102 w 103"/>
                <a:gd name="T55" fmla="*/ 66 h 106"/>
                <a:gd name="T56" fmla="*/ 97 w 103"/>
                <a:gd name="T57" fmla="*/ 79 h 106"/>
                <a:gd name="T58" fmla="*/ 91 w 103"/>
                <a:gd name="T59" fmla="*/ 89 h 106"/>
                <a:gd name="T60" fmla="*/ 80 w 103"/>
                <a:gd name="T61" fmla="*/ 98 h 106"/>
                <a:gd name="T62" fmla="*/ 68 w 103"/>
                <a:gd name="T63" fmla="*/ 103 h 106"/>
                <a:gd name="T64" fmla="*/ 51 w 103"/>
                <a:gd name="T65" fmla="*/ 106 h 106"/>
                <a:gd name="T66" fmla="*/ 36 w 103"/>
                <a:gd name="T67" fmla="*/ 103 h 106"/>
                <a:gd name="T68" fmla="*/ 22 w 103"/>
                <a:gd name="T69" fmla="*/ 98 h 106"/>
                <a:gd name="T70" fmla="*/ 13 w 103"/>
                <a:gd name="T71" fmla="*/ 89 h 106"/>
                <a:gd name="T72" fmla="*/ 6 w 103"/>
                <a:gd name="T73" fmla="*/ 79 h 106"/>
                <a:gd name="T74" fmla="*/ 2 w 103"/>
                <a:gd name="T75" fmla="*/ 66 h 106"/>
                <a:gd name="T76" fmla="*/ 0 w 103"/>
                <a:gd name="T77" fmla="*/ 54 h 106"/>
                <a:gd name="T78" fmla="*/ 3 w 103"/>
                <a:gd name="T79" fmla="*/ 36 h 106"/>
                <a:gd name="T80" fmla="*/ 9 w 103"/>
                <a:gd name="T81" fmla="*/ 22 h 106"/>
                <a:gd name="T82" fmla="*/ 21 w 103"/>
                <a:gd name="T83" fmla="*/ 10 h 106"/>
                <a:gd name="T84" fmla="*/ 35 w 103"/>
                <a:gd name="T85" fmla="*/ 3 h 106"/>
                <a:gd name="T86" fmla="*/ 51 w 103"/>
                <a:gd name="T8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3" h="106">
                  <a:moveTo>
                    <a:pt x="51" y="16"/>
                  </a:moveTo>
                  <a:lnTo>
                    <a:pt x="36" y="18"/>
                  </a:lnTo>
                  <a:lnTo>
                    <a:pt x="25" y="26"/>
                  </a:lnTo>
                  <a:lnTo>
                    <a:pt x="18" y="38"/>
                  </a:lnTo>
                  <a:lnTo>
                    <a:pt x="16" y="54"/>
                  </a:lnTo>
                  <a:lnTo>
                    <a:pt x="17" y="64"/>
                  </a:lnTo>
                  <a:lnTo>
                    <a:pt x="21" y="74"/>
                  </a:lnTo>
                  <a:lnTo>
                    <a:pt x="28" y="83"/>
                  </a:lnTo>
                  <a:lnTo>
                    <a:pt x="39" y="88"/>
                  </a:lnTo>
                  <a:lnTo>
                    <a:pt x="51" y="91"/>
                  </a:lnTo>
                  <a:lnTo>
                    <a:pt x="65" y="88"/>
                  </a:lnTo>
                  <a:lnTo>
                    <a:pt x="75" y="83"/>
                  </a:lnTo>
                  <a:lnTo>
                    <a:pt x="82" y="75"/>
                  </a:lnTo>
                  <a:lnTo>
                    <a:pt x="85" y="65"/>
                  </a:lnTo>
                  <a:lnTo>
                    <a:pt x="87" y="54"/>
                  </a:lnTo>
                  <a:lnTo>
                    <a:pt x="85" y="42"/>
                  </a:lnTo>
                  <a:lnTo>
                    <a:pt x="82" y="32"/>
                  </a:lnTo>
                  <a:lnTo>
                    <a:pt x="75" y="23"/>
                  </a:lnTo>
                  <a:lnTo>
                    <a:pt x="65" y="17"/>
                  </a:lnTo>
                  <a:lnTo>
                    <a:pt x="51" y="16"/>
                  </a:lnTo>
                  <a:close/>
                  <a:moveTo>
                    <a:pt x="51" y="0"/>
                  </a:moveTo>
                  <a:lnTo>
                    <a:pt x="68" y="3"/>
                  </a:lnTo>
                  <a:lnTo>
                    <a:pt x="80" y="8"/>
                  </a:lnTo>
                  <a:lnTo>
                    <a:pt x="91" y="17"/>
                  </a:lnTo>
                  <a:lnTo>
                    <a:pt x="97" y="27"/>
                  </a:lnTo>
                  <a:lnTo>
                    <a:pt x="102" y="40"/>
                  </a:lnTo>
                  <a:lnTo>
                    <a:pt x="103" y="54"/>
                  </a:lnTo>
                  <a:lnTo>
                    <a:pt x="102" y="66"/>
                  </a:lnTo>
                  <a:lnTo>
                    <a:pt x="97" y="79"/>
                  </a:lnTo>
                  <a:lnTo>
                    <a:pt x="91" y="89"/>
                  </a:lnTo>
                  <a:lnTo>
                    <a:pt x="80" y="98"/>
                  </a:lnTo>
                  <a:lnTo>
                    <a:pt x="68" y="103"/>
                  </a:lnTo>
                  <a:lnTo>
                    <a:pt x="51" y="106"/>
                  </a:lnTo>
                  <a:lnTo>
                    <a:pt x="36" y="103"/>
                  </a:lnTo>
                  <a:lnTo>
                    <a:pt x="22" y="98"/>
                  </a:lnTo>
                  <a:lnTo>
                    <a:pt x="13" y="89"/>
                  </a:lnTo>
                  <a:lnTo>
                    <a:pt x="6" y="79"/>
                  </a:lnTo>
                  <a:lnTo>
                    <a:pt x="2" y="66"/>
                  </a:lnTo>
                  <a:lnTo>
                    <a:pt x="0" y="54"/>
                  </a:lnTo>
                  <a:lnTo>
                    <a:pt x="3" y="36"/>
                  </a:lnTo>
                  <a:lnTo>
                    <a:pt x="9" y="22"/>
                  </a:lnTo>
                  <a:lnTo>
                    <a:pt x="21" y="10"/>
                  </a:lnTo>
                  <a:lnTo>
                    <a:pt x="35" y="3"/>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0" name="Freeform 36"/>
            <p:cNvSpPr>
              <a:spLocks/>
            </p:cNvSpPr>
            <p:nvPr userDrawn="1"/>
          </p:nvSpPr>
          <p:spPr bwMode="auto">
            <a:xfrm>
              <a:off x="6264276" y="579438"/>
              <a:ext cx="119063" cy="79375"/>
            </a:xfrm>
            <a:custGeom>
              <a:avLst/>
              <a:gdLst>
                <a:gd name="T0" fmla="*/ 0 w 150"/>
                <a:gd name="T1" fmla="*/ 0 h 100"/>
                <a:gd name="T2" fmla="*/ 19 w 150"/>
                <a:gd name="T3" fmla="*/ 0 h 100"/>
                <a:gd name="T4" fmla="*/ 45 w 150"/>
                <a:gd name="T5" fmla="*/ 77 h 100"/>
                <a:gd name="T6" fmla="*/ 70 w 150"/>
                <a:gd name="T7" fmla="*/ 0 h 100"/>
                <a:gd name="T8" fmla="*/ 82 w 150"/>
                <a:gd name="T9" fmla="*/ 0 h 100"/>
                <a:gd name="T10" fmla="*/ 107 w 150"/>
                <a:gd name="T11" fmla="*/ 77 h 100"/>
                <a:gd name="T12" fmla="*/ 132 w 150"/>
                <a:gd name="T13" fmla="*/ 0 h 100"/>
                <a:gd name="T14" fmla="*/ 150 w 150"/>
                <a:gd name="T15" fmla="*/ 0 h 100"/>
                <a:gd name="T16" fmla="*/ 115 w 150"/>
                <a:gd name="T17" fmla="*/ 100 h 100"/>
                <a:gd name="T18" fmla="*/ 101 w 150"/>
                <a:gd name="T19" fmla="*/ 100 h 100"/>
                <a:gd name="T20" fmla="*/ 87 w 150"/>
                <a:gd name="T21" fmla="*/ 65 h 100"/>
                <a:gd name="T22" fmla="*/ 76 w 150"/>
                <a:gd name="T23" fmla="*/ 30 h 100"/>
                <a:gd name="T24" fmla="*/ 65 w 150"/>
                <a:gd name="T25" fmla="*/ 65 h 100"/>
                <a:gd name="T26" fmla="*/ 51 w 150"/>
                <a:gd name="T27" fmla="*/ 100 h 100"/>
                <a:gd name="T28" fmla="*/ 37 w 150"/>
                <a:gd name="T29" fmla="*/ 100 h 100"/>
                <a:gd name="T30" fmla="*/ 0 w 150"/>
                <a:gd name="T3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0" h="100">
                  <a:moveTo>
                    <a:pt x="0" y="0"/>
                  </a:moveTo>
                  <a:lnTo>
                    <a:pt x="19" y="0"/>
                  </a:lnTo>
                  <a:lnTo>
                    <a:pt x="45" y="77"/>
                  </a:lnTo>
                  <a:lnTo>
                    <a:pt x="70" y="0"/>
                  </a:lnTo>
                  <a:lnTo>
                    <a:pt x="82" y="0"/>
                  </a:lnTo>
                  <a:lnTo>
                    <a:pt x="107" y="77"/>
                  </a:lnTo>
                  <a:lnTo>
                    <a:pt x="132" y="0"/>
                  </a:lnTo>
                  <a:lnTo>
                    <a:pt x="150" y="0"/>
                  </a:lnTo>
                  <a:lnTo>
                    <a:pt x="115" y="100"/>
                  </a:lnTo>
                  <a:lnTo>
                    <a:pt x="101" y="100"/>
                  </a:lnTo>
                  <a:lnTo>
                    <a:pt x="87" y="65"/>
                  </a:lnTo>
                  <a:lnTo>
                    <a:pt x="76" y="30"/>
                  </a:lnTo>
                  <a:lnTo>
                    <a:pt x="65" y="65"/>
                  </a:lnTo>
                  <a:lnTo>
                    <a:pt x="51" y="100"/>
                  </a:lnTo>
                  <a:lnTo>
                    <a:pt x="37"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1" name="Freeform 37"/>
            <p:cNvSpPr>
              <a:spLocks/>
            </p:cNvSpPr>
            <p:nvPr userDrawn="1"/>
          </p:nvSpPr>
          <p:spPr bwMode="auto">
            <a:xfrm>
              <a:off x="6394451" y="579438"/>
              <a:ext cx="60325" cy="79375"/>
            </a:xfrm>
            <a:custGeom>
              <a:avLst/>
              <a:gdLst>
                <a:gd name="T0" fmla="*/ 0 w 75"/>
                <a:gd name="T1" fmla="*/ 0 h 100"/>
                <a:gd name="T2" fmla="*/ 75 w 75"/>
                <a:gd name="T3" fmla="*/ 0 h 100"/>
                <a:gd name="T4" fmla="*/ 75 w 75"/>
                <a:gd name="T5" fmla="*/ 15 h 100"/>
                <a:gd name="T6" fmla="*/ 17 w 75"/>
                <a:gd name="T7" fmla="*/ 15 h 100"/>
                <a:gd name="T8" fmla="*/ 17 w 75"/>
                <a:gd name="T9" fmla="*/ 42 h 100"/>
                <a:gd name="T10" fmla="*/ 73 w 75"/>
                <a:gd name="T11" fmla="*/ 42 h 100"/>
                <a:gd name="T12" fmla="*/ 73 w 75"/>
                <a:gd name="T13" fmla="*/ 57 h 100"/>
                <a:gd name="T14" fmla="*/ 17 w 75"/>
                <a:gd name="T15" fmla="*/ 57 h 100"/>
                <a:gd name="T16" fmla="*/ 17 w 75"/>
                <a:gd name="T17" fmla="*/ 84 h 100"/>
                <a:gd name="T18" fmla="*/ 75 w 75"/>
                <a:gd name="T19" fmla="*/ 84 h 100"/>
                <a:gd name="T20" fmla="*/ 75 w 75"/>
                <a:gd name="T21" fmla="*/ 100 h 100"/>
                <a:gd name="T22" fmla="*/ 0 w 75"/>
                <a:gd name="T23" fmla="*/ 100 h 100"/>
                <a:gd name="T24" fmla="*/ 0 w 75"/>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00">
                  <a:moveTo>
                    <a:pt x="0" y="0"/>
                  </a:moveTo>
                  <a:lnTo>
                    <a:pt x="75" y="0"/>
                  </a:lnTo>
                  <a:lnTo>
                    <a:pt x="75" y="15"/>
                  </a:lnTo>
                  <a:lnTo>
                    <a:pt x="17" y="15"/>
                  </a:lnTo>
                  <a:lnTo>
                    <a:pt x="17" y="42"/>
                  </a:lnTo>
                  <a:lnTo>
                    <a:pt x="73" y="42"/>
                  </a:lnTo>
                  <a:lnTo>
                    <a:pt x="73" y="57"/>
                  </a:lnTo>
                  <a:lnTo>
                    <a:pt x="17" y="57"/>
                  </a:lnTo>
                  <a:lnTo>
                    <a:pt x="17" y="84"/>
                  </a:lnTo>
                  <a:lnTo>
                    <a:pt x="75" y="84"/>
                  </a:lnTo>
                  <a:lnTo>
                    <a:pt x="75" y="100"/>
                  </a:lnTo>
                  <a:lnTo>
                    <a:pt x="0" y="1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2" name="Freeform 38"/>
            <p:cNvSpPr>
              <a:spLocks noEditPoints="1"/>
            </p:cNvSpPr>
            <p:nvPr userDrawn="1"/>
          </p:nvSpPr>
          <p:spPr bwMode="auto">
            <a:xfrm>
              <a:off x="6470651" y="577850"/>
              <a:ext cx="69850" cy="80963"/>
            </a:xfrm>
            <a:custGeom>
              <a:avLst/>
              <a:gdLst>
                <a:gd name="T0" fmla="*/ 17 w 88"/>
                <a:gd name="T1" fmla="*/ 15 h 101"/>
                <a:gd name="T2" fmla="*/ 17 w 88"/>
                <a:gd name="T3" fmla="*/ 52 h 101"/>
                <a:gd name="T4" fmla="*/ 47 w 88"/>
                <a:gd name="T5" fmla="*/ 52 h 101"/>
                <a:gd name="T6" fmla="*/ 53 w 88"/>
                <a:gd name="T7" fmla="*/ 50 h 101"/>
                <a:gd name="T8" fmla="*/ 58 w 88"/>
                <a:gd name="T9" fmla="*/ 49 h 101"/>
                <a:gd name="T10" fmla="*/ 61 w 88"/>
                <a:gd name="T11" fmla="*/ 48 h 101"/>
                <a:gd name="T12" fmla="*/ 64 w 88"/>
                <a:gd name="T13" fmla="*/ 44 h 101"/>
                <a:gd name="T14" fmla="*/ 65 w 88"/>
                <a:gd name="T15" fmla="*/ 42 h 101"/>
                <a:gd name="T16" fmla="*/ 66 w 88"/>
                <a:gd name="T17" fmla="*/ 38 h 101"/>
                <a:gd name="T18" fmla="*/ 66 w 88"/>
                <a:gd name="T19" fmla="*/ 34 h 101"/>
                <a:gd name="T20" fmla="*/ 66 w 88"/>
                <a:gd name="T21" fmla="*/ 30 h 101"/>
                <a:gd name="T22" fmla="*/ 65 w 88"/>
                <a:gd name="T23" fmla="*/ 26 h 101"/>
                <a:gd name="T24" fmla="*/ 64 w 88"/>
                <a:gd name="T25" fmla="*/ 22 h 101"/>
                <a:gd name="T26" fmla="*/ 61 w 88"/>
                <a:gd name="T27" fmla="*/ 20 h 101"/>
                <a:gd name="T28" fmla="*/ 58 w 88"/>
                <a:gd name="T29" fmla="*/ 17 h 101"/>
                <a:gd name="T30" fmla="*/ 53 w 88"/>
                <a:gd name="T31" fmla="*/ 16 h 101"/>
                <a:gd name="T32" fmla="*/ 47 w 88"/>
                <a:gd name="T33" fmla="*/ 15 h 101"/>
                <a:gd name="T34" fmla="*/ 17 w 88"/>
                <a:gd name="T35" fmla="*/ 15 h 101"/>
                <a:gd name="T36" fmla="*/ 0 w 88"/>
                <a:gd name="T37" fmla="*/ 0 h 101"/>
                <a:gd name="T38" fmla="*/ 47 w 88"/>
                <a:gd name="T39" fmla="*/ 1 h 101"/>
                <a:gd name="T40" fmla="*/ 63 w 88"/>
                <a:gd name="T41" fmla="*/ 3 h 101"/>
                <a:gd name="T42" fmla="*/ 74 w 88"/>
                <a:gd name="T43" fmla="*/ 10 h 101"/>
                <a:gd name="T44" fmla="*/ 80 w 88"/>
                <a:gd name="T45" fmla="*/ 21 h 101"/>
                <a:gd name="T46" fmla="*/ 83 w 88"/>
                <a:gd name="T47" fmla="*/ 33 h 101"/>
                <a:gd name="T48" fmla="*/ 82 w 88"/>
                <a:gd name="T49" fmla="*/ 44 h 101"/>
                <a:gd name="T50" fmla="*/ 77 w 88"/>
                <a:gd name="T51" fmla="*/ 53 h 101"/>
                <a:gd name="T52" fmla="*/ 69 w 88"/>
                <a:gd name="T53" fmla="*/ 61 h 101"/>
                <a:gd name="T54" fmla="*/ 56 w 88"/>
                <a:gd name="T55" fmla="*/ 64 h 101"/>
                <a:gd name="T56" fmla="*/ 86 w 88"/>
                <a:gd name="T57" fmla="*/ 99 h 101"/>
                <a:gd name="T58" fmla="*/ 88 w 88"/>
                <a:gd name="T59" fmla="*/ 101 h 101"/>
                <a:gd name="T60" fmla="*/ 69 w 88"/>
                <a:gd name="T61" fmla="*/ 101 h 101"/>
                <a:gd name="T62" fmla="*/ 39 w 88"/>
                <a:gd name="T63" fmla="*/ 66 h 101"/>
                <a:gd name="T64" fmla="*/ 17 w 88"/>
                <a:gd name="T65" fmla="*/ 66 h 101"/>
                <a:gd name="T66" fmla="*/ 17 w 88"/>
                <a:gd name="T67" fmla="*/ 101 h 101"/>
                <a:gd name="T68" fmla="*/ 0 w 88"/>
                <a:gd name="T69" fmla="*/ 101 h 101"/>
                <a:gd name="T70" fmla="*/ 0 w 88"/>
                <a:gd name="T7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101">
                  <a:moveTo>
                    <a:pt x="17" y="15"/>
                  </a:moveTo>
                  <a:lnTo>
                    <a:pt x="17" y="52"/>
                  </a:lnTo>
                  <a:lnTo>
                    <a:pt x="47" y="52"/>
                  </a:lnTo>
                  <a:lnTo>
                    <a:pt x="53" y="50"/>
                  </a:lnTo>
                  <a:lnTo>
                    <a:pt x="58" y="49"/>
                  </a:lnTo>
                  <a:lnTo>
                    <a:pt x="61" y="48"/>
                  </a:lnTo>
                  <a:lnTo>
                    <a:pt x="64" y="44"/>
                  </a:lnTo>
                  <a:lnTo>
                    <a:pt x="65" y="42"/>
                  </a:lnTo>
                  <a:lnTo>
                    <a:pt x="66" y="38"/>
                  </a:lnTo>
                  <a:lnTo>
                    <a:pt x="66" y="34"/>
                  </a:lnTo>
                  <a:lnTo>
                    <a:pt x="66" y="30"/>
                  </a:lnTo>
                  <a:lnTo>
                    <a:pt x="65" y="26"/>
                  </a:lnTo>
                  <a:lnTo>
                    <a:pt x="64" y="22"/>
                  </a:lnTo>
                  <a:lnTo>
                    <a:pt x="61" y="20"/>
                  </a:lnTo>
                  <a:lnTo>
                    <a:pt x="58" y="17"/>
                  </a:lnTo>
                  <a:lnTo>
                    <a:pt x="53" y="16"/>
                  </a:lnTo>
                  <a:lnTo>
                    <a:pt x="47" y="15"/>
                  </a:lnTo>
                  <a:lnTo>
                    <a:pt x="17" y="15"/>
                  </a:lnTo>
                  <a:close/>
                  <a:moveTo>
                    <a:pt x="0" y="0"/>
                  </a:moveTo>
                  <a:lnTo>
                    <a:pt x="47" y="1"/>
                  </a:lnTo>
                  <a:lnTo>
                    <a:pt x="63" y="3"/>
                  </a:lnTo>
                  <a:lnTo>
                    <a:pt x="74" y="10"/>
                  </a:lnTo>
                  <a:lnTo>
                    <a:pt x="80" y="21"/>
                  </a:lnTo>
                  <a:lnTo>
                    <a:pt x="83" y="33"/>
                  </a:lnTo>
                  <a:lnTo>
                    <a:pt x="82" y="44"/>
                  </a:lnTo>
                  <a:lnTo>
                    <a:pt x="77" y="53"/>
                  </a:lnTo>
                  <a:lnTo>
                    <a:pt x="69" y="61"/>
                  </a:lnTo>
                  <a:lnTo>
                    <a:pt x="56" y="64"/>
                  </a:lnTo>
                  <a:lnTo>
                    <a:pt x="86" y="99"/>
                  </a:lnTo>
                  <a:lnTo>
                    <a:pt x="88" y="101"/>
                  </a:lnTo>
                  <a:lnTo>
                    <a:pt x="69" y="101"/>
                  </a:lnTo>
                  <a:lnTo>
                    <a:pt x="39" y="66"/>
                  </a:lnTo>
                  <a:lnTo>
                    <a:pt x="17" y="66"/>
                  </a:lnTo>
                  <a:lnTo>
                    <a:pt x="17"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3" name="Freeform 39"/>
            <p:cNvSpPr>
              <a:spLocks/>
            </p:cNvSpPr>
            <p:nvPr userDrawn="1"/>
          </p:nvSpPr>
          <p:spPr bwMode="auto">
            <a:xfrm>
              <a:off x="6543676" y="577850"/>
              <a:ext cx="25400" cy="30163"/>
            </a:xfrm>
            <a:custGeom>
              <a:avLst/>
              <a:gdLst>
                <a:gd name="T0" fmla="*/ 0 w 32"/>
                <a:gd name="T1" fmla="*/ 0 h 38"/>
                <a:gd name="T2" fmla="*/ 32 w 32"/>
                <a:gd name="T3" fmla="*/ 0 h 38"/>
                <a:gd name="T4" fmla="*/ 32 w 32"/>
                <a:gd name="T5" fmla="*/ 5 h 38"/>
                <a:gd name="T6" fmla="*/ 19 w 32"/>
                <a:gd name="T7" fmla="*/ 5 h 38"/>
                <a:gd name="T8" fmla="*/ 19 w 32"/>
                <a:gd name="T9" fmla="*/ 38 h 38"/>
                <a:gd name="T10" fmla="*/ 13 w 32"/>
                <a:gd name="T11" fmla="*/ 38 h 38"/>
                <a:gd name="T12" fmla="*/ 13 w 32"/>
                <a:gd name="T13" fmla="*/ 5 h 38"/>
                <a:gd name="T14" fmla="*/ 0 w 32"/>
                <a:gd name="T15" fmla="*/ 5 h 38"/>
                <a:gd name="T16" fmla="*/ 0 w 32"/>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8">
                  <a:moveTo>
                    <a:pt x="0" y="0"/>
                  </a:moveTo>
                  <a:lnTo>
                    <a:pt x="32" y="0"/>
                  </a:lnTo>
                  <a:lnTo>
                    <a:pt x="32" y="5"/>
                  </a:lnTo>
                  <a:lnTo>
                    <a:pt x="19" y="5"/>
                  </a:lnTo>
                  <a:lnTo>
                    <a:pt x="19" y="38"/>
                  </a:lnTo>
                  <a:lnTo>
                    <a:pt x="13" y="38"/>
                  </a:lnTo>
                  <a:lnTo>
                    <a:pt x="13" y="5"/>
                  </a:lnTo>
                  <a:lnTo>
                    <a:pt x="0"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4" name="Freeform 40"/>
            <p:cNvSpPr>
              <a:spLocks/>
            </p:cNvSpPr>
            <p:nvPr userDrawn="1"/>
          </p:nvSpPr>
          <p:spPr bwMode="auto">
            <a:xfrm>
              <a:off x="6572251" y="577850"/>
              <a:ext cx="33338" cy="30163"/>
            </a:xfrm>
            <a:custGeom>
              <a:avLst/>
              <a:gdLst>
                <a:gd name="T0" fmla="*/ 0 w 41"/>
                <a:gd name="T1" fmla="*/ 0 h 40"/>
                <a:gd name="T2" fmla="*/ 8 w 41"/>
                <a:gd name="T3" fmla="*/ 0 h 40"/>
                <a:gd name="T4" fmla="*/ 20 w 41"/>
                <a:gd name="T5" fmla="*/ 18 h 40"/>
                <a:gd name="T6" fmla="*/ 33 w 41"/>
                <a:gd name="T7" fmla="*/ 0 h 40"/>
                <a:gd name="T8" fmla="*/ 41 w 41"/>
                <a:gd name="T9" fmla="*/ 0 h 40"/>
                <a:gd name="T10" fmla="*/ 41 w 41"/>
                <a:gd name="T11" fmla="*/ 40 h 40"/>
                <a:gd name="T12" fmla="*/ 34 w 41"/>
                <a:gd name="T13" fmla="*/ 40 h 40"/>
                <a:gd name="T14" fmla="*/ 34 w 41"/>
                <a:gd name="T15" fmla="*/ 9 h 40"/>
                <a:gd name="T16" fmla="*/ 20 w 41"/>
                <a:gd name="T17" fmla="*/ 28 h 40"/>
                <a:gd name="T18" fmla="*/ 19 w 41"/>
                <a:gd name="T19" fmla="*/ 28 h 40"/>
                <a:gd name="T20" fmla="*/ 6 w 41"/>
                <a:gd name="T21" fmla="*/ 9 h 40"/>
                <a:gd name="T22" fmla="*/ 6 w 41"/>
                <a:gd name="T23" fmla="*/ 40 h 40"/>
                <a:gd name="T24" fmla="*/ 0 w 41"/>
                <a:gd name="T25" fmla="*/ 40 h 40"/>
                <a:gd name="T26" fmla="*/ 0 w 41"/>
                <a:gd name="T2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40">
                  <a:moveTo>
                    <a:pt x="0" y="0"/>
                  </a:moveTo>
                  <a:lnTo>
                    <a:pt x="8" y="0"/>
                  </a:lnTo>
                  <a:lnTo>
                    <a:pt x="20" y="18"/>
                  </a:lnTo>
                  <a:lnTo>
                    <a:pt x="33" y="0"/>
                  </a:lnTo>
                  <a:lnTo>
                    <a:pt x="41" y="0"/>
                  </a:lnTo>
                  <a:lnTo>
                    <a:pt x="41" y="40"/>
                  </a:lnTo>
                  <a:lnTo>
                    <a:pt x="34" y="40"/>
                  </a:lnTo>
                  <a:lnTo>
                    <a:pt x="34" y="9"/>
                  </a:lnTo>
                  <a:lnTo>
                    <a:pt x="20" y="28"/>
                  </a:lnTo>
                  <a:lnTo>
                    <a:pt x="19" y="28"/>
                  </a:lnTo>
                  <a:lnTo>
                    <a:pt x="6" y="9"/>
                  </a:lnTo>
                  <a:lnTo>
                    <a:pt x="6"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7" name="Freeform 6"/>
          <p:cNvSpPr>
            <a:spLocks noEditPoints="1"/>
          </p:cNvSpPr>
          <p:nvPr/>
        </p:nvSpPr>
        <p:spPr bwMode="invGray">
          <a:xfrm rot="21086651">
            <a:off x="-984461" y="2012951"/>
            <a:ext cx="6029248" cy="5692192"/>
          </a:xfrm>
          <a:custGeom>
            <a:avLst/>
            <a:gdLst>
              <a:gd name="T0" fmla="*/ 2264 w 4150"/>
              <a:gd name="T1" fmla="*/ 2054 h 3917"/>
              <a:gd name="T2" fmla="*/ 2423 w 4150"/>
              <a:gd name="T3" fmla="*/ 1746 h 3917"/>
              <a:gd name="T4" fmla="*/ 1907 w 4150"/>
              <a:gd name="T5" fmla="*/ 5 h 3917"/>
              <a:gd name="T6" fmla="*/ 1718 w 4150"/>
              <a:gd name="T7" fmla="*/ 113 h 3917"/>
              <a:gd name="T8" fmla="*/ 921 w 4150"/>
              <a:gd name="T9" fmla="*/ 496 h 3917"/>
              <a:gd name="T10" fmla="*/ 751 w 4150"/>
              <a:gd name="T11" fmla="*/ 656 h 3917"/>
              <a:gd name="T12" fmla="*/ 449 w 4150"/>
              <a:gd name="T13" fmla="*/ 1089 h 3917"/>
              <a:gd name="T14" fmla="*/ 260 w 4150"/>
              <a:gd name="T15" fmla="*/ 1886 h 3917"/>
              <a:gd name="T16" fmla="*/ 312 w 4150"/>
              <a:gd name="T17" fmla="*/ 2319 h 3917"/>
              <a:gd name="T18" fmla="*/ 592 w 4150"/>
              <a:gd name="T19" fmla="*/ 2921 h 3917"/>
              <a:gd name="T20" fmla="*/ 1245 w 4150"/>
              <a:gd name="T21" fmla="*/ 3246 h 3917"/>
              <a:gd name="T22" fmla="*/ 3000 w 4150"/>
              <a:gd name="T23" fmla="*/ 2736 h 3917"/>
              <a:gd name="T24" fmla="*/ 2729 w 4150"/>
              <a:gd name="T25" fmla="*/ 2645 h 3917"/>
              <a:gd name="T26" fmla="*/ 2384 w 4150"/>
              <a:gd name="T27" fmla="*/ 2550 h 3917"/>
              <a:gd name="T28" fmla="*/ 2260 w 4150"/>
              <a:gd name="T29" fmla="*/ 2357 h 3917"/>
              <a:gd name="T30" fmla="*/ 1778 w 4150"/>
              <a:gd name="T31" fmla="*/ 2715 h 3917"/>
              <a:gd name="T32" fmla="*/ 1539 w 4150"/>
              <a:gd name="T33" fmla="*/ 2932 h 3917"/>
              <a:gd name="T34" fmla="*/ 1490 w 4150"/>
              <a:gd name="T35" fmla="*/ 2069 h 3917"/>
              <a:gd name="T36" fmla="*/ 602 w 4150"/>
              <a:gd name="T37" fmla="*/ 2277 h 3917"/>
              <a:gd name="T38" fmla="*/ 778 w 4150"/>
              <a:gd name="T39" fmla="*/ 2009 h 3917"/>
              <a:gd name="T40" fmla="*/ 1511 w 4150"/>
              <a:gd name="T41" fmla="*/ 1652 h 3917"/>
              <a:gd name="T42" fmla="*/ 1143 w 4150"/>
              <a:gd name="T43" fmla="*/ 1635 h 3917"/>
              <a:gd name="T44" fmla="*/ 850 w 4150"/>
              <a:gd name="T45" fmla="*/ 1465 h 3917"/>
              <a:gd name="T46" fmla="*/ 1013 w 4150"/>
              <a:gd name="T47" fmla="*/ 966 h 3917"/>
              <a:gd name="T48" fmla="*/ 1802 w 4150"/>
              <a:gd name="T49" fmla="*/ 633 h 3917"/>
              <a:gd name="T50" fmla="*/ 3466 w 4150"/>
              <a:gd name="T51" fmla="*/ 540 h 3917"/>
              <a:gd name="T52" fmla="*/ 4045 w 4150"/>
              <a:gd name="T53" fmla="*/ 1287 h 3917"/>
              <a:gd name="T54" fmla="*/ 4121 w 4150"/>
              <a:gd name="T55" fmla="*/ 1561 h 3917"/>
              <a:gd name="T56" fmla="*/ 4147 w 4150"/>
              <a:gd name="T57" fmla="*/ 2042 h 3917"/>
              <a:gd name="T58" fmla="*/ 3877 w 4150"/>
              <a:gd name="T59" fmla="*/ 2929 h 3917"/>
              <a:gd name="T60" fmla="*/ 3408 w 4150"/>
              <a:gd name="T61" fmla="*/ 3477 h 3917"/>
              <a:gd name="T62" fmla="*/ 2543 w 4150"/>
              <a:gd name="T63" fmla="*/ 3875 h 3917"/>
              <a:gd name="T64" fmla="*/ 2206 w 4150"/>
              <a:gd name="T65" fmla="*/ 3841 h 3917"/>
              <a:gd name="T66" fmla="*/ 3097 w 4150"/>
              <a:gd name="T67" fmla="*/ 3517 h 3917"/>
              <a:gd name="T68" fmla="*/ 3545 w 4150"/>
              <a:gd name="T69" fmla="*/ 3086 h 3917"/>
              <a:gd name="T70" fmla="*/ 3877 w 4150"/>
              <a:gd name="T71" fmla="*/ 2249 h 3917"/>
              <a:gd name="T72" fmla="*/ 3856 w 4150"/>
              <a:gd name="T73" fmla="*/ 1675 h 3917"/>
              <a:gd name="T74" fmla="*/ 3741 w 4150"/>
              <a:gd name="T75" fmla="*/ 1298 h 3917"/>
              <a:gd name="T76" fmla="*/ 3183 w 4150"/>
              <a:gd name="T77" fmla="*/ 719 h 3917"/>
              <a:gd name="T78" fmla="*/ 1256 w 4150"/>
              <a:gd name="T79" fmla="*/ 1075 h 3917"/>
              <a:gd name="T80" fmla="*/ 1200 w 4150"/>
              <a:gd name="T81" fmla="*/ 1315 h 3917"/>
              <a:gd name="T82" fmla="*/ 1667 w 4150"/>
              <a:gd name="T83" fmla="*/ 1287 h 3917"/>
              <a:gd name="T84" fmla="*/ 2301 w 4150"/>
              <a:gd name="T85" fmla="*/ 1312 h 3917"/>
              <a:gd name="T86" fmla="*/ 2706 w 4150"/>
              <a:gd name="T87" fmla="*/ 1482 h 3917"/>
              <a:gd name="T88" fmla="*/ 2853 w 4150"/>
              <a:gd name="T89" fmla="*/ 1769 h 3917"/>
              <a:gd name="T90" fmla="*/ 3599 w 4150"/>
              <a:gd name="T91" fmla="*/ 1688 h 3917"/>
              <a:gd name="T92" fmla="*/ 3365 w 4150"/>
              <a:gd name="T93" fmla="*/ 1933 h 3917"/>
              <a:gd name="T94" fmla="*/ 2659 w 4150"/>
              <a:gd name="T95" fmla="*/ 2293 h 3917"/>
              <a:gd name="T96" fmla="*/ 3057 w 4150"/>
              <a:gd name="T97" fmla="*/ 2285 h 3917"/>
              <a:gd name="T98" fmla="*/ 3319 w 4150"/>
              <a:gd name="T99" fmla="*/ 2497 h 3917"/>
              <a:gd name="T100" fmla="*/ 3099 w 4150"/>
              <a:gd name="T101" fmla="*/ 3008 h 3917"/>
              <a:gd name="T102" fmla="*/ 2193 w 4150"/>
              <a:gd name="T103" fmla="*/ 3324 h 3917"/>
              <a:gd name="T104" fmla="*/ 757 w 4150"/>
              <a:gd name="T105" fmla="*/ 3418 h 3917"/>
              <a:gd name="T106" fmla="*/ 145 w 4150"/>
              <a:gd name="T107" fmla="*/ 2728 h 3917"/>
              <a:gd name="T108" fmla="*/ 27 w 4150"/>
              <a:gd name="T109" fmla="*/ 2338 h 3917"/>
              <a:gd name="T110" fmla="*/ 10 w 4150"/>
              <a:gd name="T111" fmla="*/ 1800 h 3917"/>
              <a:gd name="T112" fmla="*/ 328 w 4150"/>
              <a:gd name="T113" fmla="*/ 901 h 3917"/>
              <a:gd name="T114" fmla="*/ 714 w 4150"/>
              <a:gd name="T115" fmla="*/ 466 h 3917"/>
              <a:gd name="T116" fmla="*/ 1381 w 4150"/>
              <a:gd name="T117" fmla="*/ 92 h 3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50" h="3917">
                <a:moveTo>
                  <a:pt x="2267" y="1619"/>
                </a:moveTo>
                <a:lnTo>
                  <a:pt x="2235" y="1621"/>
                </a:lnTo>
                <a:lnTo>
                  <a:pt x="2201" y="1627"/>
                </a:lnTo>
                <a:lnTo>
                  <a:pt x="1946" y="1693"/>
                </a:lnTo>
                <a:lnTo>
                  <a:pt x="1876" y="2187"/>
                </a:lnTo>
                <a:lnTo>
                  <a:pt x="2131" y="2121"/>
                </a:lnTo>
                <a:lnTo>
                  <a:pt x="2165" y="2111"/>
                </a:lnTo>
                <a:lnTo>
                  <a:pt x="2199" y="2095"/>
                </a:lnTo>
                <a:lnTo>
                  <a:pt x="2232" y="2076"/>
                </a:lnTo>
                <a:lnTo>
                  <a:pt x="2264" y="2054"/>
                </a:lnTo>
                <a:lnTo>
                  <a:pt x="2295" y="2029"/>
                </a:lnTo>
                <a:lnTo>
                  <a:pt x="2323" y="2002"/>
                </a:lnTo>
                <a:lnTo>
                  <a:pt x="2348" y="1972"/>
                </a:lnTo>
                <a:lnTo>
                  <a:pt x="2370" y="1942"/>
                </a:lnTo>
                <a:lnTo>
                  <a:pt x="2389" y="1910"/>
                </a:lnTo>
                <a:lnTo>
                  <a:pt x="2404" y="1876"/>
                </a:lnTo>
                <a:lnTo>
                  <a:pt x="2416" y="1843"/>
                </a:lnTo>
                <a:lnTo>
                  <a:pt x="2423" y="1809"/>
                </a:lnTo>
                <a:lnTo>
                  <a:pt x="2425" y="1776"/>
                </a:lnTo>
                <a:lnTo>
                  <a:pt x="2423" y="1746"/>
                </a:lnTo>
                <a:lnTo>
                  <a:pt x="2416" y="1718"/>
                </a:lnTo>
                <a:lnTo>
                  <a:pt x="2405" y="1693"/>
                </a:lnTo>
                <a:lnTo>
                  <a:pt x="2390" y="1671"/>
                </a:lnTo>
                <a:lnTo>
                  <a:pt x="2372" y="1654"/>
                </a:lnTo>
                <a:lnTo>
                  <a:pt x="2349" y="1638"/>
                </a:lnTo>
                <a:lnTo>
                  <a:pt x="2325" y="1628"/>
                </a:lnTo>
                <a:lnTo>
                  <a:pt x="2297" y="1622"/>
                </a:lnTo>
                <a:lnTo>
                  <a:pt x="2267" y="1619"/>
                </a:lnTo>
                <a:close/>
                <a:moveTo>
                  <a:pt x="1894" y="0"/>
                </a:moveTo>
                <a:lnTo>
                  <a:pt x="1907" y="5"/>
                </a:lnTo>
                <a:lnTo>
                  <a:pt x="1918" y="12"/>
                </a:lnTo>
                <a:lnTo>
                  <a:pt x="1927" y="24"/>
                </a:lnTo>
                <a:lnTo>
                  <a:pt x="1931" y="38"/>
                </a:lnTo>
                <a:lnTo>
                  <a:pt x="1929" y="54"/>
                </a:lnTo>
                <a:lnTo>
                  <a:pt x="1922" y="68"/>
                </a:lnTo>
                <a:lnTo>
                  <a:pt x="1910" y="80"/>
                </a:lnTo>
                <a:lnTo>
                  <a:pt x="1895" y="85"/>
                </a:lnTo>
                <a:lnTo>
                  <a:pt x="1867" y="87"/>
                </a:lnTo>
                <a:lnTo>
                  <a:pt x="1817" y="95"/>
                </a:lnTo>
                <a:lnTo>
                  <a:pt x="1718" y="113"/>
                </a:lnTo>
                <a:lnTo>
                  <a:pt x="1618" y="137"/>
                </a:lnTo>
                <a:lnTo>
                  <a:pt x="1518" y="166"/>
                </a:lnTo>
                <a:lnTo>
                  <a:pt x="1419" y="202"/>
                </a:lnTo>
                <a:lnTo>
                  <a:pt x="1322" y="242"/>
                </a:lnTo>
                <a:lnTo>
                  <a:pt x="1228" y="289"/>
                </a:lnTo>
                <a:lnTo>
                  <a:pt x="1137" y="342"/>
                </a:lnTo>
                <a:lnTo>
                  <a:pt x="1047" y="400"/>
                </a:lnTo>
                <a:lnTo>
                  <a:pt x="1004" y="431"/>
                </a:lnTo>
                <a:lnTo>
                  <a:pt x="962" y="463"/>
                </a:lnTo>
                <a:lnTo>
                  <a:pt x="921" y="496"/>
                </a:lnTo>
                <a:lnTo>
                  <a:pt x="882" y="530"/>
                </a:lnTo>
                <a:lnTo>
                  <a:pt x="844" y="565"/>
                </a:lnTo>
                <a:lnTo>
                  <a:pt x="825" y="582"/>
                </a:lnTo>
                <a:lnTo>
                  <a:pt x="806" y="601"/>
                </a:lnTo>
                <a:lnTo>
                  <a:pt x="767" y="641"/>
                </a:lnTo>
                <a:lnTo>
                  <a:pt x="757" y="650"/>
                </a:lnTo>
                <a:lnTo>
                  <a:pt x="753" y="655"/>
                </a:lnTo>
                <a:lnTo>
                  <a:pt x="752" y="656"/>
                </a:lnTo>
                <a:lnTo>
                  <a:pt x="752" y="656"/>
                </a:lnTo>
                <a:lnTo>
                  <a:pt x="751" y="656"/>
                </a:lnTo>
                <a:lnTo>
                  <a:pt x="751" y="656"/>
                </a:lnTo>
                <a:lnTo>
                  <a:pt x="751" y="656"/>
                </a:lnTo>
                <a:lnTo>
                  <a:pt x="752" y="656"/>
                </a:lnTo>
                <a:lnTo>
                  <a:pt x="750" y="659"/>
                </a:lnTo>
                <a:lnTo>
                  <a:pt x="732" y="678"/>
                </a:lnTo>
                <a:lnTo>
                  <a:pt x="666" y="755"/>
                </a:lnTo>
                <a:lnTo>
                  <a:pt x="603" y="836"/>
                </a:lnTo>
                <a:lnTo>
                  <a:pt x="546" y="919"/>
                </a:lnTo>
                <a:lnTo>
                  <a:pt x="495" y="1003"/>
                </a:lnTo>
                <a:lnTo>
                  <a:pt x="449" y="1089"/>
                </a:lnTo>
                <a:lnTo>
                  <a:pt x="410" y="1174"/>
                </a:lnTo>
                <a:lnTo>
                  <a:pt x="374" y="1260"/>
                </a:lnTo>
                <a:lnTo>
                  <a:pt x="345" y="1345"/>
                </a:lnTo>
                <a:lnTo>
                  <a:pt x="321" y="1429"/>
                </a:lnTo>
                <a:lnTo>
                  <a:pt x="300" y="1512"/>
                </a:lnTo>
                <a:lnTo>
                  <a:pt x="285" y="1593"/>
                </a:lnTo>
                <a:lnTo>
                  <a:pt x="274" y="1670"/>
                </a:lnTo>
                <a:lnTo>
                  <a:pt x="266" y="1745"/>
                </a:lnTo>
                <a:lnTo>
                  <a:pt x="261" y="1817"/>
                </a:lnTo>
                <a:lnTo>
                  <a:pt x="260" y="1886"/>
                </a:lnTo>
                <a:lnTo>
                  <a:pt x="261" y="1951"/>
                </a:lnTo>
                <a:lnTo>
                  <a:pt x="263" y="2010"/>
                </a:lnTo>
                <a:lnTo>
                  <a:pt x="269" y="2066"/>
                </a:lnTo>
                <a:lnTo>
                  <a:pt x="274" y="2118"/>
                </a:lnTo>
                <a:lnTo>
                  <a:pt x="281" y="2164"/>
                </a:lnTo>
                <a:lnTo>
                  <a:pt x="288" y="2206"/>
                </a:lnTo>
                <a:lnTo>
                  <a:pt x="294" y="2243"/>
                </a:lnTo>
                <a:lnTo>
                  <a:pt x="302" y="2273"/>
                </a:lnTo>
                <a:lnTo>
                  <a:pt x="307" y="2299"/>
                </a:lnTo>
                <a:lnTo>
                  <a:pt x="312" y="2319"/>
                </a:lnTo>
                <a:lnTo>
                  <a:pt x="316" y="2334"/>
                </a:lnTo>
                <a:lnTo>
                  <a:pt x="318" y="2344"/>
                </a:lnTo>
                <a:lnTo>
                  <a:pt x="318" y="2346"/>
                </a:lnTo>
                <a:lnTo>
                  <a:pt x="345" y="2442"/>
                </a:lnTo>
                <a:lnTo>
                  <a:pt x="375" y="2533"/>
                </a:lnTo>
                <a:lnTo>
                  <a:pt x="410" y="2620"/>
                </a:lnTo>
                <a:lnTo>
                  <a:pt x="449" y="2702"/>
                </a:lnTo>
                <a:lnTo>
                  <a:pt x="493" y="2781"/>
                </a:lnTo>
                <a:lnTo>
                  <a:pt x="541" y="2853"/>
                </a:lnTo>
                <a:lnTo>
                  <a:pt x="592" y="2921"/>
                </a:lnTo>
                <a:lnTo>
                  <a:pt x="648" y="2983"/>
                </a:lnTo>
                <a:lnTo>
                  <a:pt x="706" y="3039"/>
                </a:lnTo>
                <a:lnTo>
                  <a:pt x="769" y="3089"/>
                </a:lnTo>
                <a:lnTo>
                  <a:pt x="835" y="3134"/>
                </a:lnTo>
                <a:lnTo>
                  <a:pt x="900" y="3169"/>
                </a:lnTo>
                <a:lnTo>
                  <a:pt x="967" y="3199"/>
                </a:lnTo>
                <a:lnTo>
                  <a:pt x="1036" y="3221"/>
                </a:lnTo>
                <a:lnTo>
                  <a:pt x="1105" y="3237"/>
                </a:lnTo>
                <a:lnTo>
                  <a:pt x="1175" y="3244"/>
                </a:lnTo>
                <a:lnTo>
                  <a:pt x="1245" y="3246"/>
                </a:lnTo>
                <a:lnTo>
                  <a:pt x="1315" y="3239"/>
                </a:lnTo>
                <a:lnTo>
                  <a:pt x="1385" y="3226"/>
                </a:lnTo>
                <a:lnTo>
                  <a:pt x="2258" y="3014"/>
                </a:lnTo>
                <a:lnTo>
                  <a:pt x="2259" y="3014"/>
                </a:lnTo>
                <a:lnTo>
                  <a:pt x="2852" y="2869"/>
                </a:lnTo>
                <a:lnTo>
                  <a:pt x="2887" y="2855"/>
                </a:lnTo>
                <a:lnTo>
                  <a:pt x="2921" y="2834"/>
                </a:lnTo>
                <a:lnTo>
                  <a:pt x="2954" y="2805"/>
                </a:lnTo>
                <a:lnTo>
                  <a:pt x="2981" y="2771"/>
                </a:lnTo>
                <a:lnTo>
                  <a:pt x="3000" y="2736"/>
                </a:lnTo>
                <a:lnTo>
                  <a:pt x="3010" y="2701"/>
                </a:lnTo>
                <a:lnTo>
                  <a:pt x="3010" y="2674"/>
                </a:lnTo>
                <a:lnTo>
                  <a:pt x="3006" y="2653"/>
                </a:lnTo>
                <a:lnTo>
                  <a:pt x="2997" y="2634"/>
                </a:lnTo>
                <a:lnTo>
                  <a:pt x="2982" y="2618"/>
                </a:lnTo>
                <a:lnTo>
                  <a:pt x="2963" y="2607"/>
                </a:lnTo>
                <a:lnTo>
                  <a:pt x="2941" y="2601"/>
                </a:lnTo>
                <a:lnTo>
                  <a:pt x="2917" y="2599"/>
                </a:lnTo>
                <a:lnTo>
                  <a:pt x="2892" y="2603"/>
                </a:lnTo>
                <a:lnTo>
                  <a:pt x="2729" y="2645"/>
                </a:lnTo>
                <a:lnTo>
                  <a:pt x="2685" y="2653"/>
                </a:lnTo>
                <a:lnTo>
                  <a:pt x="2643" y="2657"/>
                </a:lnTo>
                <a:lnTo>
                  <a:pt x="2601" y="2657"/>
                </a:lnTo>
                <a:lnTo>
                  <a:pt x="2562" y="2653"/>
                </a:lnTo>
                <a:lnTo>
                  <a:pt x="2525" y="2645"/>
                </a:lnTo>
                <a:lnTo>
                  <a:pt x="2491" y="2632"/>
                </a:lnTo>
                <a:lnTo>
                  <a:pt x="2459" y="2617"/>
                </a:lnTo>
                <a:lnTo>
                  <a:pt x="2431" y="2598"/>
                </a:lnTo>
                <a:lnTo>
                  <a:pt x="2405" y="2575"/>
                </a:lnTo>
                <a:lnTo>
                  <a:pt x="2384" y="2550"/>
                </a:lnTo>
                <a:lnTo>
                  <a:pt x="2365" y="2521"/>
                </a:lnTo>
                <a:lnTo>
                  <a:pt x="2349" y="2488"/>
                </a:lnTo>
                <a:lnTo>
                  <a:pt x="2339" y="2451"/>
                </a:lnTo>
                <a:lnTo>
                  <a:pt x="2333" y="2412"/>
                </a:lnTo>
                <a:lnTo>
                  <a:pt x="2333" y="2370"/>
                </a:lnTo>
                <a:lnTo>
                  <a:pt x="2337" y="2325"/>
                </a:lnTo>
                <a:lnTo>
                  <a:pt x="2338" y="2316"/>
                </a:lnTo>
                <a:lnTo>
                  <a:pt x="2339" y="2309"/>
                </a:lnTo>
                <a:lnTo>
                  <a:pt x="2316" y="2324"/>
                </a:lnTo>
                <a:lnTo>
                  <a:pt x="2260" y="2357"/>
                </a:lnTo>
                <a:lnTo>
                  <a:pt x="2204" y="2384"/>
                </a:lnTo>
                <a:lnTo>
                  <a:pt x="2146" y="2406"/>
                </a:lnTo>
                <a:lnTo>
                  <a:pt x="2087" y="2424"/>
                </a:lnTo>
                <a:lnTo>
                  <a:pt x="1834" y="2490"/>
                </a:lnTo>
                <a:lnTo>
                  <a:pt x="1820" y="2560"/>
                </a:lnTo>
                <a:lnTo>
                  <a:pt x="1816" y="2582"/>
                </a:lnTo>
                <a:lnTo>
                  <a:pt x="1810" y="2602"/>
                </a:lnTo>
                <a:lnTo>
                  <a:pt x="1806" y="2624"/>
                </a:lnTo>
                <a:lnTo>
                  <a:pt x="1795" y="2672"/>
                </a:lnTo>
                <a:lnTo>
                  <a:pt x="1778" y="2715"/>
                </a:lnTo>
                <a:lnTo>
                  <a:pt x="1760" y="2753"/>
                </a:lnTo>
                <a:lnTo>
                  <a:pt x="1739" y="2787"/>
                </a:lnTo>
                <a:lnTo>
                  <a:pt x="1716" y="2818"/>
                </a:lnTo>
                <a:lnTo>
                  <a:pt x="1690" y="2843"/>
                </a:lnTo>
                <a:lnTo>
                  <a:pt x="1665" y="2866"/>
                </a:lnTo>
                <a:lnTo>
                  <a:pt x="1638" y="2884"/>
                </a:lnTo>
                <a:lnTo>
                  <a:pt x="1613" y="2900"/>
                </a:lnTo>
                <a:lnTo>
                  <a:pt x="1587" y="2913"/>
                </a:lnTo>
                <a:lnTo>
                  <a:pt x="1562" y="2923"/>
                </a:lnTo>
                <a:lnTo>
                  <a:pt x="1539" y="2932"/>
                </a:lnTo>
                <a:lnTo>
                  <a:pt x="1518" y="2937"/>
                </a:lnTo>
                <a:lnTo>
                  <a:pt x="1499" y="2942"/>
                </a:lnTo>
                <a:lnTo>
                  <a:pt x="1485" y="2945"/>
                </a:lnTo>
                <a:lnTo>
                  <a:pt x="1474" y="2947"/>
                </a:lnTo>
                <a:lnTo>
                  <a:pt x="1466" y="2947"/>
                </a:lnTo>
                <a:lnTo>
                  <a:pt x="1464" y="2947"/>
                </a:lnTo>
                <a:lnTo>
                  <a:pt x="1539" y="2429"/>
                </a:lnTo>
                <a:lnTo>
                  <a:pt x="1601" y="1982"/>
                </a:lnTo>
                <a:lnTo>
                  <a:pt x="1548" y="2028"/>
                </a:lnTo>
                <a:lnTo>
                  <a:pt x="1490" y="2069"/>
                </a:lnTo>
                <a:lnTo>
                  <a:pt x="1432" y="2103"/>
                </a:lnTo>
                <a:lnTo>
                  <a:pt x="1371" y="2131"/>
                </a:lnTo>
                <a:lnTo>
                  <a:pt x="1308" y="2151"/>
                </a:lnTo>
                <a:lnTo>
                  <a:pt x="1214" y="2177"/>
                </a:lnTo>
                <a:lnTo>
                  <a:pt x="601" y="2339"/>
                </a:lnTo>
                <a:lnTo>
                  <a:pt x="599" y="2335"/>
                </a:lnTo>
                <a:lnTo>
                  <a:pt x="599" y="2328"/>
                </a:lnTo>
                <a:lnTo>
                  <a:pt x="599" y="2315"/>
                </a:lnTo>
                <a:lnTo>
                  <a:pt x="601" y="2297"/>
                </a:lnTo>
                <a:lnTo>
                  <a:pt x="602" y="2277"/>
                </a:lnTo>
                <a:lnTo>
                  <a:pt x="606" y="2253"/>
                </a:lnTo>
                <a:lnTo>
                  <a:pt x="611" y="2227"/>
                </a:lnTo>
                <a:lnTo>
                  <a:pt x="619" y="2200"/>
                </a:lnTo>
                <a:lnTo>
                  <a:pt x="630" y="2170"/>
                </a:lnTo>
                <a:lnTo>
                  <a:pt x="644" y="2141"/>
                </a:lnTo>
                <a:lnTo>
                  <a:pt x="662" y="2112"/>
                </a:lnTo>
                <a:lnTo>
                  <a:pt x="683" y="2084"/>
                </a:lnTo>
                <a:lnTo>
                  <a:pt x="710" y="2057"/>
                </a:lnTo>
                <a:lnTo>
                  <a:pt x="741" y="2032"/>
                </a:lnTo>
                <a:lnTo>
                  <a:pt x="778" y="2009"/>
                </a:lnTo>
                <a:lnTo>
                  <a:pt x="811" y="1991"/>
                </a:lnTo>
                <a:lnTo>
                  <a:pt x="846" y="1979"/>
                </a:lnTo>
                <a:lnTo>
                  <a:pt x="1352" y="1845"/>
                </a:lnTo>
                <a:lnTo>
                  <a:pt x="1387" y="1833"/>
                </a:lnTo>
                <a:lnTo>
                  <a:pt x="1422" y="1811"/>
                </a:lnTo>
                <a:lnTo>
                  <a:pt x="1453" y="1783"/>
                </a:lnTo>
                <a:lnTo>
                  <a:pt x="1481" y="1749"/>
                </a:lnTo>
                <a:lnTo>
                  <a:pt x="1499" y="1715"/>
                </a:lnTo>
                <a:lnTo>
                  <a:pt x="1509" y="1679"/>
                </a:lnTo>
                <a:lnTo>
                  <a:pt x="1511" y="1652"/>
                </a:lnTo>
                <a:lnTo>
                  <a:pt x="1507" y="1630"/>
                </a:lnTo>
                <a:lnTo>
                  <a:pt x="1497" y="1611"/>
                </a:lnTo>
                <a:lnTo>
                  <a:pt x="1481" y="1595"/>
                </a:lnTo>
                <a:lnTo>
                  <a:pt x="1462" y="1585"/>
                </a:lnTo>
                <a:lnTo>
                  <a:pt x="1441" y="1579"/>
                </a:lnTo>
                <a:lnTo>
                  <a:pt x="1418" y="1578"/>
                </a:lnTo>
                <a:lnTo>
                  <a:pt x="1392" y="1580"/>
                </a:lnTo>
                <a:lnTo>
                  <a:pt x="1229" y="1622"/>
                </a:lnTo>
                <a:lnTo>
                  <a:pt x="1185" y="1631"/>
                </a:lnTo>
                <a:lnTo>
                  <a:pt x="1143" y="1635"/>
                </a:lnTo>
                <a:lnTo>
                  <a:pt x="1102" y="1635"/>
                </a:lnTo>
                <a:lnTo>
                  <a:pt x="1063" y="1631"/>
                </a:lnTo>
                <a:lnTo>
                  <a:pt x="1026" y="1622"/>
                </a:lnTo>
                <a:lnTo>
                  <a:pt x="990" y="1611"/>
                </a:lnTo>
                <a:lnTo>
                  <a:pt x="960" y="1595"/>
                </a:lnTo>
                <a:lnTo>
                  <a:pt x="930" y="1576"/>
                </a:lnTo>
                <a:lnTo>
                  <a:pt x="905" y="1553"/>
                </a:lnTo>
                <a:lnTo>
                  <a:pt x="883" y="1528"/>
                </a:lnTo>
                <a:lnTo>
                  <a:pt x="865" y="1498"/>
                </a:lnTo>
                <a:lnTo>
                  <a:pt x="850" y="1465"/>
                </a:lnTo>
                <a:lnTo>
                  <a:pt x="839" y="1429"/>
                </a:lnTo>
                <a:lnTo>
                  <a:pt x="834" y="1390"/>
                </a:lnTo>
                <a:lnTo>
                  <a:pt x="832" y="1348"/>
                </a:lnTo>
                <a:lnTo>
                  <a:pt x="836" y="1302"/>
                </a:lnTo>
                <a:lnTo>
                  <a:pt x="849" y="1246"/>
                </a:lnTo>
                <a:lnTo>
                  <a:pt x="868" y="1189"/>
                </a:lnTo>
                <a:lnTo>
                  <a:pt x="895" y="1131"/>
                </a:lnTo>
                <a:lnTo>
                  <a:pt x="929" y="1074"/>
                </a:lnTo>
                <a:lnTo>
                  <a:pt x="969" y="1018"/>
                </a:lnTo>
                <a:lnTo>
                  <a:pt x="1013" y="966"/>
                </a:lnTo>
                <a:lnTo>
                  <a:pt x="1061" y="916"/>
                </a:lnTo>
                <a:lnTo>
                  <a:pt x="1115" y="871"/>
                </a:lnTo>
                <a:lnTo>
                  <a:pt x="1172" y="830"/>
                </a:lnTo>
                <a:lnTo>
                  <a:pt x="1209" y="807"/>
                </a:lnTo>
                <a:lnTo>
                  <a:pt x="1249" y="785"/>
                </a:lnTo>
                <a:lnTo>
                  <a:pt x="1289" y="766"/>
                </a:lnTo>
                <a:lnTo>
                  <a:pt x="1330" y="751"/>
                </a:lnTo>
                <a:lnTo>
                  <a:pt x="1368" y="739"/>
                </a:lnTo>
                <a:lnTo>
                  <a:pt x="1773" y="638"/>
                </a:lnTo>
                <a:lnTo>
                  <a:pt x="1802" y="633"/>
                </a:lnTo>
                <a:lnTo>
                  <a:pt x="2698" y="415"/>
                </a:lnTo>
                <a:lnTo>
                  <a:pt x="2785" y="397"/>
                </a:lnTo>
                <a:lnTo>
                  <a:pt x="2873" y="388"/>
                </a:lnTo>
                <a:lnTo>
                  <a:pt x="2959" y="387"/>
                </a:lnTo>
                <a:lnTo>
                  <a:pt x="3047" y="395"/>
                </a:lnTo>
                <a:lnTo>
                  <a:pt x="3133" y="408"/>
                </a:lnTo>
                <a:lnTo>
                  <a:pt x="3219" y="430"/>
                </a:lnTo>
                <a:lnTo>
                  <a:pt x="3303" y="459"/>
                </a:lnTo>
                <a:lnTo>
                  <a:pt x="3385" y="496"/>
                </a:lnTo>
                <a:lnTo>
                  <a:pt x="3466" y="540"/>
                </a:lnTo>
                <a:lnTo>
                  <a:pt x="3541" y="591"/>
                </a:lnTo>
                <a:lnTo>
                  <a:pt x="3613" y="647"/>
                </a:lnTo>
                <a:lnTo>
                  <a:pt x="3681" y="709"/>
                </a:lnTo>
                <a:lnTo>
                  <a:pt x="3746" y="777"/>
                </a:lnTo>
                <a:lnTo>
                  <a:pt x="3805" y="849"/>
                </a:lnTo>
                <a:lnTo>
                  <a:pt x="3863" y="928"/>
                </a:lnTo>
                <a:lnTo>
                  <a:pt x="3915" y="1010"/>
                </a:lnTo>
                <a:lnTo>
                  <a:pt x="3962" y="1098"/>
                </a:lnTo>
                <a:lnTo>
                  <a:pt x="4005" y="1190"/>
                </a:lnTo>
                <a:lnTo>
                  <a:pt x="4045" y="1287"/>
                </a:lnTo>
                <a:lnTo>
                  <a:pt x="4078" y="1388"/>
                </a:lnTo>
                <a:lnTo>
                  <a:pt x="4107" y="1493"/>
                </a:lnTo>
                <a:lnTo>
                  <a:pt x="4108" y="1496"/>
                </a:lnTo>
                <a:lnTo>
                  <a:pt x="4110" y="1500"/>
                </a:lnTo>
                <a:lnTo>
                  <a:pt x="4111" y="1505"/>
                </a:lnTo>
                <a:lnTo>
                  <a:pt x="4111" y="1509"/>
                </a:lnTo>
                <a:lnTo>
                  <a:pt x="4112" y="1513"/>
                </a:lnTo>
                <a:lnTo>
                  <a:pt x="4113" y="1523"/>
                </a:lnTo>
                <a:lnTo>
                  <a:pt x="4117" y="1538"/>
                </a:lnTo>
                <a:lnTo>
                  <a:pt x="4121" y="1561"/>
                </a:lnTo>
                <a:lnTo>
                  <a:pt x="4124" y="1580"/>
                </a:lnTo>
                <a:lnTo>
                  <a:pt x="4127" y="1604"/>
                </a:lnTo>
                <a:lnTo>
                  <a:pt x="4131" y="1630"/>
                </a:lnTo>
                <a:lnTo>
                  <a:pt x="4136" y="1673"/>
                </a:lnTo>
                <a:lnTo>
                  <a:pt x="4141" y="1721"/>
                </a:lnTo>
                <a:lnTo>
                  <a:pt x="4147" y="1776"/>
                </a:lnTo>
                <a:lnTo>
                  <a:pt x="4149" y="1835"/>
                </a:lnTo>
                <a:lnTo>
                  <a:pt x="4150" y="1900"/>
                </a:lnTo>
                <a:lnTo>
                  <a:pt x="4150" y="1969"/>
                </a:lnTo>
                <a:lnTo>
                  <a:pt x="4147" y="2042"/>
                </a:lnTo>
                <a:lnTo>
                  <a:pt x="4140" y="2121"/>
                </a:lnTo>
                <a:lnTo>
                  <a:pt x="4130" y="2202"/>
                </a:lnTo>
                <a:lnTo>
                  <a:pt x="4116" y="2287"/>
                </a:lnTo>
                <a:lnTo>
                  <a:pt x="4097" y="2375"/>
                </a:lnTo>
                <a:lnTo>
                  <a:pt x="4074" y="2465"/>
                </a:lnTo>
                <a:lnTo>
                  <a:pt x="4046" y="2556"/>
                </a:lnTo>
                <a:lnTo>
                  <a:pt x="4012" y="2649"/>
                </a:lnTo>
                <a:lnTo>
                  <a:pt x="3972" y="2743"/>
                </a:lnTo>
                <a:lnTo>
                  <a:pt x="3928" y="2837"/>
                </a:lnTo>
                <a:lnTo>
                  <a:pt x="3877" y="2929"/>
                </a:lnTo>
                <a:lnTo>
                  <a:pt x="3821" y="3021"/>
                </a:lnTo>
                <a:lnTo>
                  <a:pt x="3757" y="3111"/>
                </a:lnTo>
                <a:lnTo>
                  <a:pt x="3690" y="3197"/>
                </a:lnTo>
                <a:lnTo>
                  <a:pt x="3616" y="3282"/>
                </a:lnTo>
                <a:lnTo>
                  <a:pt x="3537" y="3362"/>
                </a:lnTo>
                <a:lnTo>
                  <a:pt x="3515" y="3383"/>
                </a:lnTo>
                <a:lnTo>
                  <a:pt x="3495" y="3402"/>
                </a:lnTo>
                <a:lnTo>
                  <a:pt x="3475" y="3421"/>
                </a:lnTo>
                <a:lnTo>
                  <a:pt x="3453" y="3440"/>
                </a:lnTo>
                <a:lnTo>
                  <a:pt x="3408" y="3477"/>
                </a:lnTo>
                <a:lnTo>
                  <a:pt x="3363" y="3511"/>
                </a:lnTo>
                <a:lnTo>
                  <a:pt x="3301" y="3556"/>
                </a:lnTo>
                <a:lnTo>
                  <a:pt x="3238" y="3598"/>
                </a:lnTo>
                <a:lnTo>
                  <a:pt x="3172" y="3638"/>
                </a:lnTo>
                <a:lnTo>
                  <a:pt x="3071" y="3692"/>
                </a:lnTo>
                <a:lnTo>
                  <a:pt x="2968" y="3742"/>
                </a:lnTo>
                <a:lnTo>
                  <a:pt x="2864" y="3784"/>
                </a:lnTo>
                <a:lnTo>
                  <a:pt x="2757" y="3821"/>
                </a:lnTo>
                <a:lnTo>
                  <a:pt x="2650" y="3851"/>
                </a:lnTo>
                <a:lnTo>
                  <a:pt x="2543" y="3875"/>
                </a:lnTo>
                <a:lnTo>
                  <a:pt x="2437" y="3894"/>
                </a:lnTo>
                <a:lnTo>
                  <a:pt x="2330" y="3908"/>
                </a:lnTo>
                <a:lnTo>
                  <a:pt x="2225" y="3917"/>
                </a:lnTo>
                <a:lnTo>
                  <a:pt x="2212" y="3912"/>
                </a:lnTo>
                <a:lnTo>
                  <a:pt x="2201" y="3904"/>
                </a:lnTo>
                <a:lnTo>
                  <a:pt x="2193" y="3893"/>
                </a:lnTo>
                <a:lnTo>
                  <a:pt x="2189" y="3879"/>
                </a:lnTo>
                <a:lnTo>
                  <a:pt x="2190" y="3864"/>
                </a:lnTo>
                <a:lnTo>
                  <a:pt x="2195" y="3851"/>
                </a:lnTo>
                <a:lnTo>
                  <a:pt x="2206" y="3841"/>
                </a:lnTo>
                <a:lnTo>
                  <a:pt x="2218" y="3833"/>
                </a:lnTo>
                <a:lnTo>
                  <a:pt x="2319" y="3819"/>
                </a:lnTo>
                <a:lnTo>
                  <a:pt x="2419" y="3800"/>
                </a:lnTo>
                <a:lnTo>
                  <a:pt x="2520" y="3776"/>
                </a:lnTo>
                <a:lnTo>
                  <a:pt x="2619" y="3746"/>
                </a:lnTo>
                <a:lnTo>
                  <a:pt x="2719" y="3711"/>
                </a:lnTo>
                <a:lnTo>
                  <a:pt x="2817" y="3671"/>
                </a:lnTo>
                <a:lnTo>
                  <a:pt x="2913" y="3625"/>
                </a:lnTo>
                <a:lnTo>
                  <a:pt x="3006" y="3574"/>
                </a:lnTo>
                <a:lnTo>
                  <a:pt x="3097" y="3517"/>
                </a:lnTo>
                <a:lnTo>
                  <a:pt x="3183" y="3456"/>
                </a:lnTo>
                <a:lnTo>
                  <a:pt x="3265" y="3390"/>
                </a:lnTo>
                <a:lnTo>
                  <a:pt x="3304" y="3355"/>
                </a:lnTo>
                <a:lnTo>
                  <a:pt x="3342" y="3319"/>
                </a:lnTo>
                <a:lnTo>
                  <a:pt x="3360" y="3301"/>
                </a:lnTo>
                <a:lnTo>
                  <a:pt x="3379" y="3282"/>
                </a:lnTo>
                <a:lnTo>
                  <a:pt x="3398" y="3263"/>
                </a:lnTo>
                <a:lnTo>
                  <a:pt x="3415" y="3244"/>
                </a:lnTo>
                <a:lnTo>
                  <a:pt x="3482" y="3167"/>
                </a:lnTo>
                <a:lnTo>
                  <a:pt x="3545" y="3086"/>
                </a:lnTo>
                <a:lnTo>
                  <a:pt x="3602" y="3003"/>
                </a:lnTo>
                <a:lnTo>
                  <a:pt x="3654" y="2918"/>
                </a:lnTo>
                <a:lnTo>
                  <a:pt x="3700" y="2833"/>
                </a:lnTo>
                <a:lnTo>
                  <a:pt x="3741" y="2747"/>
                </a:lnTo>
                <a:lnTo>
                  <a:pt x="3775" y="2662"/>
                </a:lnTo>
                <a:lnTo>
                  <a:pt x="3804" y="2575"/>
                </a:lnTo>
                <a:lnTo>
                  <a:pt x="3830" y="2491"/>
                </a:lnTo>
                <a:lnTo>
                  <a:pt x="3850" y="2409"/>
                </a:lnTo>
                <a:lnTo>
                  <a:pt x="3865" y="2328"/>
                </a:lnTo>
                <a:lnTo>
                  <a:pt x="3877" y="2249"/>
                </a:lnTo>
                <a:lnTo>
                  <a:pt x="3884" y="2174"/>
                </a:lnTo>
                <a:lnTo>
                  <a:pt x="3889" y="2102"/>
                </a:lnTo>
                <a:lnTo>
                  <a:pt x="3891" y="2033"/>
                </a:lnTo>
                <a:lnTo>
                  <a:pt x="3889" y="1969"/>
                </a:lnTo>
                <a:lnTo>
                  <a:pt x="3887" y="1909"/>
                </a:lnTo>
                <a:lnTo>
                  <a:pt x="3882" y="1852"/>
                </a:lnTo>
                <a:lnTo>
                  <a:pt x="3877" y="1801"/>
                </a:lnTo>
                <a:lnTo>
                  <a:pt x="3870" y="1754"/>
                </a:lnTo>
                <a:lnTo>
                  <a:pt x="3863" y="1712"/>
                </a:lnTo>
                <a:lnTo>
                  <a:pt x="3856" y="1675"/>
                </a:lnTo>
                <a:lnTo>
                  <a:pt x="3850" y="1645"/>
                </a:lnTo>
                <a:lnTo>
                  <a:pt x="3844" y="1619"/>
                </a:lnTo>
                <a:lnTo>
                  <a:pt x="3839" y="1599"/>
                </a:lnTo>
                <a:lnTo>
                  <a:pt x="3835" y="1583"/>
                </a:lnTo>
                <a:lnTo>
                  <a:pt x="3832" y="1572"/>
                </a:lnTo>
                <a:lnTo>
                  <a:pt x="3832" y="1572"/>
                </a:lnTo>
                <a:lnTo>
                  <a:pt x="3832" y="1572"/>
                </a:lnTo>
                <a:lnTo>
                  <a:pt x="3807" y="1476"/>
                </a:lnTo>
                <a:lnTo>
                  <a:pt x="3776" y="1385"/>
                </a:lnTo>
                <a:lnTo>
                  <a:pt x="3741" y="1298"/>
                </a:lnTo>
                <a:lnTo>
                  <a:pt x="3701" y="1216"/>
                </a:lnTo>
                <a:lnTo>
                  <a:pt x="3658" y="1137"/>
                </a:lnTo>
                <a:lnTo>
                  <a:pt x="3609" y="1065"/>
                </a:lnTo>
                <a:lnTo>
                  <a:pt x="3559" y="997"/>
                </a:lnTo>
                <a:lnTo>
                  <a:pt x="3503" y="935"/>
                </a:lnTo>
                <a:lnTo>
                  <a:pt x="3444" y="879"/>
                </a:lnTo>
                <a:lnTo>
                  <a:pt x="3382" y="829"/>
                </a:lnTo>
                <a:lnTo>
                  <a:pt x="3315" y="784"/>
                </a:lnTo>
                <a:lnTo>
                  <a:pt x="3251" y="749"/>
                </a:lnTo>
                <a:lnTo>
                  <a:pt x="3183" y="719"/>
                </a:lnTo>
                <a:lnTo>
                  <a:pt x="3114" y="697"/>
                </a:lnTo>
                <a:lnTo>
                  <a:pt x="3046" y="681"/>
                </a:lnTo>
                <a:lnTo>
                  <a:pt x="2976" y="674"/>
                </a:lnTo>
                <a:lnTo>
                  <a:pt x="2906" y="672"/>
                </a:lnTo>
                <a:lnTo>
                  <a:pt x="2836" y="679"/>
                </a:lnTo>
                <a:lnTo>
                  <a:pt x="2766" y="692"/>
                </a:lnTo>
                <a:lnTo>
                  <a:pt x="1634" y="968"/>
                </a:lnTo>
                <a:lnTo>
                  <a:pt x="1310" y="1052"/>
                </a:lnTo>
                <a:lnTo>
                  <a:pt x="1283" y="1062"/>
                </a:lnTo>
                <a:lnTo>
                  <a:pt x="1256" y="1075"/>
                </a:lnTo>
                <a:lnTo>
                  <a:pt x="1232" y="1094"/>
                </a:lnTo>
                <a:lnTo>
                  <a:pt x="1209" y="1117"/>
                </a:lnTo>
                <a:lnTo>
                  <a:pt x="1184" y="1151"/>
                </a:lnTo>
                <a:lnTo>
                  <a:pt x="1165" y="1187"/>
                </a:lnTo>
                <a:lnTo>
                  <a:pt x="1154" y="1226"/>
                </a:lnTo>
                <a:lnTo>
                  <a:pt x="1154" y="1250"/>
                </a:lnTo>
                <a:lnTo>
                  <a:pt x="1158" y="1270"/>
                </a:lnTo>
                <a:lnTo>
                  <a:pt x="1168" y="1289"/>
                </a:lnTo>
                <a:lnTo>
                  <a:pt x="1182" y="1305"/>
                </a:lnTo>
                <a:lnTo>
                  <a:pt x="1200" y="1315"/>
                </a:lnTo>
                <a:lnTo>
                  <a:pt x="1222" y="1321"/>
                </a:lnTo>
                <a:lnTo>
                  <a:pt x="1246" y="1321"/>
                </a:lnTo>
                <a:lnTo>
                  <a:pt x="1273" y="1317"/>
                </a:lnTo>
                <a:lnTo>
                  <a:pt x="1433" y="1275"/>
                </a:lnTo>
                <a:lnTo>
                  <a:pt x="1475" y="1267"/>
                </a:lnTo>
                <a:lnTo>
                  <a:pt x="1517" y="1263"/>
                </a:lnTo>
                <a:lnTo>
                  <a:pt x="1558" y="1261"/>
                </a:lnTo>
                <a:lnTo>
                  <a:pt x="1596" y="1267"/>
                </a:lnTo>
                <a:lnTo>
                  <a:pt x="1633" y="1274"/>
                </a:lnTo>
                <a:lnTo>
                  <a:pt x="1667" y="1287"/>
                </a:lnTo>
                <a:lnTo>
                  <a:pt x="1699" y="1303"/>
                </a:lnTo>
                <a:lnTo>
                  <a:pt x="1728" y="1322"/>
                </a:lnTo>
                <a:lnTo>
                  <a:pt x="1754" y="1347"/>
                </a:lnTo>
                <a:lnTo>
                  <a:pt x="1775" y="1373"/>
                </a:lnTo>
                <a:lnTo>
                  <a:pt x="1795" y="1404"/>
                </a:lnTo>
                <a:lnTo>
                  <a:pt x="1810" y="1437"/>
                </a:lnTo>
                <a:lnTo>
                  <a:pt x="1810" y="1438"/>
                </a:lnTo>
                <a:lnTo>
                  <a:pt x="1831" y="1430"/>
                </a:lnTo>
                <a:lnTo>
                  <a:pt x="2244" y="1325"/>
                </a:lnTo>
                <a:lnTo>
                  <a:pt x="2301" y="1312"/>
                </a:lnTo>
                <a:lnTo>
                  <a:pt x="2357" y="1306"/>
                </a:lnTo>
                <a:lnTo>
                  <a:pt x="2409" y="1305"/>
                </a:lnTo>
                <a:lnTo>
                  <a:pt x="2460" y="1310"/>
                </a:lnTo>
                <a:lnTo>
                  <a:pt x="2507" y="1321"/>
                </a:lnTo>
                <a:lnTo>
                  <a:pt x="2551" y="1336"/>
                </a:lnTo>
                <a:lnTo>
                  <a:pt x="2590" y="1355"/>
                </a:lnTo>
                <a:lnTo>
                  <a:pt x="2626" y="1381"/>
                </a:lnTo>
                <a:lnTo>
                  <a:pt x="2657" y="1410"/>
                </a:lnTo>
                <a:lnTo>
                  <a:pt x="2684" y="1444"/>
                </a:lnTo>
                <a:lnTo>
                  <a:pt x="2706" y="1482"/>
                </a:lnTo>
                <a:lnTo>
                  <a:pt x="2724" y="1524"/>
                </a:lnTo>
                <a:lnTo>
                  <a:pt x="2736" y="1571"/>
                </a:lnTo>
                <a:lnTo>
                  <a:pt x="2743" y="1619"/>
                </a:lnTo>
                <a:lnTo>
                  <a:pt x="2744" y="1671"/>
                </a:lnTo>
                <a:lnTo>
                  <a:pt x="2738" y="1727"/>
                </a:lnTo>
                <a:lnTo>
                  <a:pt x="2729" y="1776"/>
                </a:lnTo>
                <a:lnTo>
                  <a:pt x="2716" y="1824"/>
                </a:lnTo>
                <a:lnTo>
                  <a:pt x="2761" y="1801"/>
                </a:lnTo>
                <a:lnTo>
                  <a:pt x="2806" y="1783"/>
                </a:lnTo>
                <a:lnTo>
                  <a:pt x="2853" y="1769"/>
                </a:lnTo>
                <a:lnTo>
                  <a:pt x="3408" y="1627"/>
                </a:lnTo>
                <a:lnTo>
                  <a:pt x="3429" y="1623"/>
                </a:lnTo>
                <a:lnTo>
                  <a:pt x="3612" y="1576"/>
                </a:lnTo>
                <a:lnTo>
                  <a:pt x="3612" y="1580"/>
                </a:lnTo>
                <a:lnTo>
                  <a:pt x="3612" y="1588"/>
                </a:lnTo>
                <a:lnTo>
                  <a:pt x="3612" y="1600"/>
                </a:lnTo>
                <a:lnTo>
                  <a:pt x="3611" y="1618"/>
                </a:lnTo>
                <a:lnTo>
                  <a:pt x="3609" y="1638"/>
                </a:lnTo>
                <a:lnTo>
                  <a:pt x="3606" y="1663"/>
                </a:lnTo>
                <a:lnTo>
                  <a:pt x="3599" y="1688"/>
                </a:lnTo>
                <a:lnTo>
                  <a:pt x="3592" y="1716"/>
                </a:lnTo>
                <a:lnTo>
                  <a:pt x="3580" y="1745"/>
                </a:lnTo>
                <a:lnTo>
                  <a:pt x="3566" y="1774"/>
                </a:lnTo>
                <a:lnTo>
                  <a:pt x="3548" y="1804"/>
                </a:lnTo>
                <a:lnTo>
                  <a:pt x="3525" y="1831"/>
                </a:lnTo>
                <a:lnTo>
                  <a:pt x="3499" y="1858"/>
                </a:lnTo>
                <a:lnTo>
                  <a:pt x="3467" y="1883"/>
                </a:lnTo>
                <a:lnTo>
                  <a:pt x="3429" y="1906"/>
                </a:lnTo>
                <a:lnTo>
                  <a:pt x="3398" y="1922"/>
                </a:lnTo>
                <a:lnTo>
                  <a:pt x="3365" y="1933"/>
                </a:lnTo>
                <a:lnTo>
                  <a:pt x="2810" y="2074"/>
                </a:lnTo>
                <a:lnTo>
                  <a:pt x="2782" y="2084"/>
                </a:lnTo>
                <a:lnTo>
                  <a:pt x="2757" y="2098"/>
                </a:lnTo>
                <a:lnTo>
                  <a:pt x="2733" y="2116"/>
                </a:lnTo>
                <a:lnTo>
                  <a:pt x="2710" y="2139"/>
                </a:lnTo>
                <a:lnTo>
                  <a:pt x="2683" y="2173"/>
                </a:lnTo>
                <a:lnTo>
                  <a:pt x="2665" y="2208"/>
                </a:lnTo>
                <a:lnTo>
                  <a:pt x="2654" y="2248"/>
                </a:lnTo>
                <a:lnTo>
                  <a:pt x="2654" y="2272"/>
                </a:lnTo>
                <a:lnTo>
                  <a:pt x="2659" y="2293"/>
                </a:lnTo>
                <a:lnTo>
                  <a:pt x="2668" y="2311"/>
                </a:lnTo>
                <a:lnTo>
                  <a:pt x="2683" y="2326"/>
                </a:lnTo>
                <a:lnTo>
                  <a:pt x="2701" y="2338"/>
                </a:lnTo>
                <a:lnTo>
                  <a:pt x="2721" y="2343"/>
                </a:lnTo>
                <a:lnTo>
                  <a:pt x="2745" y="2344"/>
                </a:lnTo>
                <a:lnTo>
                  <a:pt x="2772" y="2339"/>
                </a:lnTo>
                <a:lnTo>
                  <a:pt x="2932" y="2297"/>
                </a:lnTo>
                <a:lnTo>
                  <a:pt x="2976" y="2288"/>
                </a:lnTo>
                <a:lnTo>
                  <a:pt x="3018" y="2285"/>
                </a:lnTo>
                <a:lnTo>
                  <a:pt x="3057" y="2285"/>
                </a:lnTo>
                <a:lnTo>
                  <a:pt x="3097" y="2288"/>
                </a:lnTo>
                <a:lnTo>
                  <a:pt x="3133" y="2297"/>
                </a:lnTo>
                <a:lnTo>
                  <a:pt x="3168" y="2309"/>
                </a:lnTo>
                <a:lnTo>
                  <a:pt x="3198" y="2325"/>
                </a:lnTo>
                <a:lnTo>
                  <a:pt x="3228" y="2346"/>
                </a:lnTo>
                <a:lnTo>
                  <a:pt x="3253" y="2368"/>
                </a:lnTo>
                <a:lnTo>
                  <a:pt x="3276" y="2395"/>
                </a:lnTo>
                <a:lnTo>
                  <a:pt x="3294" y="2425"/>
                </a:lnTo>
                <a:lnTo>
                  <a:pt x="3309" y="2460"/>
                </a:lnTo>
                <a:lnTo>
                  <a:pt x="3319" y="2497"/>
                </a:lnTo>
                <a:lnTo>
                  <a:pt x="3326" y="2535"/>
                </a:lnTo>
                <a:lnTo>
                  <a:pt x="3327" y="2577"/>
                </a:lnTo>
                <a:lnTo>
                  <a:pt x="3323" y="2621"/>
                </a:lnTo>
                <a:lnTo>
                  <a:pt x="3310" y="2679"/>
                </a:lnTo>
                <a:lnTo>
                  <a:pt x="3291" y="2738"/>
                </a:lnTo>
                <a:lnTo>
                  <a:pt x="3263" y="2797"/>
                </a:lnTo>
                <a:lnTo>
                  <a:pt x="3230" y="2855"/>
                </a:lnTo>
                <a:lnTo>
                  <a:pt x="3191" y="2909"/>
                </a:lnTo>
                <a:lnTo>
                  <a:pt x="3147" y="2960"/>
                </a:lnTo>
                <a:lnTo>
                  <a:pt x="3099" y="3008"/>
                </a:lnTo>
                <a:lnTo>
                  <a:pt x="3047" y="3051"/>
                </a:lnTo>
                <a:lnTo>
                  <a:pt x="2991" y="3091"/>
                </a:lnTo>
                <a:lnTo>
                  <a:pt x="2931" y="3125"/>
                </a:lnTo>
                <a:lnTo>
                  <a:pt x="2870" y="3153"/>
                </a:lnTo>
                <a:lnTo>
                  <a:pt x="2809" y="3174"/>
                </a:lnTo>
                <a:lnTo>
                  <a:pt x="2568" y="3233"/>
                </a:lnTo>
                <a:lnTo>
                  <a:pt x="2561" y="3235"/>
                </a:lnTo>
                <a:lnTo>
                  <a:pt x="2469" y="3257"/>
                </a:lnTo>
                <a:lnTo>
                  <a:pt x="2216" y="3319"/>
                </a:lnTo>
                <a:lnTo>
                  <a:pt x="2193" y="3324"/>
                </a:lnTo>
                <a:lnTo>
                  <a:pt x="1452" y="3503"/>
                </a:lnTo>
                <a:lnTo>
                  <a:pt x="1376" y="3518"/>
                </a:lnTo>
                <a:lnTo>
                  <a:pt x="1299" y="3529"/>
                </a:lnTo>
                <a:lnTo>
                  <a:pt x="1222" y="3531"/>
                </a:lnTo>
                <a:lnTo>
                  <a:pt x="1143" y="3529"/>
                </a:lnTo>
                <a:lnTo>
                  <a:pt x="1064" y="3518"/>
                </a:lnTo>
                <a:lnTo>
                  <a:pt x="985" y="3503"/>
                </a:lnTo>
                <a:lnTo>
                  <a:pt x="909" y="3480"/>
                </a:lnTo>
                <a:lnTo>
                  <a:pt x="832" y="3452"/>
                </a:lnTo>
                <a:lnTo>
                  <a:pt x="757" y="3418"/>
                </a:lnTo>
                <a:lnTo>
                  <a:pt x="685" y="3378"/>
                </a:lnTo>
                <a:lnTo>
                  <a:pt x="610" y="3327"/>
                </a:lnTo>
                <a:lnTo>
                  <a:pt x="538" y="3271"/>
                </a:lnTo>
                <a:lnTo>
                  <a:pt x="470" y="3209"/>
                </a:lnTo>
                <a:lnTo>
                  <a:pt x="405" y="3141"/>
                </a:lnTo>
                <a:lnTo>
                  <a:pt x="345" y="3069"/>
                </a:lnTo>
                <a:lnTo>
                  <a:pt x="288" y="2990"/>
                </a:lnTo>
                <a:lnTo>
                  <a:pt x="235" y="2908"/>
                </a:lnTo>
                <a:lnTo>
                  <a:pt x="188" y="2820"/>
                </a:lnTo>
                <a:lnTo>
                  <a:pt x="145" y="2728"/>
                </a:lnTo>
                <a:lnTo>
                  <a:pt x="106" y="2631"/>
                </a:lnTo>
                <a:lnTo>
                  <a:pt x="73" y="2530"/>
                </a:lnTo>
                <a:lnTo>
                  <a:pt x="43" y="2425"/>
                </a:lnTo>
                <a:lnTo>
                  <a:pt x="41" y="2418"/>
                </a:lnTo>
                <a:lnTo>
                  <a:pt x="39" y="2409"/>
                </a:lnTo>
                <a:lnTo>
                  <a:pt x="38" y="2405"/>
                </a:lnTo>
                <a:lnTo>
                  <a:pt x="37" y="2396"/>
                </a:lnTo>
                <a:lnTo>
                  <a:pt x="34" y="2380"/>
                </a:lnTo>
                <a:lnTo>
                  <a:pt x="29" y="2357"/>
                </a:lnTo>
                <a:lnTo>
                  <a:pt x="27" y="2338"/>
                </a:lnTo>
                <a:lnTo>
                  <a:pt x="23" y="2315"/>
                </a:lnTo>
                <a:lnTo>
                  <a:pt x="19" y="2288"/>
                </a:lnTo>
                <a:lnTo>
                  <a:pt x="14" y="2245"/>
                </a:lnTo>
                <a:lnTo>
                  <a:pt x="9" y="2197"/>
                </a:lnTo>
                <a:lnTo>
                  <a:pt x="4" y="2144"/>
                </a:lnTo>
                <a:lnTo>
                  <a:pt x="1" y="2084"/>
                </a:lnTo>
                <a:lnTo>
                  <a:pt x="0" y="2019"/>
                </a:lnTo>
                <a:lnTo>
                  <a:pt x="1" y="1951"/>
                </a:lnTo>
                <a:lnTo>
                  <a:pt x="4" y="1877"/>
                </a:lnTo>
                <a:lnTo>
                  <a:pt x="10" y="1800"/>
                </a:lnTo>
                <a:lnTo>
                  <a:pt x="20" y="1718"/>
                </a:lnTo>
                <a:lnTo>
                  <a:pt x="34" y="1633"/>
                </a:lnTo>
                <a:lnTo>
                  <a:pt x="53" y="1546"/>
                </a:lnTo>
                <a:lnTo>
                  <a:pt x="76" y="1456"/>
                </a:lnTo>
                <a:lnTo>
                  <a:pt x="104" y="1364"/>
                </a:lnTo>
                <a:lnTo>
                  <a:pt x="137" y="1272"/>
                </a:lnTo>
                <a:lnTo>
                  <a:pt x="177" y="1179"/>
                </a:lnTo>
                <a:lnTo>
                  <a:pt x="221" y="1085"/>
                </a:lnTo>
                <a:lnTo>
                  <a:pt x="272" y="992"/>
                </a:lnTo>
                <a:lnTo>
                  <a:pt x="328" y="901"/>
                </a:lnTo>
                <a:lnTo>
                  <a:pt x="391" y="811"/>
                </a:lnTo>
                <a:lnTo>
                  <a:pt x="458" y="725"/>
                </a:lnTo>
                <a:lnTo>
                  <a:pt x="532" y="639"/>
                </a:lnTo>
                <a:lnTo>
                  <a:pt x="611" y="560"/>
                </a:lnTo>
                <a:lnTo>
                  <a:pt x="631" y="539"/>
                </a:lnTo>
                <a:lnTo>
                  <a:pt x="638" y="534"/>
                </a:lnTo>
                <a:lnTo>
                  <a:pt x="643" y="529"/>
                </a:lnTo>
                <a:lnTo>
                  <a:pt x="653" y="520"/>
                </a:lnTo>
                <a:lnTo>
                  <a:pt x="694" y="483"/>
                </a:lnTo>
                <a:lnTo>
                  <a:pt x="714" y="466"/>
                </a:lnTo>
                <a:lnTo>
                  <a:pt x="737" y="447"/>
                </a:lnTo>
                <a:lnTo>
                  <a:pt x="781" y="411"/>
                </a:lnTo>
                <a:lnTo>
                  <a:pt x="827" y="377"/>
                </a:lnTo>
                <a:lnTo>
                  <a:pt x="873" y="342"/>
                </a:lnTo>
                <a:lnTo>
                  <a:pt x="921" y="311"/>
                </a:lnTo>
                <a:lnTo>
                  <a:pt x="970" y="280"/>
                </a:lnTo>
                <a:lnTo>
                  <a:pt x="1069" y="224"/>
                </a:lnTo>
                <a:lnTo>
                  <a:pt x="1171" y="174"/>
                </a:lnTo>
                <a:lnTo>
                  <a:pt x="1275" y="129"/>
                </a:lnTo>
                <a:lnTo>
                  <a:pt x="1381" y="92"/>
                </a:lnTo>
                <a:lnTo>
                  <a:pt x="1488" y="61"/>
                </a:lnTo>
                <a:lnTo>
                  <a:pt x="1595" y="37"/>
                </a:lnTo>
                <a:lnTo>
                  <a:pt x="1702" y="19"/>
                </a:lnTo>
                <a:lnTo>
                  <a:pt x="1807" y="6"/>
                </a:lnTo>
                <a:lnTo>
                  <a:pt x="1859" y="1"/>
                </a:lnTo>
                <a:lnTo>
                  <a:pt x="1894" y="0"/>
                </a:lnTo>
                <a:close/>
              </a:path>
            </a:pathLst>
          </a:custGeom>
          <a:solidFill>
            <a:schemeClr val="tx2">
              <a:alpha val="10196"/>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p:ph type="title"/>
          </p:nvPr>
        </p:nvSpPr>
        <p:spPr>
          <a:xfrm>
            <a:off x="637965" y="3498851"/>
            <a:ext cx="8150436" cy="2611968"/>
          </a:xfrm>
        </p:spPr>
        <p:txBody>
          <a:bodyPr anchor="t">
            <a:normAutofit/>
          </a:bodyPr>
          <a:lstStyle>
            <a:lvl1pPr algn="l">
              <a:lnSpc>
                <a:spcPct val="75000"/>
              </a:lnSpc>
              <a:defRPr sz="4000" b="0" cap="all" baseline="0"/>
            </a:lvl1pPr>
          </a:lstStyle>
          <a:p>
            <a:r>
              <a:rPr lang="en-US" dirty="0"/>
              <a:t>Click to edit Master title style</a:t>
            </a:r>
          </a:p>
        </p:txBody>
      </p:sp>
      <p:sp>
        <p:nvSpPr>
          <p:cNvPr id="3" name="Text Placeholder 2"/>
          <p:cNvSpPr>
            <a:spLocks noGrp="1"/>
          </p:cNvSpPr>
          <p:nvPr>
            <p:ph type="body" idx="1"/>
          </p:nvPr>
        </p:nvSpPr>
        <p:spPr>
          <a:xfrm>
            <a:off x="637965" y="1921198"/>
            <a:ext cx="8150436" cy="147605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EE376C-FA54-403B-9D0F-E231C998364E}"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18117587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673102" y="2169162"/>
            <a:ext cx="10909303" cy="39480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28072" y="379307"/>
            <a:ext cx="10972800" cy="1258995"/>
          </a:xfrm>
        </p:spPr>
        <p:txBody>
          <a:bodyPr/>
          <a:lstStyle>
            <a:lvl1pPr>
              <a:defRPr baseline="0"/>
            </a:lvl1pPr>
          </a:lstStyle>
          <a:p>
            <a:r>
              <a:rPr lang="en-US" dirty="0"/>
              <a:t>Short, insightful headline 1 line</a:t>
            </a:r>
          </a:p>
        </p:txBody>
      </p:sp>
      <p:sp>
        <p:nvSpPr>
          <p:cNvPr id="4" name="Date Placeholder 3"/>
          <p:cNvSpPr>
            <a:spLocks noGrp="1"/>
          </p:cNvSpPr>
          <p:nvPr>
            <p:ph type="dt" sz="half" idx="10"/>
          </p:nvPr>
        </p:nvSpPr>
        <p:spPr/>
        <p:txBody>
          <a:bodyPr/>
          <a:lstStyle/>
          <a:p>
            <a:fld id="{F9E2F26C-4061-4C5A-BB98-D77480EC08B2}"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22913558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7" name="Chart Placeholder 6"/>
          <p:cNvSpPr>
            <a:spLocks noGrp="1"/>
          </p:cNvSpPr>
          <p:nvPr>
            <p:ph type="chart" sz="quarter" idx="14"/>
          </p:nvPr>
        </p:nvSpPr>
        <p:spPr>
          <a:xfrm>
            <a:off x="673102" y="2169162"/>
            <a:ext cx="10909303" cy="3948007"/>
          </a:xfrm>
        </p:spPr>
        <p:txBody>
          <a:bodyPr>
            <a:normAutofit/>
          </a:bodyPr>
          <a:lstStyle>
            <a:lvl1pPr marL="0" indent="0">
              <a:buNone/>
              <a:defRPr sz="1400"/>
            </a:lvl1pPr>
          </a:lstStyle>
          <a:p>
            <a:r>
              <a:rPr lang="en-US"/>
              <a:t>Click icon to add chart</a:t>
            </a:r>
            <a:endParaRPr lang="en-US" dirty="0"/>
          </a:p>
        </p:txBody>
      </p:sp>
      <p:sp>
        <p:nvSpPr>
          <p:cNvPr id="2" name="Title 1"/>
          <p:cNvSpPr>
            <a:spLocks noGrp="1"/>
          </p:cNvSpPr>
          <p:nvPr>
            <p:ph type="title" hasCustomPrompt="1"/>
          </p:nvPr>
        </p:nvSpPr>
        <p:spPr/>
        <p:txBody>
          <a:bodyPr/>
          <a:lstStyle>
            <a:lvl1pPr>
              <a:defRPr baseline="0"/>
            </a:lvl1pPr>
          </a:lstStyle>
          <a:p>
            <a:r>
              <a:rPr lang="en-US" dirty="0"/>
              <a:t>Short, insightful headline 1 line</a:t>
            </a:r>
          </a:p>
        </p:txBody>
      </p:sp>
      <p:sp>
        <p:nvSpPr>
          <p:cNvPr id="4" name="Date Placeholder 3"/>
          <p:cNvSpPr>
            <a:spLocks noGrp="1"/>
          </p:cNvSpPr>
          <p:nvPr>
            <p:ph type="dt" sz="half" idx="10"/>
          </p:nvPr>
        </p:nvSpPr>
        <p:spPr/>
        <p:txBody>
          <a:bodyPr/>
          <a:lstStyle/>
          <a:p>
            <a:fld id="{B0578FCA-78C2-4394-8448-08DC29AFD24F}"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33284743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5"/>
          </p:nvPr>
        </p:nvSpPr>
        <p:spPr>
          <a:xfrm>
            <a:off x="673102" y="2169162"/>
            <a:ext cx="10909303" cy="3948007"/>
          </a:xfrm>
        </p:spPr>
        <p:txBody>
          <a:bodyPr>
            <a:normAutofit/>
          </a:bodyPr>
          <a:lstStyle>
            <a:lvl1pPr marL="0" indent="0">
              <a:buNone/>
              <a:defRPr sz="1400"/>
            </a:lvl1pPr>
          </a:lstStyle>
          <a:p>
            <a:r>
              <a:rPr lang="en-US"/>
              <a:t>Click icon to add table</a:t>
            </a:r>
            <a:endParaRPr lang="en-US" dirty="0"/>
          </a:p>
        </p:txBody>
      </p:sp>
      <p:sp>
        <p:nvSpPr>
          <p:cNvPr id="2" name="Title 1"/>
          <p:cNvSpPr>
            <a:spLocks noGrp="1"/>
          </p:cNvSpPr>
          <p:nvPr>
            <p:ph type="title" hasCustomPrompt="1"/>
          </p:nvPr>
        </p:nvSpPr>
        <p:spPr/>
        <p:txBody>
          <a:bodyPr/>
          <a:lstStyle>
            <a:lvl1pPr>
              <a:defRPr baseline="0"/>
            </a:lvl1pPr>
          </a:lstStyle>
          <a:p>
            <a:r>
              <a:rPr lang="en-US" dirty="0"/>
              <a:t>Short, insightful headline 1 line</a:t>
            </a:r>
          </a:p>
        </p:txBody>
      </p:sp>
      <p:sp>
        <p:nvSpPr>
          <p:cNvPr id="4" name="Date Placeholder 3"/>
          <p:cNvSpPr>
            <a:spLocks noGrp="1"/>
          </p:cNvSpPr>
          <p:nvPr>
            <p:ph type="dt" sz="half" idx="10"/>
          </p:nvPr>
        </p:nvSpPr>
        <p:spPr/>
        <p:txBody>
          <a:bodyPr/>
          <a:lstStyle/>
          <a:p>
            <a:fld id="{557B5910-D784-469A-9198-344C5AE79D64}"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257558750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ubhead and Text">
    <p:spTree>
      <p:nvGrpSpPr>
        <p:cNvPr id="1" name=""/>
        <p:cNvGrpSpPr/>
        <p:nvPr/>
      </p:nvGrpSpPr>
      <p:grpSpPr>
        <a:xfrm>
          <a:off x="0" y="0"/>
          <a:ext cx="0" cy="0"/>
          <a:chOff x="0" y="0"/>
          <a:chExt cx="0" cy="0"/>
        </a:xfrm>
      </p:grpSpPr>
      <p:sp>
        <p:nvSpPr>
          <p:cNvPr id="12" name="Text Placeholder 11"/>
          <p:cNvSpPr>
            <a:spLocks noGrp="1"/>
          </p:cNvSpPr>
          <p:nvPr>
            <p:ph type="body" sz="quarter" idx="14"/>
          </p:nvPr>
        </p:nvSpPr>
        <p:spPr>
          <a:xfrm>
            <a:off x="673100" y="2723306"/>
            <a:ext cx="10905067" cy="33938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p:txBody>
          <a:bodyPr/>
          <a:lstStyle>
            <a:lvl1pPr>
              <a:defRPr baseline="0"/>
            </a:lvl1pPr>
          </a:lstStyle>
          <a:p>
            <a:r>
              <a:rPr lang="en-US" dirty="0"/>
              <a:t>Short, insightful headline 1 line</a:t>
            </a:r>
          </a:p>
        </p:txBody>
      </p:sp>
      <p:sp>
        <p:nvSpPr>
          <p:cNvPr id="4" name="Date Placeholder 3"/>
          <p:cNvSpPr>
            <a:spLocks noGrp="1"/>
          </p:cNvSpPr>
          <p:nvPr>
            <p:ph type="dt" sz="half" idx="10"/>
          </p:nvPr>
        </p:nvSpPr>
        <p:spPr/>
        <p:txBody>
          <a:bodyPr/>
          <a:lstStyle/>
          <a:p>
            <a:fld id="{9CEB614F-32C5-4A55-A673-51230B9812C5}"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
        <p:nvSpPr>
          <p:cNvPr id="8" name="Text Placeholder 7"/>
          <p:cNvSpPr>
            <a:spLocks noGrp="1"/>
          </p:cNvSpPr>
          <p:nvPr>
            <p:ph type="body" sz="quarter" idx="13" hasCustomPrompt="1"/>
          </p:nvPr>
        </p:nvSpPr>
        <p:spPr>
          <a:xfrm>
            <a:off x="673102" y="2169161"/>
            <a:ext cx="10909303" cy="554144"/>
          </a:xfrm>
        </p:spPr>
        <p:txBody>
          <a:bodyPr>
            <a:normAutofit/>
          </a:bodyPr>
          <a:lstStyle>
            <a:lvl1pPr marL="0" indent="0">
              <a:buNone/>
              <a:defRPr sz="2800" baseline="0">
                <a:solidFill>
                  <a:schemeClr val="tx2"/>
                </a:solidFill>
              </a:defRPr>
            </a:lvl1pPr>
          </a:lstStyle>
          <a:p>
            <a:pPr lvl="0"/>
            <a:r>
              <a:rPr lang="en-US" dirty="0"/>
              <a:t>Use this layout when a subhead is needed 1 line</a:t>
            </a:r>
          </a:p>
        </p:txBody>
      </p:sp>
    </p:spTree>
    <p:extLst>
      <p:ext uri="{BB962C8B-B14F-4D97-AF65-F5344CB8AC3E}">
        <p14:creationId xmlns:p14="http://schemas.microsoft.com/office/powerpoint/2010/main" val="40085408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mod="1">
    <p:ext uri="{DCECCB84-F9BA-43D5-87BE-67443E8EF086}">
      <p15:sldGuideLst xmlns:p15="http://schemas.microsoft.com/office/powerpoint/2012/main">
        <p15:guide id="1" orient="horz" pos="732" userDrawn="1">
          <p15:clr>
            <a:srgbClr val="FBAE40"/>
          </p15:clr>
        </p15:guide>
        <p15:guide id="2" orient="horz" pos="996" userDrawn="1">
          <p15:clr>
            <a:srgbClr val="FBAE40"/>
          </p15:clr>
        </p15:guide>
        <p15:guide id="3" orient="horz" pos="1284"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Subhead and Chart">
    <p:spTree>
      <p:nvGrpSpPr>
        <p:cNvPr id="1" name=""/>
        <p:cNvGrpSpPr/>
        <p:nvPr/>
      </p:nvGrpSpPr>
      <p:grpSpPr>
        <a:xfrm>
          <a:off x="0" y="0"/>
          <a:ext cx="0" cy="0"/>
          <a:chOff x="0" y="0"/>
          <a:chExt cx="0" cy="0"/>
        </a:xfrm>
      </p:grpSpPr>
      <p:sp>
        <p:nvSpPr>
          <p:cNvPr id="7" name="Chart Placeholder 6"/>
          <p:cNvSpPr>
            <a:spLocks noGrp="1"/>
          </p:cNvSpPr>
          <p:nvPr>
            <p:ph type="chart" sz="quarter" idx="15"/>
          </p:nvPr>
        </p:nvSpPr>
        <p:spPr>
          <a:xfrm>
            <a:off x="673102" y="2723304"/>
            <a:ext cx="10909303" cy="3384547"/>
          </a:xfrm>
        </p:spPr>
        <p:txBody>
          <a:bodyPr>
            <a:normAutofit/>
          </a:bodyPr>
          <a:lstStyle>
            <a:lvl1pPr marL="0" indent="0">
              <a:buNone/>
              <a:defRPr sz="1200"/>
            </a:lvl1pPr>
          </a:lstStyle>
          <a:p>
            <a:r>
              <a:rPr lang="en-US"/>
              <a:t>Click icon to add chart</a:t>
            </a:r>
            <a:endParaRPr lang="en-US" dirty="0"/>
          </a:p>
        </p:txBody>
      </p:sp>
      <p:sp>
        <p:nvSpPr>
          <p:cNvPr id="2" name="Title 1"/>
          <p:cNvSpPr>
            <a:spLocks noGrp="1"/>
          </p:cNvSpPr>
          <p:nvPr>
            <p:ph type="title" hasCustomPrompt="1"/>
          </p:nvPr>
        </p:nvSpPr>
        <p:spPr/>
        <p:txBody>
          <a:bodyPr/>
          <a:lstStyle>
            <a:lvl1pPr>
              <a:defRPr baseline="0"/>
            </a:lvl1pPr>
          </a:lstStyle>
          <a:p>
            <a:r>
              <a:rPr lang="en-US" dirty="0"/>
              <a:t>Short, insightful headline 1 line</a:t>
            </a:r>
          </a:p>
        </p:txBody>
      </p:sp>
      <p:sp>
        <p:nvSpPr>
          <p:cNvPr id="4" name="Date Placeholder 3"/>
          <p:cNvSpPr>
            <a:spLocks noGrp="1"/>
          </p:cNvSpPr>
          <p:nvPr>
            <p:ph type="dt" sz="half" idx="10"/>
          </p:nvPr>
        </p:nvSpPr>
        <p:spPr/>
        <p:txBody>
          <a:bodyPr/>
          <a:lstStyle/>
          <a:p>
            <a:fld id="{90F04EB5-2606-4E1D-899D-BFACE65C0CE8}"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
        <p:nvSpPr>
          <p:cNvPr id="8" name="Text Placeholder 7"/>
          <p:cNvSpPr>
            <a:spLocks noGrp="1"/>
          </p:cNvSpPr>
          <p:nvPr>
            <p:ph type="body" sz="quarter" idx="13" hasCustomPrompt="1"/>
          </p:nvPr>
        </p:nvSpPr>
        <p:spPr>
          <a:xfrm>
            <a:off x="673102" y="2169163"/>
            <a:ext cx="10909303" cy="563461"/>
          </a:xfrm>
        </p:spPr>
        <p:txBody>
          <a:bodyPr>
            <a:normAutofit/>
          </a:bodyPr>
          <a:lstStyle>
            <a:lvl1pPr marL="0" indent="0">
              <a:buNone/>
              <a:defRPr sz="2800" baseline="0">
                <a:solidFill>
                  <a:schemeClr val="tx2"/>
                </a:solidFill>
              </a:defRPr>
            </a:lvl1pPr>
          </a:lstStyle>
          <a:p>
            <a:pPr lvl="0"/>
            <a:r>
              <a:rPr lang="en-US" dirty="0"/>
              <a:t>Use this layout when a subhead is needed 1 line</a:t>
            </a:r>
          </a:p>
        </p:txBody>
      </p:sp>
    </p:spTree>
    <p:extLst>
      <p:ext uri="{BB962C8B-B14F-4D97-AF65-F5344CB8AC3E}">
        <p14:creationId xmlns:p14="http://schemas.microsoft.com/office/powerpoint/2010/main" val="42648343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eader Only">
    <p:spTree>
      <p:nvGrpSpPr>
        <p:cNvPr id="1" name=""/>
        <p:cNvGrpSpPr/>
        <p:nvPr/>
      </p:nvGrpSpPr>
      <p:grpSpPr>
        <a:xfrm>
          <a:off x="0" y="0"/>
          <a:ext cx="0" cy="0"/>
          <a:chOff x="0" y="0"/>
          <a:chExt cx="0" cy="0"/>
        </a:xfrm>
      </p:grpSpPr>
      <p:sp>
        <p:nvSpPr>
          <p:cNvPr id="2" name="Title 1"/>
          <p:cNvSpPr>
            <a:spLocks noGrp="1"/>
          </p:cNvSpPr>
          <p:nvPr>
            <p:ph type="title"/>
          </p:nvPr>
        </p:nvSpPr>
        <p:spPr>
          <a:xfrm>
            <a:off x="931333" y="916214"/>
            <a:ext cx="10343848" cy="589644"/>
          </a:xfrm>
        </p:spPr>
        <p:txBody>
          <a:bodyPr wrap="square" anchor="t" anchorCtr="0"/>
          <a:lstStyle>
            <a:lvl1pPr>
              <a:defRPr sz="4800"/>
            </a:lvl1pPr>
          </a:lstStyle>
          <a:p>
            <a:r>
              <a:rPr lang="en-US"/>
              <a:t>Click to edit Master title style</a:t>
            </a:r>
          </a:p>
        </p:txBody>
      </p:sp>
      <p:cxnSp>
        <p:nvCxnSpPr>
          <p:cNvPr id="7" name="Straight Connector 6"/>
          <p:cNvCxnSpPr/>
          <p:nvPr/>
        </p:nvCxnSpPr>
        <p:spPr>
          <a:xfrm>
            <a:off x="609600" y="6150427"/>
            <a:ext cx="10972800" cy="0"/>
          </a:xfrm>
          <a:prstGeom prst="line">
            <a:avLst/>
          </a:prstGeom>
          <a:ln w="12700" cmpd="sng">
            <a:solidFill>
              <a:srgbClr val="000000"/>
            </a:solidFill>
          </a:ln>
          <a:effectLst/>
        </p:spPr>
        <p:style>
          <a:lnRef idx="3">
            <a:schemeClr val="dk1"/>
          </a:lnRef>
          <a:fillRef idx="0">
            <a:schemeClr val="dk1"/>
          </a:fillRef>
          <a:effectRef idx="2">
            <a:schemeClr val="dk1"/>
          </a:effectRef>
          <a:fontRef idx="minor">
            <a:schemeClr val="tx1"/>
          </a:fontRef>
        </p:style>
      </p:cxn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728" y="6296820"/>
            <a:ext cx="2060747" cy="426575"/>
          </a:xfrm>
          <a:prstGeom prst="rect">
            <a:avLst/>
          </a:prstGeom>
        </p:spPr>
      </p:pic>
      <p:sp>
        <p:nvSpPr>
          <p:cNvPr id="8" name="Footer Placeholder 4"/>
          <p:cNvSpPr>
            <a:spLocks noGrp="1"/>
          </p:cNvSpPr>
          <p:nvPr>
            <p:ph type="ftr" sz="quarter" idx="3"/>
          </p:nvPr>
        </p:nvSpPr>
        <p:spPr>
          <a:xfrm>
            <a:off x="6737049" y="6366330"/>
            <a:ext cx="3860800" cy="228079"/>
          </a:xfrm>
          <a:prstGeom prst="rect">
            <a:avLst/>
          </a:prstGeom>
        </p:spPr>
        <p:txBody>
          <a:bodyPr vert="horz" lIns="0" tIns="0" rIns="0" bIns="0" rtlCol="0" anchor="ctr" anchorCtr="0"/>
          <a:lstStyle>
            <a:lvl1pPr algn="r">
              <a:defRPr sz="1200" cap="all">
                <a:solidFill>
                  <a:schemeClr val="tx1"/>
                </a:solidFill>
                <a:latin typeface="Arial"/>
              </a:defRPr>
            </a:lvl1pPr>
          </a:lstStyle>
          <a:p>
            <a:endParaRPr lang="en-US"/>
          </a:p>
        </p:txBody>
      </p:sp>
      <p:sp>
        <p:nvSpPr>
          <p:cNvPr id="9" name="Slide Number Placeholder 3"/>
          <p:cNvSpPr>
            <a:spLocks noGrp="1"/>
          </p:cNvSpPr>
          <p:nvPr>
            <p:ph type="sldNum" sz="quarter" idx="4"/>
          </p:nvPr>
        </p:nvSpPr>
        <p:spPr>
          <a:xfrm>
            <a:off x="10851851" y="6356352"/>
            <a:ext cx="730549" cy="250757"/>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83B0CA86-7E4E-4B7A-9762-8A5E5D1BCD7B}" type="slidenum">
              <a:rPr lang="en-US" smtClean="0"/>
              <a:pPr/>
              <a:t>‹#›</a:t>
            </a:fld>
            <a:endParaRPr lang="en-US"/>
          </a:p>
        </p:txBody>
      </p:sp>
    </p:spTree>
    <p:extLst>
      <p:ext uri="{BB962C8B-B14F-4D97-AF65-F5344CB8AC3E}">
        <p14:creationId xmlns:p14="http://schemas.microsoft.com/office/powerpoint/2010/main" val="30290059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Subhead and Table">
    <p:spTree>
      <p:nvGrpSpPr>
        <p:cNvPr id="1" name=""/>
        <p:cNvGrpSpPr/>
        <p:nvPr/>
      </p:nvGrpSpPr>
      <p:grpSpPr>
        <a:xfrm>
          <a:off x="0" y="0"/>
          <a:ext cx="0" cy="0"/>
          <a:chOff x="0" y="0"/>
          <a:chExt cx="0" cy="0"/>
        </a:xfrm>
      </p:grpSpPr>
      <p:sp>
        <p:nvSpPr>
          <p:cNvPr id="9" name="Table Placeholder 8"/>
          <p:cNvSpPr>
            <a:spLocks noGrp="1"/>
          </p:cNvSpPr>
          <p:nvPr>
            <p:ph type="tbl" sz="quarter" idx="16"/>
          </p:nvPr>
        </p:nvSpPr>
        <p:spPr>
          <a:xfrm>
            <a:off x="673102" y="2723304"/>
            <a:ext cx="10909303" cy="3384547"/>
          </a:xfrm>
        </p:spPr>
        <p:txBody>
          <a:bodyPr>
            <a:normAutofit/>
          </a:bodyPr>
          <a:lstStyle>
            <a:lvl1pPr marL="0" indent="0">
              <a:buNone/>
              <a:defRPr sz="1200"/>
            </a:lvl1pPr>
          </a:lstStyle>
          <a:p>
            <a:r>
              <a:rPr lang="en-US" dirty="0"/>
              <a:t>Click icon to add table</a:t>
            </a:r>
          </a:p>
        </p:txBody>
      </p:sp>
      <p:sp>
        <p:nvSpPr>
          <p:cNvPr id="2" name="Title 1"/>
          <p:cNvSpPr>
            <a:spLocks noGrp="1"/>
          </p:cNvSpPr>
          <p:nvPr>
            <p:ph type="title" hasCustomPrompt="1"/>
          </p:nvPr>
        </p:nvSpPr>
        <p:spPr/>
        <p:txBody>
          <a:bodyPr/>
          <a:lstStyle>
            <a:lvl1pPr>
              <a:defRPr baseline="0"/>
            </a:lvl1pPr>
          </a:lstStyle>
          <a:p>
            <a:r>
              <a:rPr lang="en-US" dirty="0"/>
              <a:t>Short, insightful headline 1 line</a:t>
            </a:r>
          </a:p>
        </p:txBody>
      </p:sp>
      <p:sp>
        <p:nvSpPr>
          <p:cNvPr id="4" name="Date Placeholder 3"/>
          <p:cNvSpPr>
            <a:spLocks noGrp="1"/>
          </p:cNvSpPr>
          <p:nvPr>
            <p:ph type="dt" sz="half" idx="10"/>
          </p:nvPr>
        </p:nvSpPr>
        <p:spPr/>
        <p:txBody>
          <a:bodyPr/>
          <a:lstStyle/>
          <a:p>
            <a:fld id="{9EA38033-ED07-4EAA-B44E-904387362C67}"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
        <p:nvSpPr>
          <p:cNvPr id="8" name="Text Placeholder 7"/>
          <p:cNvSpPr>
            <a:spLocks noGrp="1"/>
          </p:cNvSpPr>
          <p:nvPr>
            <p:ph type="body" sz="quarter" idx="13" hasCustomPrompt="1"/>
          </p:nvPr>
        </p:nvSpPr>
        <p:spPr>
          <a:xfrm>
            <a:off x="673102" y="2169161"/>
            <a:ext cx="10909303" cy="563460"/>
          </a:xfrm>
        </p:spPr>
        <p:txBody>
          <a:bodyPr>
            <a:normAutofit/>
          </a:bodyPr>
          <a:lstStyle>
            <a:lvl1pPr marL="0" indent="0">
              <a:buNone/>
              <a:defRPr sz="2800" baseline="0">
                <a:solidFill>
                  <a:schemeClr val="tx2"/>
                </a:solidFill>
              </a:defRPr>
            </a:lvl1pPr>
          </a:lstStyle>
          <a:p>
            <a:pPr lvl="0"/>
            <a:r>
              <a:rPr lang="en-US" dirty="0"/>
              <a:t>Use this layout when a subhead is needed 1 line</a:t>
            </a:r>
          </a:p>
        </p:txBody>
      </p:sp>
    </p:spTree>
    <p:extLst>
      <p:ext uri="{BB962C8B-B14F-4D97-AF65-F5344CB8AC3E}">
        <p14:creationId xmlns:p14="http://schemas.microsoft.com/office/powerpoint/2010/main" val="25499981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Short, insightful headline 1 line</a:t>
            </a:r>
          </a:p>
        </p:txBody>
      </p:sp>
      <p:sp>
        <p:nvSpPr>
          <p:cNvPr id="3" name="Content Placeholder 2"/>
          <p:cNvSpPr>
            <a:spLocks noGrp="1"/>
          </p:cNvSpPr>
          <p:nvPr>
            <p:ph sz="half" idx="1"/>
          </p:nvPr>
        </p:nvSpPr>
        <p:spPr>
          <a:xfrm>
            <a:off x="673102" y="2169162"/>
            <a:ext cx="5314951" cy="3948007"/>
          </a:xfrm>
        </p:spPr>
        <p:txBody>
          <a:bodyPr>
            <a:normAutofit/>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169161"/>
            <a:ext cx="5384800" cy="3952240"/>
          </a:xfrm>
        </p:spPr>
        <p:txBody>
          <a:bodyPr>
            <a:normAutofit/>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C47FD36-0CD4-4649-A84B-373465313C9F}" type="datetime1">
              <a:rPr lang="en-US" smtClean="0"/>
              <a:t>10/9/2018</a:t>
            </a:fld>
            <a:endParaRPr lang="en-US"/>
          </a:p>
        </p:txBody>
      </p:sp>
      <p:sp>
        <p:nvSpPr>
          <p:cNvPr id="6" name="Footer Placeholder 5"/>
          <p:cNvSpPr>
            <a:spLocks noGrp="1"/>
          </p:cNvSpPr>
          <p:nvPr>
            <p:ph type="ftr" sz="quarter" idx="11"/>
          </p:nvPr>
        </p:nvSpPr>
        <p:spPr/>
        <p:txBody>
          <a:bodyPr/>
          <a:lstStyle/>
          <a:p>
            <a:r>
              <a:rPr lang="en-US"/>
              <a:t>© SPS  COMMERCE</a:t>
            </a:r>
          </a:p>
        </p:txBody>
      </p:sp>
      <p:sp>
        <p:nvSpPr>
          <p:cNvPr id="7" name="Slide Number Placeholder 6"/>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26876459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Short, insightful headline 1 line</a:t>
            </a:r>
          </a:p>
        </p:txBody>
      </p:sp>
      <p:sp>
        <p:nvSpPr>
          <p:cNvPr id="3" name="Text Placeholder 2"/>
          <p:cNvSpPr>
            <a:spLocks noGrp="1"/>
          </p:cNvSpPr>
          <p:nvPr>
            <p:ph type="body" idx="1" hasCustomPrompt="1"/>
          </p:nvPr>
        </p:nvSpPr>
        <p:spPr>
          <a:xfrm>
            <a:off x="673100" y="2169161"/>
            <a:ext cx="5351779" cy="546332"/>
          </a:xfrm>
        </p:spPr>
        <p:txBody>
          <a:bodyPr anchor="t"/>
          <a:lstStyle>
            <a:lvl1pPr marL="0" indent="0">
              <a:buNone/>
              <a:defRPr sz="24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 One Line</a:t>
            </a:r>
          </a:p>
        </p:txBody>
      </p:sp>
      <p:sp>
        <p:nvSpPr>
          <p:cNvPr id="4" name="Content Placeholder 3"/>
          <p:cNvSpPr>
            <a:spLocks noGrp="1"/>
          </p:cNvSpPr>
          <p:nvPr>
            <p:ph sz="half" idx="2"/>
          </p:nvPr>
        </p:nvSpPr>
        <p:spPr>
          <a:xfrm>
            <a:off x="673100" y="2723305"/>
            <a:ext cx="5351779" cy="3393865"/>
          </a:xfrm>
        </p:spPr>
        <p:txBody>
          <a:bodyPr>
            <a:normAutofit/>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93376" y="2169161"/>
            <a:ext cx="5389033" cy="546332"/>
          </a:xfrm>
        </p:spPr>
        <p:txBody>
          <a:bodyPr anchor="t"/>
          <a:lstStyle>
            <a:lvl1pPr marL="0" indent="0">
              <a:buNone/>
              <a:defRPr sz="24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 One Line</a:t>
            </a:r>
          </a:p>
        </p:txBody>
      </p:sp>
      <p:sp>
        <p:nvSpPr>
          <p:cNvPr id="6" name="Content Placeholder 5"/>
          <p:cNvSpPr>
            <a:spLocks noGrp="1"/>
          </p:cNvSpPr>
          <p:nvPr>
            <p:ph sz="quarter" idx="4"/>
          </p:nvPr>
        </p:nvSpPr>
        <p:spPr>
          <a:xfrm>
            <a:off x="6193376" y="2723305"/>
            <a:ext cx="5389033" cy="3393865"/>
          </a:xfrm>
        </p:spPr>
        <p:txBody>
          <a:bodyPr>
            <a:normAutofit/>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B99268E-A0BE-4B2D-80B7-F9C079148972}" type="datetime1">
              <a:rPr lang="en-US" smtClean="0"/>
              <a:t>10/9/2018</a:t>
            </a:fld>
            <a:endParaRPr lang="en-US"/>
          </a:p>
        </p:txBody>
      </p:sp>
      <p:sp>
        <p:nvSpPr>
          <p:cNvPr id="8" name="Footer Placeholder 7"/>
          <p:cNvSpPr>
            <a:spLocks noGrp="1"/>
          </p:cNvSpPr>
          <p:nvPr>
            <p:ph type="ftr" sz="quarter" idx="11"/>
          </p:nvPr>
        </p:nvSpPr>
        <p:spPr/>
        <p:txBody>
          <a:bodyPr/>
          <a:lstStyle/>
          <a:p>
            <a:r>
              <a:rPr lang="en-US"/>
              <a:t>© SPS  COMMERCE</a:t>
            </a:r>
          </a:p>
        </p:txBody>
      </p:sp>
      <p:sp>
        <p:nvSpPr>
          <p:cNvPr id="9" name="Slide Number Placeholder 8"/>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11170794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Short, insightful headline 1 line</a:t>
            </a:r>
          </a:p>
        </p:txBody>
      </p:sp>
      <p:sp>
        <p:nvSpPr>
          <p:cNvPr id="3" name="Date Placeholder 2"/>
          <p:cNvSpPr>
            <a:spLocks noGrp="1"/>
          </p:cNvSpPr>
          <p:nvPr>
            <p:ph type="dt" sz="half" idx="10"/>
          </p:nvPr>
        </p:nvSpPr>
        <p:spPr/>
        <p:txBody>
          <a:bodyPr/>
          <a:lstStyle/>
          <a:p>
            <a:fld id="{DFF87965-EBBD-4B24-9895-01108AA2BF79}" type="datetime1">
              <a:rPr lang="en-US" smtClean="0"/>
              <a:t>10/9/2018</a:t>
            </a:fld>
            <a:endParaRPr lang="en-US"/>
          </a:p>
        </p:txBody>
      </p:sp>
      <p:sp>
        <p:nvSpPr>
          <p:cNvPr id="4" name="Footer Placeholder 3"/>
          <p:cNvSpPr>
            <a:spLocks noGrp="1"/>
          </p:cNvSpPr>
          <p:nvPr>
            <p:ph type="ftr" sz="quarter" idx="11"/>
          </p:nvPr>
        </p:nvSpPr>
        <p:spPr/>
        <p:txBody>
          <a:bodyPr/>
          <a:lstStyle/>
          <a:p>
            <a:r>
              <a:rPr lang="en-US"/>
              <a:t>© SPS  COMMERCE</a:t>
            </a:r>
          </a:p>
        </p:txBody>
      </p:sp>
      <p:sp>
        <p:nvSpPr>
          <p:cNvPr id="5" name="Slide Number Placeholder 4"/>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25815251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Short, insightful headline 1 line</a:t>
            </a:r>
          </a:p>
        </p:txBody>
      </p:sp>
      <p:sp>
        <p:nvSpPr>
          <p:cNvPr id="3" name="Date Placeholder 2"/>
          <p:cNvSpPr>
            <a:spLocks noGrp="1"/>
          </p:cNvSpPr>
          <p:nvPr>
            <p:ph type="dt" sz="half" idx="10"/>
          </p:nvPr>
        </p:nvSpPr>
        <p:spPr/>
        <p:txBody>
          <a:bodyPr/>
          <a:lstStyle/>
          <a:p>
            <a:fld id="{E2B65AA2-BF48-4184-907D-EFB75E0FB40D}" type="datetime1">
              <a:rPr lang="en-US" smtClean="0"/>
              <a:t>10/9/2018</a:t>
            </a:fld>
            <a:endParaRPr lang="en-US"/>
          </a:p>
        </p:txBody>
      </p:sp>
      <p:sp>
        <p:nvSpPr>
          <p:cNvPr id="4" name="Footer Placeholder 3"/>
          <p:cNvSpPr>
            <a:spLocks noGrp="1"/>
          </p:cNvSpPr>
          <p:nvPr>
            <p:ph type="ftr" sz="quarter" idx="11"/>
          </p:nvPr>
        </p:nvSpPr>
        <p:spPr/>
        <p:txBody>
          <a:bodyPr/>
          <a:lstStyle/>
          <a:p>
            <a:r>
              <a:rPr lang="en-US"/>
              <a:t>© SPS  COMMERCE</a:t>
            </a:r>
            <a:endParaRPr lang="en-US" dirty="0"/>
          </a:p>
        </p:txBody>
      </p:sp>
      <p:sp>
        <p:nvSpPr>
          <p:cNvPr id="5" name="Slide Number Placeholder 4"/>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25236028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ourcing Case Study (Short)">
    <p:bg>
      <p:bgRef idx="1001">
        <a:schemeClr val="bg2"/>
      </p:bgRef>
    </p:bg>
    <p:spTree>
      <p:nvGrpSpPr>
        <p:cNvPr id="1" name=""/>
        <p:cNvGrpSpPr/>
        <p:nvPr/>
      </p:nvGrpSpPr>
      <p:grpSpPr>
        <a:xfrm>
          <a:off x="0" y="0"/>
          <a:ext cx="0" cy="0"/>
          <a:chOff x="0" y="0"/>
          <a:chExt cx="0" cy="0"/>
        </a:xfrm>
      </p:grpSpPr>
      <p:sp>
        <p:nvSpPr>
          <p:cNvPr id="13" name="Rectangle 12"/>
          <p:cNvSpPr/>
          <p:nvPr userDrawn="1"/>
        </p:nvSpPr>
        <p:spPr>
          <a:xfrm>
            <a:off x="7499353" y="3719333"/>
            <a:ext cx="4023783" cy="2399323"/>
          </a:xfrm>
          <a:prstGeom prst="rect">
            <a:avLst/>
          </a:prstGeom>
          <a:solidFill>
            <a:schemeClr val="accent1">
              <a:alpha val="4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Down Arrow 19"/>
          <p:cNvSpPr/>
          <p:nvPr userDrawn="1"/>
        </p:nvSpPr>
        <p:spPr>
          <a:xfrm flipV="1">
            <a:off x="7777691" y="2278076"/>
            <a:ext cx="3467099" cy="1445184"/>
          </a:xfrm>
          <a:prstGeom prst="downArrow">
            <a:avLst>
              <a:gd name="adj1" fmla="val 52667"/>
              <a:gd name="adj2" fmla="val 54614"/>
            </a:avLst>
          </a:prstGeom>
          <a:solidFill>
            <a:srgbClr val="009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1059" y="0"/>
            <a:ext cx="12192000" cy="1894213"/>
          </a:xfrm>
          <a:prstGeom prst="rect">
            <a:avLst/>
          </a:prstGeom>
          <a:solidFill>
            <a:srgbClr val="009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22" name="TextBox 21"/>
          <p:cNvSpPr txBox="1"/>
          <p:nvPr userDrawn="1"/>
        </p:nvSpPr>
        <p:spPr>
          <a:xfrm>
            <a:off x="8403031" y="3190476"/>
            <a:ext cx="1662315" cy="575542"/>
          </a:xfrm>
          <a:prstGeom prst="rect">
            <a:avLst/>
          </a:prstGeom>
          <a:noFill/>
        </p:spPr>
        <p:txBody>
          <a:bodyPr wrap="none" lIns="0" tIns="0" rIns="0" bIns="0" rtlCol="0">
            <a:spAutoFit/>
          </a:bodyPr>
          <a:lstStyle/>
          <a:p>
            <a:pPr>
              <a:lnSpc>
                <a:spcPct val="85000"/>
              </a:lnSpc>
            </a:pPr>
            <a:r>
              <a:rPr lang="en-US" sz="4400" dirty="0">
                <a:solidFill>
                  <a:schemeClr val="tx1">
                    <a:alpha val="23000"/>
                  </a:schemeClr>
                </a:solidFill>
                <a:latin typeface="+mj-lt"/>
                <a:ea typeface="+mj-ea"/>
                <a:cs typeface="+mj-cs"/>
              </a:rPr>
              <a:t>results</a:t>
            </a:r>
          </a:p>
        </p:txBody>
      </p:sp>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3288" r="2884"/>
          <a:stretch/>
        </p:blipFill>
        <p:spPr>
          <a:xfrm>
            <a:off x="607487" y="3717843"/>
            <a:ext cx="4085896" cy="2399324"/>
          </a:xfrm>
          <a:prstGeom prst="rect">
            <a:avLst/>
          </a:prstGeom>
        </p:spPr>
      </p:pic>
      <p:sp>
        <p:nvSpPr>
          <p:cNvPr id="32" name="Rectangle 31"/>
          <p:cNvSpPr/>
          <p:nvPr userDrawn="1"/>
        </p:nvSpPr>
        <p:spPr>
          <a:xfrm>
            <a:off x="607486" y="3719334"/>
            <a:ext cx="4085897" cy="2399323"/>
          </a:xfrm>
          <a:prstGeom prst="rect">
            <a:avLst/>
          </a:prstGeom>
          <a:solidFill>
            <a:schemeClr val="accent1">
              <a:alpha val="4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4756153" y="3719333"/>
            <a:ext cx="2677583" cy="2399323"/>
          </a:xfrm>
          <a:prstGeom prst="rect">
            <a:avLst/>
          </a:prstGeom>
          <a:solidFill>
            <a:schemeClr val="accent1">
              <a:alpha val="4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Donut 187"/>
          <p:cNvSpPr/>
          <p:nvPr userDrawn="1"/>
        </p:nvSpPr>
        <p:spPr>
          <a:xfrm>
            <a:off x="5389259" y="3957865"/>
            <a:ext cx="1402080" cy="1402080"/>
          </a:xfrm>
          <a:custGeom>
            <a:avLst/>
            <a:gdLst/>
            <a:ahLst/>
            <a:cxnLst/>
            <a:rect l="l" t="t" r="r" b="b"/>
            <a:pathLst>
              <a:path w="1225296" h="1225296">
                <a:moveTo>
                  <a:pt x="590596" y="456020"/>
                </a:moveTo>
                <a:cubicBezTo>
                  <a:pt x="620241" y="456020"/>
                  <a:pt x="647961" y="464258"/>
                  <a:pt x="670186" y="480894"/>
                </a:cubicBezTo>
                <a:lnTo>
                  <a:pt x="653316" y="498596"/>
                </a:lnTo>
                <a:cubicBezTo>
                  <a:pt x="635370" y="486503"/>
                  <a:pt x="613675" y="480581"/>
                  <a:pt x="590596" y="480581"/>
                </a:cubicBezTo>
                <a:cubicBezTo>
                  <a:pt x="517684" y="480581"/>
                  <a:pt x="458578" y="539687"/>
                  <a:pt x="458578" y="612599"/>
                </a:cubicBezTo>
                <a:cubicBezTo>
                  <a:pt x="458578" y="685511"/>
                  <a:pt x="517684" y="744617"/>
                  <a:pt x="590596" y="744617"/>
                </a:cubicBezTo>
                <a:cubicBezTo>
                  <a:pt x="663508" y="744617"/>
                  <a:pt x="722614" y="685511"/>
                  <a:pt x="722614" y="612599"/>
                </a:cubicBezTo>
                <a:cubicBezTo>
                  <a:pt x="722614" y="590364"/>
                  <a:pt x="717117" y="569413"/>
                  <a:pt x="705909" y="551823"/>
                </a:cubicBezTo>
                <a:lnTo>
                  <a:pt x="723277" y="534456"/>
                </a:lnTo>
                <a:cubicBezTo>
                  <a:pt x="739285" y="556420"/>
                  <a:pt x="747175" y="583588"/>
                  <a:pt x="747175" y="612599"/>
                </a:cubicBezTo>
                <a:cubicBezTo>
                  <a:pt x="747175" y="699075"/>
                  <a:pt x="677072" y="769178"/>
                  <a:pt x="590596" y="769178"/>
                </a:cubicBezTo>
                <a:cubicBezTo>
                  <a:pt x="504120" y="769178"/>
                  <a:pt x="434017" y="699075"/>
                  <a:pt x="434017" y="612599"/>
                </a:cubicBezTo>
                <a:cubicBezTo>
                  <a:pt x="434017" y="526123"/>
                  <a:pt x="504120" y="456020"/>
                  <a:pt x="590596" y="456020"/>
                </a:cubicBezTo>
                <a:close/>
                <a:moveTo>
                  <a:pt x="590596" y="314332"/>
                </a:moveTo>
                <a:cubicBezTo>
                  <a:pt x="658358" y="314332"/>
                  <a:pt x="720842" y="336929"/>
                  <a:pt x="770240" y="375898"/>
                </a:cubicBezTo>
                <a:lnTo>
                  <a:pt x="738029" y="409700"/>
                </a:lnTo>
                <a:cubicBezTo>
                  <a:pt x="696940" y="378937"/>
                  <a:pt x="645849" y="361118"/>
                  <a:pt x="590596" y="361118"/>
                </a:cubicBezTo>
                <a:cubicBezTo>
                  <a:pt x="451707" y="361118"/>
                  <a:pt x="339115" y="473710"/>
                  <a:pt x="339115" y="612599"/>
                </a:cubicBezTo>
                <a:cubicBezTo>
                  <a:pt x="339115" y="751488"/>
                  <a:pt x="451707" y="864080"/>
                  <a:pt x="590596" y="864080"/>
                </a:cubicBezTo>
                <a:cubicBezTo>
                  <a:pt x="729485" y="864080"/>
                  <a:pt x="842077" y="751488"/>
                  <a:pt x="842077" y="612599"/>
                </a:cubicBezTo>
                <a:cubicBezTo>
                  <a:pt x="842077" y="557109"/>
                  <a:pt x="824105" y="505817"/>
                  <a:pt x="793075" y="464657"/>
                </a:cubicBezTo>
                <a:lnTo>
                  <a:pt x="826158" y="431575"/>
                </a:lnTo>
                <a:cubicBezTo>
                  <a:pt x="865834" y="481164"/>
                  <a:pt x="888863" y="544192"/>
                  <a:pt x="888863" y="612599"/>
                </a:cubicBezTo>
                <a:cubicBezTo>
                  <a:pt x="888863" y="777327"/>
                  <a:pt x="755324" y="910866"/>
                  <a:pt x="590596" y="910866"/>
                </a:cubicBezTo>
                <a:cubicBezTo>
                  <a:pt x="425868" y="910866"/>
                  <a:pt x="292329" y="777327"/>
                  <a:pt x="292329" y="612599"/>
                </a:cubicBezTo>
                <a:cubicBezTo>
                  <a:pt x="292329" y="447871"/>
                  <a:pt x="425868" y="314332"/>
                  <a:pt x="590596" y="314332"/>
                </a:cubicBezTo>
                <a:close/>
                <a:moveTo>
                  <a:pt x="894721" y="259379"/>
                </a:moveTo>
                <a:lnTo>
                  <a:pt x="894097" y="310707"/>
                </a:lnTo>
                <a:lnTo>
                  <a:pt x="945425" y="311330"/>
                </a:lnTo>
                <a:lnTo>
                  <a:pt x="875261" y="379810"/>
                </a:lnTo>
                <a:lnTo>
                  <a:pt x="847858" y="379477"/>
                </a:lnTo>
                <a:lnTo>
                  <a:pt x="636121" y="587321"/>
                </a:lnTo>
                <a:cubicBezTo>
                  <a:pt x="641228" y="594294"/>
                  <a:pt x="643747" y="602933"/>
                  <a:pt x="643747" y="612160"/>
                </a:cubicBezTo>
                <a:cubicBezTo>
                  <a:pt x="643747" y="639559"/>
                  <a:pt x="621536" y="661770"/>
                  <a:pt x="594137" y="661770"/>
                </a:cubicBezTo>
                <a:cubicBezTo>
                  <a:pt x="566738" y="661770"/>
                  <a:pt x="544527" y="639559"/>
                  <a:pt x="544527" y="612160"/>
                </a:cubicBezTo>
                <a:cubicBezTo>
                  <a:pt x="544527" y="584761"/>
                  <a:pt x="566738" y="562550"/>
                  <a:pt x="594137" y="562550"/>
                </a:cubicBezTo>
                <a:cubicBezTo>
                  <a:pt x="602192" y="562550"/>
                  <a:pt x="609798" y="564470"/>
                  <a:pt x="616279" y="568358"/>
                </a:cubicBezTo>
                <a:lnTo>
                  <a:pt x="824114" y="364344"/>
                </a:lnTo>
                <a:lnTo>
                  <a:pt x="824558" y="327859"/>
                </a:lnTo>
                <a:close/>
                <a:moveTo>
                  <a:pt x="612648" y="64438"/>
                </a:moveTo>
                <a:cubicBezTo>
                  <a:pt x="309880" y="64438"/>
                  <a:pt x="64438" y="309880"/>
                  <a:pt x="64438" y="612648"/>
                </a:cubicBezTo>
                <a:cubicBezTo>
                  <a:pt x="64438" y="915416"/>
                  <a:pt x="309880" y="1160858"/>
                  <a:pt x="612648" y="1160858"/>
                </a:cubicBezTo>
                <a:cubicBezTo>
                  <a:pt x="915416" y="1160858"/>
                  <a:pt x="1160858" y="915416"/>
                  <a:pt x="1160858" y="612648"/>
                </a:cubicBezTo>
                <a:cubicBezTo>
                  <a:pt x="1160858" y="309880"/>
                  <a:pt x="915416" y="64438"/>
                  <a:pt x="612648" y="64438"/>
                </a:cubicBezTo>
                <a:close/>
                <a:moveTo>
                  <a:pt x="612648" y="0"/>
                </a:moveTo>
                <a:cubicBezTo>
                  <a:pt x="951004" y="0"/>
                  <a:pt x="1225296" y="274292"/>
                  <a:pt x="1225296" y="612648"/>
                </a:cubicBezTo>
                <a:cubicBezTo>
                  <a:pt x="1225296" y="951004"/>
                  <a:pt x="951004" y="1225296"/>
                  <a:pt x="612648" y="1225296"/>
                </a:cubicBezTo>
                <a:cubicBezTo>
                  <a:pt x="274292" y="1225296"/>
                  <a:pt x="0" y="951004"/>
                  <a:pt x="0" y="612648"/>
                </a:cubicBezTo>
                <a:cubicBezTo>
                  <a:pt x="0" y="274292"/>
                  <a:pt x="274292" y="0"/>
                  <a:pt x="612648" y="0"/>
                </a:cubicBezTo>
                <a:close/>
              </a:path>
            </a:pathLst>
          </a:custGeom>
          <a:solidFill>
            <a:srgbClr val="FFFFFF"/>
          </a:solidFill>
          <a:ln w="10795" cap="flat" cmpd="sng" algn="ctr">
            <a:noFill/>
            <a:prstDash val="solid"/>
          </a:ln>
          <a:effectLst/>
        </p:spPr>
        <p:txBody>
          <a:bodyPr rtlCol="0" anchor="ctr"/>
          <a:lstStyle/>
          <a:p>
            <a:pPr lvl="0" algn="ctr"/>
            <a:endParaRPr lang="en-US" sz="1600" kern="0" noProof="0" dirty="0">
              <a:solidFill>
                <a:prstClr val="white"/>
              </a:solidFill>
              <a:latin typeface="Arial"/>
            </a:endParaRPr>
          </a:p>
        </p:txBody>
      </p:sp>
      <p:sp>
        <p:nvSpPr>
          <p:cNvPr id="2" name="Title 1"/>
          <p:cNvSpPr>
            <a:spLocks noGrp="1"/>
          </p:cNvSpPr>
          <p:nvPr>
            <p:ph type="title" hasCustomPrompt="1"/>
          </p:nvPr>
        </p:nvSpPr>
        <p:spPr>
          <a:xfrm>
            <a:off x="628072" y="15431"/>
            <a:ext cx="10972800" cy="1810012"/>
          </a:xfrm>
        </p:spPr>
        <p:txBody>
          <a:bodyPr anchor="ctr"/>
          <a:lstStyle>
            <a:lvl1pPr>
              <a:defRPr/>
            </a:lvl1pPr>
          </a:lstStyle>
          <a:p>
            <a:r>
              <a:rPr lang="en-US" dirty="0"/>
              <a:t>Sourcing: Type goal for customer – max two lines </a:t>
            </a:r>
          </a:p>
        </p:txBody>
      </p:sp>
      <p:sp>
        <p:nvSpPr>
          <p:cNvPr id="3" name="Date Placeholder 2"/>
          <p:cNvSpPr>
            <a:spLocks noGrp="1"/>
          </p:cNvSpPr>
          <p:nvPr>
            <p:ph type="dt" sz="half" idx="10"/>
          </p:nvPr>
        </p:nvSpPr>
        <p:spPr/>
        <p:txBody>
          <a:bodyPr/>
          <a:lstStyle/>
          <a:p>
            <a:fld id="{E077127A-6EF6-4EAC-B6BF-36B82604D727}" type="datetime1">
              <a:rPr lang="en-US" smtClean="0"/>
              <a:t>10/9/2018</a:t>
            </a:fld>
            <a:endParaRPr lang="en-US"/>
          </a:p>
        </p:txBody>
      </p:sp>
      <p:sp>
        <p:nvSpPr>
          <p:cNvPr id="4" name="Footer Placeholder 3"/>
          <p:cNvSpPr>
            <a:spLocks noGrp="1"/>
          </p:cNvSpPr>
          <p:nvPr>
            <p:ph type="ftr" sz="quarter" idx="11"/>
          </p:nvPr>
        </p:nvSpPr>
        <p:spPr>
          <a:xfrm>
            <a:off x="609600" y="6559555"/>
            <a:ext cx="7416800" cy="222249"/>
          </a:xfrm>
        </p:spPr>
        <p:txBody>
          <a:bodyPr/>
          <a:lstStyle/>
          <a:p>
            <a:r>
              <a:rPr lang="en-US"/>
              <a:t>© SPS  COMMERCE</a:t>
            </a:r>
            <a:endParaRPr lang="en-US" dirty="0"/>
          </a:p>
        </p:txBody>
      </p:sp>
      <p:sp>
        <p:nvSpPr>
          <p:cNvPr id="5" name="Slide Number Placeholder 4"/>
          <p:cNvSpPr>
            <a:spLocks noGrp="1"/>
          </p:cNvSpPr>
          <p:nvPr>
            <p:ph type="sldNum" sz="quarter" idx="12"/>
          </p:nvPr>
        </p:nvSpPr>
        <p:spPr/>
        <p:txBody>
          <a:bodyPr/>
          <a:lstStyle/>
          <a:p>
            <a:fld id="{1CC5768D-D8E1-4B3B-A7D5-9BF509BC74D3}" type="slidenum">
              <a:rPr lang="en-US" smtClean="0"/>
              <a:t>‹#›</a:t>
            </a:fld>
            <a:endParaRPr lang="en-US"/>
          </a:p>
        </p:txBody>
      </p:sp>
      <p:sp>
        <p:nvSpPr>
          <p:cNvPr id="8" name="Content Placeholder 7"/>
          <p:cNvSpPr>
            <a:spLocks noGrp="1"/>
          </p:cNvSpPr>
          <p:nvPr>
            <p:ph sz="quarter" idx="13" hasCustomPrompt="1"/>
          </p:nvPr>
        </p:nvSpPr>
        <p:spPr>
          <a:xfrm>
            <a:off x="638353" y="1975408"/>
            <a:ext cx="4085897" cy="571125"/>
          </a:xfrm>
        </p:spPr>
        <p:txBody>
          <a:bodyPr>
            <a:normAutofit/>
          </a:bodyPr>
          <a:lstStyle>
            <a:lvl1pPr marL="0" indent="0">
              <a:buNone/>
              <a:defRPr sz="1400" baseline="0"/>
            </a:lvl1pPr>
          </a:lstStyle>
          <a:p>
            <a:pPr lvl="0"/>
            <a:r>
              <a:rPr lang="en-US" dirty="0"/>
              <a:t>Place customer logo in this area | align in upper right corner | ½ in high max</a:t>
            </a:r>
          </a:p>
        </p:txBody>
      </p:sp>
      <p:sp>
        <p:nvSpPr>
          <p:cNvPr id="24" name="Text Placeholder 23"/>
          <p:cNvSpPr>
            <a:spLocks noGrp="1"/>
          </p:cNvSpPr>
          <p:nvPr>
            <p:ph type="body" sz="quarter" idx="15" hasCustomPrompt="1"/>
          </p:nvPr>
        </p:nvSpPr>
        <p:spPr>
          <a:xfrm>
            <a:off x="709039" y="3872493"/>
            <a:ext cx="3874540" cy="2087697"/>
          </a:xfrm>
        </p:spPr>
        <p:txBody>
          <a:bodyPr>
            <a:noAutofit/>
          </a:bodyPr>
          <a:lstStyle>
            <a:lvl1pPr marL="0" indent="0">
              <a:buNone/>
              <a:defRPr sz="2000"/>
            </a:lvl1pPr>
            <a:lvl2pPr>
              <a:defRPr sz="2000"/>
            </a:lvl2pPr>
            <a:lvl3pPr>
              <a:defRPr sz="2000"/>
            </a:lvl3pPr>
            <a:lvl4pPr>
              <a:defRPr sz="2000"/>
            </a:lvl4pPr>
            <a:lvl5pPr>
              <a:defRPr sz="2000"/>
            </a:lvl5pPr>
          </a:lstStyle>
          <a:p>
            <a:pPr lvl="0"/>
            <a:r>
              <a:rPr lang="en-US" dirty="0"/>
              <a:t>Type solution description here, be short and concise</a:t>
            </a:r>
          </a:p>
        </p:txBody>
      </p:sp>
      <p:sp>
        <p:nvSpPr>
          <p:cNvPr id="34" name="TextBox 33"/>
          <p:cNvSpPr txBox="1"/>
          <p:nvPr userDrawn="1"/>
        </p:nvSpPr>
        <p:spPr>
          <a:xfrm>
            <a:off x="5272028" y="5534387"/>
            <a:ext cx="1660109" cy="156966"/>
          </a:xfrm>
          <a:prstGeom prst="rect">
            <a:avLst/>
          </a:prstGeom>
          <a:noFill/>
        </p:spPr>
        <p:txBody>
          <a:bodyPr wrap="square" lIns="0" tIns="0" rIns="0" bIns="0" rtlCol="0">
            <a:spAutoFit/>
          </a:bodyPr>
          <a:lstStyle/>
          <a:p>
            <a:pPr algn="ctr">
              <a:lnSpc>
                <a:spcPct val="85000"/>
              </a:lnSpc>
              <a:spcBef>
                <a:spcPts val="600"/>
              </a:spcBef>
              <a:spcAft>
                <a:spcPts val="600"/>
              </a:spcAft>
            </a:pPr>
            <a:r>
              <a:rPr lang="en-US" sz="1200" dirty="0">
                <a:solidFill>
                  <a:schemeClr val="tx1">
                    <a:lumMod val="75000"/>
                    <a:lumOff val="25000"/>
                  </a:schemeClr>
                </a:solidFill>
              </a:rPr>
              <a:t>Sourcing</a:t>
            </a:r>
          </a:p>
        </p:txBody>
      </p:sp>
      <p:sp>
        <p:nvSpPr>
          <p:cNvPr id="35" name="Text Placeholder 23"/>
          <p:cNvSpPr>
            <a:spLocks noGrp="1"/>
          </p:cNvSpPr>
          <p:nvPr>
            <p:ph type="body" sz="quarter" idx="16" hasCustomPrompt="1"/>
          </p:nvPr>
        </p:nvSpPr>
        <p:spPr>
          <a:xfrm>
            <a:off x="7573973" y="3938018"/>
            <a:ext cx="3874540" cy="2087697"/>
          </a:xfrm>
        </p:spPr>
        <p:txBody>
          <a:bodyPr>
            <a:noAutofit/>
          </a:bodyPr>
          <a:lstStyle>
            <a:lvl1pPr marL="0" indent="0">
              <a:buNone/>
              <a:defRPr sz="2000"/>
            </a:lvl1pPr>
            <a:lvl2pPr>
              <a:defRPr sz="2000"/>
            </a:lvl2pPr>
            <a:lvl3pPr>
              <a:defRPr sz="2000"/>
            </a:lvl3pPr>
            <a:lvl4pPr>
              <a:defRPr sz="2000"/>
            </a:lvl4pPr>
            <a:lvl5pPr>
              <a:defRPr sz="2000"/>
            </a:lvl5pPr>
          </a:lstStyle>
          <a:p>
            <a:pPr lvl="0"/>
            <a:r>
              <a:rPr lang="en-US" dirty="0"/>
              <a:t>Type results description here, be short and concise</a:t>
            </a:r>
          </a:p>
        </p:txBody>
      </p:sp>
      <p:sp>
        <p:nvSpPr>
          <p:cNvPr id="23" name="TextBox 22"/>
          <p:cNvSpPr txBox="1"/>
          <p:nvPr userDrawn="1"/>
        </p:nvSpPr>
        <p:spPr>
          <a:xfrm>
            <a:off x="1355459" y="3190476"/>
            <a:ext cx="1946046" cy="575542"/>
          </a:xfrm>
          <a:prstGeom prst="rect">
            <a:avLst/>
          </a:prstGeom>
          <a:noFill/>
        </p:spPr>
        <p:txBody>
          <a:bodyPr wrap="none" lIns="0" tIns="0" rIns="0" bIns="0" rtlCol="0">
            <a:spAutoFit/>
          </a:bodyPr>
          <a:lstStyle/>
          <a:p>
            <a:pPr>
              <a:lnSpc>
                <a:spcPct val="85000"/>
              </a:lnSpc>
            </a:pPr>
            <a:r>
              <a:rPr lang="en-US" sz="4400" dirty="0">
                <a:solidFill>
                  <a:schemeClr val="tx1">
                    <a:alpha val="23000"/>
                  </a:schemeClr>
                </a:solidFill>
                <a:latin typeface="+mj-lt"/>
                <a:ea typeface="+mj-ea"/>
                <a:cs typeface="+mj-cs"/>
              </a:rPr>
              <a:t>solution</a:t>
            </a:r>
          </a:p>
        </p:txBody>
      </p:sp>
    </p:spTree>
    <p:extLst>
      <p:ext uri="{BB962C8B-B14F-4D97-AF65-F5344CB8AC3E}">
        <p14:creationId xmlns:p14="http://schemas.microsoft.com/office/powerpoint/2010/main" val="4075505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Assortment Case Study (Short)">
    <p:bg>
      <p:bgRef idx="1001">
        <a:schemeClr val="bg2"/>
      </p:bgRef>
    </p:bg>
    <p:spTree>
      <p:nvGrpSpPr>
        <p:cNvPr id="1" name=""/>
        <p:cNvGrpSpPr/>
        <p:nvPr/>
      </p:nvGrpSpPr>
      <p:grpSpPr>
        <a:xfrm>
          <a:off x="0" y="0"/>
          <a:ext cx="0" cy="0"/>
          <a:chOff x="0" y="0"/>
          <a:chExt cx="0" cy="0"/>
        </a:xfrm>
      </p:grpSpPr>
      <p:sp>
        <p:nvSpPr>
          <p:cNvPr id="13" name="Rectangle 12"/>
          <p:cNvSpPr/>
          <p:nvPr userDrawn="1"/>
        </p:nvSpPr>
        <p:spPr>
          <a:xfrm>
            <a:off x="7499353" y="3719333"/>
            <a:ext cx="4023783" cy="2399323"/>
          </a:xfrm>
          <a:prstGeom prst="rect">
            <a:avLst/>
          </a:prstGeom>
          <a:solidFill>
            <a:schemeClr val="accent1">
              <a:alpha val="4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Down Arrow 17"/>
          <p:cNvSpPr/>
          <p:nvPr userDrawn="1"/>
        </p:nvSpPr>
        <p:spPr>
          <a:xfrm flipV="1">
            <a:off x="7777691" y="2278076"/>
            <a:ext cx="3467099" cy="1445184"/>
          </a:xfrm>
          <a:prstGeom prst="downArrow">
            <a:avLst>
              <a:gd name="adj1" fmla="val 52667"/>
              <a:gd name="adj2" fmla="val 54614"/>
            </a:avLst>
          </a:prstGeom>
          <a:solidFill>
            <a:srgbClr val="009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1059" y="0"/>
            <a:ext cx="12192000" cy="1894213"/>
          </a:xfrm>
          <a:prstGeom prst="rect">
            <a:avLst/>
          </a:prstGeom>
          <a:solidFill>
            <a:srgbClr val="009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22" name="TextBox 21"/>
          <p:cNvSpPr txBox="1"/>
          <p:nvPr userDrawn="1"/>
        </p:nvSpPr>
        <p:spPr>
          <a:xfrm>
            <a:off x="8403031" y="3190476"/>
            <a:ext cx="1662315" cy="575542"/>
          </a:xfrm>
          <a:prstGeom prst="rect">
            <a:avLst/>
          </a:prstGeom>
          <a:noFill/>
        </p:spPr>
        <p:txBody>
          <a:bodyPr wrap="none" lIns="0" tIns="0" rIns="0" bIns="0" rtlCol="0">
            <a:spAutoFit/>
          </a:bodyPr>
          <a:lstStyle/>
          <a:p>
            <a:pPr>
              <a:lnSpc>
                <a:spcPct val="85000"/>
              </a:lnSpc>
            </a:pPr>
            <a:r>
              <a:rPr lang="en-US" sz="4400" dirty="0">
                <a:solidFill>
                  <a:schemeClr val="tx1">
                    <a:alpha val="23000"/>
                  </a:schemeClr>
                </a:solidFill>
                <a:latin typeface="+mj-lt"/>
                <a:ea typeface="+mj-ea"/>
                <a:cs typeface="+mj-cs"/>
              </a:rPr>
              <a:t>results</a:t>
            </a:r>
          </a:p>
        </p:txBody>
      </p:sp>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2463" t="1" r="1724" b="623"/>
          <a:stretch/>
        </p:blipFill>
        <p:spPr>
          <a:xfrm>
            <a:off x="607485" y="3719333"/>
            <a:ext cx="4084321" cy="2397835"/>
          </a:xfrm>
          <a:prstGeom prst="rect">
            <a:avLst/>
          </a:prstGeom>
        </p:spPr>
      </p:pic>
      <p:sp>
        <p:nvSpPr>
          <p:cNvPr id="32" name="Rectangle 31"/>
          <p:cNvSpPr/>
          <p:nvPr userDrawn="1"/>
        </p:nvSpPr>
        <p:spPr>
          <a:xfrm>
            <a:off x="607486" y="3719334"/>
            <a:ext cx="4085897" cy="2399323"/>
          </a:xfrm>
          <a:prstGeom prst="rect">
            <a:avLst/>
          </a:prstGeom>
          <a:solidFill>
            <a:schemeClr val="accent1">
              <a:alpha val="4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4756153" y="3719333"/>
            <a:ext cx="2677583" cy="2399323"/>
          </a:xfrm>
          <a:prstGeom prst="rect">
            <a:avLst/>
          </a:prstGeom>
          <a:solidFill>
            <a:schemeClr val="accent1">
              <a:alpha val="4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41"/>
          <p:cNvSpPr/>
          <p:nvPr userDrawn="1"/>
        </p:nvSpPr>
        <p:spPr>
          <a:xfrm rot="5400000">
            <a:off x="5367240" y="3960809"/>
            <a:ext cx="1402080" cy="1402080"/>
          </a:xfrm>
          <a:custGeom>
            <a:avLst/>
            <a:gdLst/>
            <a:ahLst/>
            <a:cxnLst/>
            <a:rect l="l" t="t" r="r" b="b"/>
            <a:pathLst>
              <a:path w="1225297" h="1225297">
                <a:moveTo>
                  <a:pt x="754334" y="373658"/>
                </a:moveTo>
                <a:lnTo>
                  <a:pt x="754334" y="343483"/>
                </a:lnTo>
                <a:lnTo>
                  <a:pt x="858879" y="343483"/>
                </a:lnTo>
                <a:lnTo>
                  <a:pt x="858879" y="373658"/>
                </a:lnTo>
                <a:close/>
                <a:moveTo>
                  <a:pt x="754334" y="485007"/>
                </a:moveTo>
                <a:lnTo>
                  <a:pt x="754334" y="402711"/>
                </a:lnTo>
                <a:lnTo>
                  <a:pt x="858879" y="402711"/>
                </a:lnTo>
                <a:lnTo>
                  <a:pt x="858879" y="485007"/>
                </a:lnTo>
                <a:close/>
                <a:moveTo>
                  <a:pt x="754334" y="544233"/>
                </a:moveTo>
                <a:lnTo>
                  <a:pt x="754334" y="514058"/>
                </a:lnTo>
                <a:lnTo>
                  <a:pt x="858879" y="514058"/>
                </a:lnTo>
                <a:lnTo>
                  <a:pt x="858879" y="544233"/>
                </a:lnTo>
                <a:close/>
                <a:moveTo>
                  <a:pt x="754334" y="603459"/>
                </a:moveTo>
                <a:lnTo>
                  <a:pt x="754334" y="573284"/>
                </a:lnTo>
                <a:lnTo>
                  <a:pt x="858879" y="573284"/>
                </a:lnTo>
                <a:lnTo>
                  <a:pt x="858879" y="603459"/>
                </a:lnTo>
                <a:close/>
                <a:moveTo>
                  <a:pt x="754334" y="742238"/>
                </a:moveTo>
                <a:lnTo>
                  <a:pt x="754334" y="632510"/>
                </a:lnTo>
                <a:lnTo>
                  <a:pt x="858879" y="632510"/>
                </a:lnTo>
                <a:lnTo>
                  <a:pt x="858879" y="742238"/>
                </a:lnTo>
                <a:close/>
                <a:moveTo>
                  <a:pt x="754334" y="798721"/>
                </a:moveTo>
                <a:lnTo>
                  <a:pt x="754334" y="771289"/>
                </a:lnTo>
                <a:lnTo>
                  <a:pt x="858879" y="771289"/>
                </a:lnTo>
                <a:lnTo>
                  <a:pt x="858879" y="798721"/>
                </a:lnTo>
                <a:close/>
                <a:moveTo>
                  <a:pt x="754334" y="910068"/>
                </a:moveTo>
                <a:lnTo>
                  <a:pt x="754334" y="827772"/>
                </a:lnTo>
                <a:lnTo>
                  <a:pt x="858879" y="827772"/>
                </a:lnTo>
                <a:lnTo>
                  <a:pt x="858879" y="910068"/>
                </a:lnTo>
                <a:close/>
                <a:moveTo>
                  <a:pt x="628863" y="276723"/>
                </a:moveTo>
                <a:lnTo>
                  <a:pt x="685115" y="222536"/>
                </a:lnTo>
                <a:lnTo>
                  <a:pt x="737979" y="277417"/>
                </a:lnTo>
                <a:lnTo>
                  <a:pt x="719228" y="295480"/>
                </a:lnTo>
                <a:lnTo>
                  <a:pt x="697137" y="272547"/>
                </a:lnTo>
                <a:lnTo>
                  <a:pt x="697137" y="954671"/>
                </a:lnTo>
                <a:lnTo>
                  <a:pt x="669705" y="954671"/>
                </a:lnTo>
                <a:lnTo>
                  <a:pt x="669705" y="274766"/>
                </a:lnTo>
                <a:lnTo>
                  <a:pt x="647542" y="296114"/>
                </a:lnTo>
                <a:close/>
                <a:moveTo>
                  <a:pt x="302863" y="373658"/>
                </a:moveTo>
                <a:lnTo>
                  <a:pt x="302863" y="343483"/>
                </a:lnTo>
                <a:lnTo>
                  <a:pt x="643844" y="343483"/>
                </a:lnTo>
                <a:lnTo>
                  <a:pt x="643844" y="373658"/>
                </a:lnTo>
                <a:close/>
                <a:moveTo>
                  <a:pt x="302863" y="485007"/>
                </a:moveTo>
                <a:lnTo>
                  <a:pt x="302863" y="402711"/>
                </a:lnTo>
                <a:lnTo>
                  <a:pt x="643844" y="402711"/>
                </a:lnTo>
                <a:lnTo>
                  <a:pt x="643844" y="485007"/>
                </a:lnTo>
                <a:close/>
                <a:moveTo>
                  <a:pt x="302863" y="544233"/>
                </a:moveTo>
                <a:lnTo>
                  <a:pt x="302863" y="514058"/>
                </a:lnTo>
                <a:lnTo>
                  <a:pt x="643844" y="514058"/>
                </a:lnTo>
                <a:lnTo>
                  <a:pt x="643844" y="544233"/>
                </a:lnTo>
                <a:close/>
                <a:moveTo>
                  <a:pt x="302863" y="603459"/>
                </a:moveTo>
                <a:lnTo>
                  <a:pt x="302863" y="573284"/>
                </a:lnTo>
                <a:lnTo>
                  <a:pt x="643844" y="573284"/>
                </a:lnTo>
                <a:lnTo>
                  <a:pt x="643844" y="603459"/>
                </a:lnTo>
                <a:close/>
                <a:moveTo>
                  <a:pt x="302863" y="742238"/>
                </a:moveTo>
                <a:lnTo>
                  <a:pt x="302863" y="632510"/>
                </a:lnTo>
                <a:lnTo>
                  <a:pt x="643844" y="632510"/>
                </a:lnTo>
                <a:lnTo>
                  <a:pt x="643844" y="742238"/>
                </a:lnTo>
                <a:close/>
                <a:moveTo>
                  <a:pt x="302863" y="798721"/>
                </a:moveTo>
                <a:lnTo>
                  <a:pt x="302863" y="771289"/>
                </a:lnTo>
                <a:lnTo>
                  <a:pt x="643844" y="771289"/>
                </a:lnTo>
                <a:lnTo>
                  <a:pt x="643844" y="798721"/>
                </a:lnTo>
                <a:close/>
                <a:moveTo>
                  <a:pt x="302863" y="910068"/>
                </a:moveTo>
                <a:lnTo>
                  <a:pt x="302863" y="827772"/>
                </a:lnTo>
                <a:lnTo>
                  <a:pt x="643844" y="827772"/>
                </a:lnTo>
                <a:lnTo>
                  <a:pt x="643844" y="910068"/>
                </a:lnTo>
                <a:close/>
                <a:moveTo>
                  <a:pt x="64438" y="612649"/>
                </a:moveTo>
                <a:cubicBezTo>
                  <a:pt x="64438" y="915417"/>
                  <a:pt x="309881" y="1160859"/>
                  <a:pt x="612649" y="1160859"/>
                </a:cubicBezTo>
                <a:cubicBezTo>
                  <a:pt x="915417" y="1160859"/>
                  <a:pt x="1160859" y="915417"/>
                  <a:pt x="1160859" y="612649"/>
                </a:cubicBezTo>
                <a:cubicBezTo>
                  <a:pt x="1160859" y="309881"/>
                  <a:pt x="915417" y="64438"/>
                  <a:pt x="612649" y="64438"/>
                </a:cubicBezTo>
                <a:cubicBezTo>
                  <a:pt x="309881" y="64438"/>
                  <a:pt x="64438" y="309881"/>
                  <a:pt x="64438" y="612649"/>
                </a:cubicBezTo>
                <a:close/>
                <a:moveTo>
                  <a:pt x="0" y="612649"/>
                </a:moveTo>
                <a:cubicBezTo>
                  <a:pt x="0" y="274293"/>
                  <a:pt x="274292" y="0"/>
                  <a:pt x="612649" y="0"/>
                </a:cubicBezTo>
                <a:cubicBezTo>
                  <a:pt x="951005" y="0"/>
                  <a:pt x="1225297" y="274293"/>
                  <a:pt x="1225297" y="612649"/>
                </a:cubicBezTo>
                <a:cubicBezTo>
                  <a:pt x="1225297" y="951005"/>
                  <a:pt x="951005" y="1225297"/>
                  <a:pt x="612649" y="1225297"/>
                </a:cubicBezTo>
                <a:cubicBezTo>
                  <a:pt x="274292" y="1225297"/>
                  <a:pt x="0" y="951005"/>
                  <a:pt x="0" y="612649"/>
                </a:cubicBezTo>
                <a:close/>
              </a:path>
            </a:pathLst>
          </a:custGeom>
          <a:solidFill>
            <a:srgbClr val="FFFFFF"/>
          </a:solidFill>
          <a:ln w="10795" cap="flat" cmpd="sng" algn="ctr">
            <a:noFill/>
            <a:prstDash val="solid"/>
          </a:ln>
          <a:effectLst/>
        </p:spPr>
        <p:txBody>
          <a:bodyPr rtlCol="0" anchor="ctr"/>
          <a:lstStyle/>
          <a:p>
            <a:pPr lvl="0" algn="ctr"/>
            <a:endParaRPr lang="en-US" sz="1600" kern="0" dirty="0">
              <a:solidFill>
                <a:prstClr val="white"/>
              </a:solidFill>
              <a:latin typeface="Arial"/>
            </a:endParaRPr>
          </a:p>
        </p:txBody>
      </p:sp>
      <p:sp>
        <p:nvSpPr>
          <p:cNvPr id="2" name="Title 1"/>
          <p:cNvSpPr>
            <a:spLocks noGrp="1"/>
          </p:cNvSpPr>
          <p:nvPr>
            <p:ph type="title" hasCustomPrompt="1"/>
          </p:nvPr>
        </p:nvSpPr>
        <p:spPr>
          <a:xfrm>
            <a:off x="628072" y="15431"/>
            <a:ext cx="10972800" cy="1810012"/>
          </a:xfrm>
        </p:spPr>
        <p:txBody>
          <a:bodyPr anchor="ctr"/>
          <a:lstStyle>
            <a:lvl1pPr>
              <a:defRPr/>
            </a:lvl1pPr>
          </a:lstStyle>
          <a:p>
            <a:r>
              <a:rPr lang="en-US" dirty="0"/>
              <a:t>Assortment: Type goal for customer – max two lines </a:t>
            </a:r>
          </a:p>
        </p:txBody>
      </p:sp>
      <p:sp>
        <p:nvSpPr>
          <p:cNvPr id="3" name="Date Placeholder 2"/>
          <p:cNvSpPr>
            <a:spLocks noGrp="1"/>
          </p:cNvSpPr>
          <p:nvPr>
            <p:ph type="dt" sz="half" idx="10"/>
          </p:nvPr>
        </p:nvSpPr>
        <p:spPr/>
        <p:txBody>
          <a:bodyPr/>
          <a:lstStyle/>
          <a:p>
            <a:fld id="{55BAD92F-15F2-4DD4-B1F0-CB5B80EE5DC4}" type="datetime1">
              <a:rPr lang="en-US" smtClean="0"/>
              <a:t>10/9/2018</a:t>
            </a:fld>
            <a:endParaRPr lang="en-US"/>
          </a:p>
        </p:txBody>
      </p:sp>
      <p:sp>
        <p:nvSpPr>
          <p:cNvPr id="4" name="Footer Placeholder 3"/>
          <p:cNvSpPr>
            <a:spLocks noGrp="1"/>
          </p:cNvSpPr>
          <p:nvPr>
            <p:ph type="ftr" sz="quarter" idx="11"/>
          </p:nvPr>
        </p:nvSpPr>
        <p:spPr>
          <a:xfrm>
            <a:off x="609600" y="6559555"/>
            <a:ext cx="7416800" cy="222249"/>
          </a:xfrm>
        </p:spPr>
        <p:txBody>
          <a:bodyPr/>
          <a:lstStyle/>
          <a:p>
            <a:r>
              <a:rPr lang="en-US"/>
              <a:t>© SPS  COMMERCE</a:t>
            </a:r>
            <a:endParaRPr lang="en-US" dirty="0"/>
          </a:p>
        </p:txBody>
      </p:sp>
      <p:sp>
        <p:nvSpPr>
          <p:cNvPr id="5" name="Slide Number Placeholder 4"/>
          <p:cNvSpPr>
            <a:spLocks noGrp="1"/>
          </p:cNvSpPr>
          <p:nvPr>
            <p:ph type="sldNum" sz="quarter" idx="12"/>
          </p:nvPr>
        </p:nvSpPr>
        <p:spPr/>
        <p:txBody>
          <a:bodyPr/>
          <a:lstStyle/>
          <a:p>
            <a:fld id="{1CC5768D-D8E1-4B3B-A7D5-9BF509BC74D3}" type="slidenum">
              <a:rPr lang="en-US" smtClean="0"/>
              <a:t>‹#›</a:t>
            </a:fld>
            <a:endParaRPr lang="en-US"/>
          </a:p>
        </p:txBody>
      </p:sp>
      <p:sp>
        <p:nvSpPr>
          <p:cNvPr id="8" name="Content Placeholder 7"/>
          <p:cNvSpPr>
            <a:spLocks noGrp="1"/>
          </p:cNvSpPr>
          <p:nvPr>
            <p:ph sz="quarter" idx="13" hasCustomPrompt="1"/>
          </p:nvPr>
        </p:nvSpPr>
        <p:spPr>
          <a:xfrm>
            <a:off x="638353" y="1975408"/>
            <a:ext cx="4085897" cy="571125"/>
          </a:xfrm>
        </p:spPr>
        <p:txBody>
          <a:bodyPr>
            <a:normAutofit/>
          </a:bodyPr>
          <a:lstStyle>
            <a:lvl1pPr marL="0" indent="0">
              <a:buNone/>
              <a:defRPr sz="1400" baseline="0"/>
            </a:lvl1pPr>
          </a:lstStyle>
          <a:p>
            <a:pPr lvl="0"/>
            <a:r>
              <a:rPr lang="en-US" dirty="0"/>
              <a:t>Place customer logo in this area | align in upper right corner | ½ in high max</a:t>
            </a:r>
          </a:p>
        </p:txBody>
      </p:sp>
      <p:sp>
        <p:nvSpPr>
          <p:cNvPr id="24" name="Text Placeholder 23"/>
          <p:cNvSpPr>
            <a:spLocks noGrp="1"/>
          </p:cNvSpPr>
          <p:nvPr>
            <p:ph type="body" sz="quarter" idx="15" hasCustomPrompt="1"/>
          </p:nvPr>
        </p:nvSpPr>
        <p:spPr>
          <a:xfrm>
            <a:off x="709039" y="3872493"/>
            <a:ext cx="3874540" cy="2087697"/>
          </a:xfrm>
        </p:spPr>
        <p:txBody>
          <a:bodyPr>
            <a:noAutofit/>
          </a:bodyPr>
          <a:lstStyle>
            <a:lvl1pPr marL="0" indent="0">
              <a:buNone/>
              <a:defRPr sz="2000"/>
            </a:lvl1pPr>
            <a:lvl2pPr>
              <a:defRPr sz="2000"/>
            </a:lvl2pPr>
            <a:lvl3pPr>
              <a:defRPr sz="2000"/>
            </a:lvl3pPr>
            <a:lvl4pPr>
              <a:defRPr sz="2000"/>
            </a:lvl4pPr>
            <a:lvl5pPr>
              <a:defRPr sz="2000"/>
            </a:lvl5pPr>
          </a:lstStyle>
          <a:p>
            <a:pPr lvl="0"/>
            <a:r>
              <a:rPr lang="en-US" dirty="0"/>
              <a:t>Type solution description here, be short and concise</a:t>
            </a:r>
          </a:p>
        </p:txBody>
      </p:sp>
      <p:sp>
        <p:nvSpPr>
          <p:cNvPr id="34" name="TextBox 33"/>
          <p:cNvSpPr txBox="1"/>
          <p:nvPr userDrawn="1"/>
        </p:nvSpPr>
        <p:spPr>
          <a:xfrm>
            <a:off x="5272028" y="5534387"/>
            <a:ext cx="1660109" cy="156966"/>
          </a:xfrm>
          <a:prstGeom prst="rect">
            <a:avLst/>
          </a:prstGeom>
          <a:noFill/>
        </p:spPr>
        <p:txBody>
          <a:bodyPr wrap="square" lIns="0" tIns="0" rIns="0" bIns="0" rtlCol="0">
            <a:spAutoFit/>
          </a:bodyPr>
          <a:lstStyle/>
          <a:p>
            <a:pPr algn="ctr">
              <a:lnSpc>
                <a:spcPct val="85000"/>
              </a:lnSpc>
              <a:spcBef>
                <a:spcPts val="600"/>
              </a:spcBef>
              <a:spcAft>
                <a:spcPts val="600"/>
              </a:spcAft>
            </a:pPr>
            <a:r>
              <a:rPr lang="en-US" sz="1200" dirty="0">
                <a:solidFill>
                  <a:schemeClr val="tx1">
                    <a:lumMod val="75000"/>
                    <a:lumOff val="25000"/>
                  </a:schemeClr>
                </a:solidFill>
              </a:rPr>
              <a:t>Assortment</a:t>
            </a:r>
          </a:p>
        </p:txBody>
      </p:sp>
      <p:sp>
        <p:nvSpPr>
          <p:cNvPr id="35" name="Text Placeholder 23"/>
          <p:cNvSpPr>
            <a:spLocks noGrp="1"/>
          </p:cNvSpPr>
          <p:nvPr>
            <p:ph type="body" sz="quarter" idx="16" hasCustomPrompt="1"/>
          </p:nvPr>
        </p:nvSpPr>
        <p:spPr>
          <a:xfrm>
            <a:off x="7573973" y="3938018"/>
            <a:ext cx="3874540" cy="2087697"/>
          </a:xfrm>
        </p:spPr>
        <p:txBody>
          <a:bodyPr>
            <a:noAutofit/>
          </a:bodyPr>
          <a:lstStyle>
            <a:lvl1pPr marL="0" indent="0">
              <a:buNone/>
              <a:defRPr sz="2000"/>
            </a:lvl1pPr>
            <a:lvl2pPr>
              <a:defRPr sz="2000"/>
            </a:lvl2pPr>
            <a:lvl3pPr>
              <a:defRPr sz="2000"/>
            </a:lvl3pPr>
            <a:lvl4pPr>
              <a:defRPr sz="2000"/>
            </a:lvl4pPr>
            <a:lvl5pPr>
              <a:defRPr sz="2000"/>
            </a:lvl5pPr>
          </a:lstStyle>
          <a:p>
            <a:pPr lvl="0"/>
            <a:r>
              <a:rPr lang="en-US" dirty="0"/>
              <a:t>Type results description here, be short and concise</a:t>
            </a:r>
          </a:p>
        </p:txBody>
      </p:sp>
      <p:sp>
        <p:nvSpPr>
          <p:cNvPr id="23" name="TextBox 22"/>
          <p:cNvSpPr txBox="1"/>
          <p:nvPr userDrawn="1"/>
        </p:nvSpPr>
        <p:spPr>
          <a:xfrm>
            <a:off x="1355459" y="3190476"/>
            <a:ext cx="1946046" cy="575542"/>
          </a:xfrm>
          <a:prstGeom prst="rect">
            <a:avLst/>
          </a:prstGeom>
          <a:noFill/>
        </p:spPr>
        <p:txBody>
          <a:bodyPr wrap="none" lIns="0" tIns="0" rIns="0" bIns="0" rtlCol="0">
            <a:spAutoFit/>
          </a:bodyPr>
          <a:lstStyle/>
          <a:p>
            <a:pPr>
              <a:lnSpc>
                <a:spcPct val="85000"/>
              </a:lnSpc>
            </a:pPr>
            <a:r>
              <a:rPr lang="en-US" sz="4400" dirty="0">
                <a:solidFill>
                  <a:schemeClr val="tx1">
                    <a:alpha val="23000"/>
                  </a:schemeClr>
                </a:solidFill>
                <a:latin typeface="+mj-lt"/>
                <a:ea typeface="+mj-ea"/>
                <a:cs typeface="+mj-cs"/>
              </a:rPr>
              <a:t>solution</a:t>
            </a:r>
          </a:p>
        </p:txBody>
      </p:sp>
    </p:spTree>
    <p:extLst>
      <p:ext uri="{BB962C8B-B14F-4D97-AF65-F5344CB8AC3E}">
        <p14:creationId xmlns:p14="http://schemas.microsoft.com/office/powerpoint/2010/main" val="38902493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Fulfillment Case Study (Short)">
    <p:bg>
      <p:bgRef idx="1001">
        <a:schemeClr val="bg2"/>
      </p:bgRef>
    </p:bg>
    <p:spTree>
      <p:nvGrpSpPr>
        <p:cNvPr id="1" name=""/>
        <p:cNvGrpSpPr/>
        <p:nvPr/>
      </p:nvGrpSpPr>
      <p:grpSpPr>
        <a:xfrm>
          <a:off x="0" y="0"/>
          <a:ext cx="0" cy="0"/>
          <a:chOff x="0" y="0"/>
          <a:chExt cx="0" cy="0"/>
        </a:xfrm>
      </p:grpSpPr>
      <p:sp>
        <p:nvSpPr>
          <p:cNvPr id="13" name="Rectangle 12"/>
          <p:cNvSpPr/>
          <p:nvPr userDrawn="1"/>
        </p:nvSpPr>
        <p:spPr>
          <a:xfrm>
            <a:off x="7499353" y="3719333"/>
            <a:ext cx="4023783" cy="2399323"/>
          </a:xfrm>
          <a:prstGeom prst="rect">
            <a:avLst/>
          </a:prstGeom>
          <a:solidFill>
            <a:schemeClr val="accent1">
              <a:alpha val="4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Down Arrow 18"/>
          <p:cNvSpPr/>
          <p:nvPr userDrawn="1"/>
        </p:nvSpPr>
        <p:spPr>
          <a:xfrm flipV="1">
            <a:off x="7777691" y="2278076"/>
            <a:ext cx="3467099" cy="1445184"/>
          </a:xfrm>
          <a:prstGeom prst="downArrow">
            <a:avLst>
              <a:gd name="adj1" fmla="val 52667"/>
              <a:gd name="adj2" fmla="val 54614"/>
            </a:avLst>
          </a:prstGeom>
          <a:solidFill>
            <a:srgbClr val="009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1059" y="0"/>
            <a:ext cx="12192000" cy="1894213"/>
          </a:xfrm>
          <a:prstGeom prst="rect">
            <a:avLst/>
          </a:prstGeom>
          <a:solidFill>
            <a:srgbClr val="009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22" name="TextBox 21"/>
          <p:cNvSpPr txBox="1"/>
          <p:nvPr userDrawn="1"/>
        </p:nvSpPr>
        <p:spPr>
          <a:xfrm>
            <a:off x="8403031" y="3190476"/>
            <a:ext cx="1662315" cy="575542"/>
          </a:xfrm>
          <a:prstGeom prst="rect">
            <a:avLst/>
          </a:prstGeom>
          <a:noFill/>
        </p:spPr>
        <p:txBody>
          <a:bodyPr wrap="none" lIns="0" tIns="0" rIns="0" bIns="0" rtlCol="0">
            <a:spAutoFit/>
          </a:bodyPr>
          <a:lstStyle/>
          <a:p>
            <a:pPr>
              <a:lnSpc>
                <a:spcPct val="85000"/>
              </a:lnSpc>
            </a:pPr>
            <a:r>
              <a:rPr lang="en-US" sz="4400" dirty="0">
                <a:solidFill>
                  <a:schemeClr val="tx1">
                    <a:alpha val="23000"/>
                  </a:schemeClr>
                </a:solidFill>
                <a:latin typeface="+mj-lt"/>
                <a:ea typeface="+mj-ea"/>
                <a:cs typeface="+mj-cs"/>
              </a:rPr>
              <a:t>results</a:t>
            </a:r>
          </a:p>
        </p:txBody>
      </p:sp>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val="0"/>
              </a:ext>
            </a:extLst>
          </a:blip>
          <a:srcRect r="3685"/>
          <a:stretch/>
        </p:blipFill>
        <p:spPr>
          <a:xfrm>
            <a:off x="606427" y="3719333"/>
            <a:ext cx="4086955" cy="2401824"/>
          </a:xfrm>
          <a:prstGeom prst="rect">
            <a:avLst/>
          </a:prstGeom>
        </p:spPr>
      </p:pic>
      <p:sp>
        <p:nvSpPr>
          <p:cNvPr id="32" name="Rectangle 31"/>
          <p:cNvSpPr/>
          <p:nvPr userDrawn="1"/>
        </p:nvSpPr>
        <p:spPr>
          <a:xfrm>
            <a:off x="607486" y="3719334"/>
            <a:ext cx="4085897" cy="2399323"/>
          </a:xfrm>
          <a:prstGeom prst="rect">
            <a:avLst/>
          </a:prstGeom>
          <a:solidFill>
            <a:schemeClr val="accent1">
              <a:alpha val="4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4756153" y="3719333"/>
            <a:ext cx="2677583" cy="2399323"/>
          </a:xfrm>
          <a:prstGeom prst="rect">
            <a:avLst/>
          </a:prstGeom>
          <a:solidFill>
            <a:schemeClr val="accent1">
              <a:alpha val="4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Freeform 17"/>
          <p:cNvSpPr/>
          <p:nvPr userDrawn="1"/>
        </p:nvSpPr>
        <p:spPr>
          <a:xfrm>
            <a:off x="5385609" y="3960811"/>
            <a:ext cx="1402080" cy="1402080"/>
          </a:xfrm>
          <a:custGeom>
            <a:avLst/>
            <a:gdLst/>
            <a:ahLst/>
            <a:cxnLst/>
            <a:rect l="l" t="t" r="r" b="b"/>
            <a:pathLst>
              <a:path w="1225296" h="1225296">
                <a:moveTo>
                  <a:pt x="733439" y="424874"/>
                </a:moveTo>
                <a:lnTo>
                  <a:pt x="836173" y="479460"/>
                </a:lnTo>
                <a:lnTo>
                  <a:pt x="617800" y="608761"/>
                </a:lnTo>
                <a:lnTo>
                  <a:pt x="598719" y="606570"/>
                </a:lnTo>
                <a:lnTo>
                  <a:pt x="495947" y="548245"/>
                </a:lnTo>
                <a:lnTo>
                  <a:pt x="733435" y="424995"/>
                </a:lnTo>
                <a:cubicBezTo>
                  <a:pt x="733432" y="424955"/>
                  <a:pt x="733429" y="424915"/>
                  <a:pt x="733439" y="424874"/>
                </a:cubicBezTo>
                <a:close/>
                <a:moveTo>
                  <a:pt x="609320" y="358925"/>
                </a:moveTo>
                <a:lnTo>
                  <a:pt x="708575" y="411663"/>
                </a:lnTo>
                <a:lnTo>
                  <a:pt x="473943" y="535758"/>
                </a:lnTo>
                <a:lnTo>
                  <a:pt x="382466" y="483843"/>
                </a:lnTo>
                <a:close/>
                <a:moveTo>
                  <a:pt x="606981" y="301967"/>
                </a:moveTo>
                <a:lnTo>
                  <a:pt x="912077" y="466435"/>
                </a:lnTo>
                <a:cubicBezTo>
                  <a:pt x="916409" y="586465"/>
                  <a:pt x="917502" y="700518"/>
                  <a:pt x="914913" y="788466"/>
                </a:cubicBezTo>
                <a:cubicBezTo>
                  <a:pt x="898681" y="798365"/>
                  <a:pt x="884810" y="806797"/>
                  <a:pt x="872257" y="814293"/>
                </a:cubicBezTo>
                <a:lnTo>
                  <a:pt x="644448" y="935792"/>
                </a:lnTo>
                <a:lnTo>
                  <a:pt x="625100" y="945592"/>
                </a:lnTo>
                <a:lnTo>
                  <a:pt x="625100" y="626767"/>
                </a:lnTo>
                <a:lnTo>
                  <a:pt x="879354" y="481126"/>
                </a:lnTo>
                <a:lnTo>
                  <a:pt x="607574" y="341426"/>
                </a:lnTo>
                <a:lnTo>
                  <a:pt x="335794" y="486206"/>
                </a:lnTo>
                <a:lnTo>
                  <a:pt x="588524" y="624960"/>
                </a:lnTo>
                <a:lnTo>
                  <a:pt x="588524" y="942651"/>
                </a:lnTo>
                <a:cubicBezTo>
                  <a:pt x="497807" y="900212"/>
                  <a:pt x="409935" y="846522"/>
                  <a:pt x="300234" y="788466"/>
                </a:cubicBezTo>
                <a:cubicBezTo>
                  <a:pt x="299938" y="683662"/>
                  <a:pt x="297101" y="576319"/>
                  <a:pt x="296805" y="471515"/>
                </a:cubicBezTo>
                <a:close/>
                <a:moveTo>
                  <a:pt x="612648" y="64438"/>
                </a:moveTo>
                <a:cubicBezTo>
                  <a:pt x="309880" y="64438"/>
                  <a:pt x="64438" y="309880"/>
                  <a:pt x="64438" y="612648"/>
                </a:cubicBezTo>
                <a:cubicBezTo>
                  <a:pt x="64438" y="915416"/>
                  <a:pt x="309880" y="1160858"/>
                  <a:pt x="612648" y="1160858"/>
                </a:cubicBezTo>
                <a:cubicBezTo>
                  <a:pt x="915416" y="1160858"/>
                  <a:pt x="1160858" y="915416"/>
                  <a:pt x="1160858" y="612648"/>
                </a:cubicBezTo>
                <a:cubicBezTo>
                  <a:pt x="1160858" y="309880"/>
                  <a:pt x="915416" y="64438"/>
                  <a:pt x="612648" y="64438"/>
                </a:cubicBezTo>
                <a:close/>
                <a:moveTo>
                  <a:pt x="612648" y="0"/>
                </a:moveTo>
                <a:cubicBezTo>
                  <a:pt x="951004" y="0"/>
                  <a:pt x="1225296" y="274292"/>
                  <a:pt x="1225296" y="612648"/>
                </a:cubicBezTo>
                <a:cubicBezTo>
                  <a:pt x="1225296" y="951004"/>
                  <a:pt x="951004" y="1225296"/>
                  <a:pt x="612648" y="1225296"/>
                </a:cubicBezTo>
                <a:cubicBezTo>
                  <a:pt x="274292" y="1225296"/>
                  <a:pt x="0" y="951004"/>
                  <a:pt x="0" y="612648"/>
                </a:cubicBezTo>
                <a:cubicBezTo>
                  <a:pt x="0" y="274292"/>
                  <a:pt x="274292" y="0"/>
                  <a:pt x="612648" y="0"/>
                </a:cubicBezTo>
                <a:close/>
              </a:path>
            </a:pathLst>
          </a:custGeom>
          <a:solidFill>
            <a:srgbClr val="FFFFFF"/>
          </a:solidFill>
          <a:ln w="10795" cap="flat" cmpd="sng" algn="ctr">
            <a:noFill/>
            <a:prstDash val="solid"/>
          </a:ln>
          <a:effectLst/>
        </p:spPr>
        <p:txBody>
          <a:bodyPr rtlCol="0" anchor="ctr"/>
          <a:lstStyle/>
          <a:p>
            <a:pPr lvl="0" algn="ctr"/>
            <a:endParaRPr lang="en-US" sz="1600" kern="0" dirty="0">
              <a:solidFill>
                <a:prstClr val="white"/>
              </a:solidFill>
              <a:latin typeface="Arial"/>
            </a:endParaRPr>
          </a:p>
        </p:txBody>
      </p:sp>
      <p:sp>
        <p:nvSpPr>
          <p:cNvPr id="2" name="Title 1"/>
          <p:cNvSpPr>
            <a:spLocks noGrp="1"/>
          </p:cNvSpPr>
          <p:nvPr>
            <p:ph type="title" hasCustomPrompt="1"/>
          </p:nvPr>
        </p:nvSpPr>
        <p:spPr>
          <a:xfrm>
            <a:off x="628072" y="15431"/>
            <a:ext cx="10972800" cy="1810012"/>
          </a:xfrm>
        </p:spPr>
        <p:txBody>
          <a:bodyPr anchor="ctr"/>
          <a:lstStyle>
            <a:lvl1pPr>
              <a:defRPr/>
            </a:lvl1pPr>
          </a:lstStyle>
          <a:p>
            <a:r>
              <a:rPr lang="en-US" dirty="0"/>
              <a:t>Fulfillment: Type goal for customer – max two lines </a:t>
            </a:r>
          </a:p>
        </p:txBody>
      </p:sp>
      <p:sp>
        <p:nvSpPr>
          <p:cNvPr id="3" name="Date Placeholder 2"/>
          <p:cNvSpPr>
            <a:spLocks noGrp="1"/>
          </p:cNvSpPr>
          <p:nvPr>
            <p:ph type="dt" sz="half" idx="10"/>
          </p:nvPr>
        </p:nvSpPr>
        <p:spPr/>
        <p:txBody>
          <a:bodyPr/>
          <a:lstStyle/>
          <a:p>
            <a:fld id="{2E7F00C1-98CE-49C2-AC21-F1357A939F63}" type="datetime1">
              <a:rPr lang="en-US" smtClean="0"/>
              <a:t>10/9/2018</a:t>
            </a:fld>
            <a:endParaRPr lang="en-US"/>
          </a:p>
        </p:txBody>
      </p:sp>
      <p:sp>
        <p:nvSpPr>
          <p:cNvPr id="4" name="Footer Placeholder 3"/>
          <p:cNvSpPr>
            <a:spLocks noGrp="1"/>
          </p:cNvSpPr>
          <p:nvPr>
            <p:ph type="ftr" sz="quarter" idx="11"/>
          </p:nvPr>
        </p:nvSpPr>
        <p:spPr>
          <a:xfrm>
            <a:off x="609600" y="6559555"/>
            <a:ext cx="7416800" cy="222249"/>
          </a:xfrm>
        </p:spPr>
        <p:txBody>
          <a:bodyPr/>
          <a:lstStyle/>
          <a:p>
            <a:r>
              <a:rPr lang="en-US"/>
              <a:t>© SPS  COMMERCE</a:t>
            </a:r>
            <a:endParaRPr lang="en-US" dirty="0"/>
          </a:p>
        </p:txBody>
      </p:sp>
      <p:sp>
        <p:nvSpPr>
          <p:cNvPr id="5" name="Slide Number Placeholder 4"/>
          <p:cNvSpPr>
            <a:spLocks noGrp="1"/>
          </p:cNvSpPr>
          <p:nvPr>
            <p:ph type="sldNum" sz="quarter" idx="12"/>
          </p:nvPr>
        </p:nvSpPr>
        <p:spPr/>
        <p:txBody>
          <a:bodyPr/>
          <a:lstStyle/>
          <a:p>
            <a:fld id="{1CC5768D-D8E1-4B3B-A7D5-9BF509BC74D3}" type="slidenum">
              <a:rPr lang="en-US" smtClean="0"/>
              <a:t>‹#›</a:t>
            </a:fld>
            <a:endParaRPr lang="en-US"/>
          </a:p>
        </p:txBody>
      </p:sp>
      <p:sp>
        <p:nvSpPr>
          <p:cNvPr id="8" name="Content Placeholder 7"/>
          <p:cNvSpPr>
            <a:spLocks noGrp="1"/>
          </p:cNvSpPr>
          <p:nvPr>
            <p:ph sz="quarter" idx="13" hasCustomPrompt="1"/>
          </p:nvPr>
        </p:nvSpPr>
        <p:spPr>
          <a:xfrm>
            <a:off x="638353" y="1975408"/>
            <a:ext cx="4085897" cy="571125"/>
          </a:xfrm>
        </p:spPr>
        <p:txBody>
          <a:bodyPr>
            <a:normAutofit/>
          </a:bodyPr>
          <a:lstStyle>
            <a:lvl1pPr marL="0" indent="0">
              <a:buNone/>
              <a:defRPr sz="1400" baseline="0"/>
            </a:lvl1pPr>
          </a:lstStyle>
          <a:p>
            <a:pPr lvl="0"/>
            <a:r>
              <a:rPr lang="en-US" dirty="0"/>
              <a:t>Place customer logo in this area | align in upper right corner | ½ in high max</a:t>
            </a:r>
          </a:p>
        </p:txBody>
      </p:sp>
      <p:sp>
        <p:nvSpPr>
          <p:cNvPr id="24" name="Text Placeholder 23"/>
          <p:cNvSpPr>
            <a:spLocks noGrp="1"/>
          </p:cNvSpPr>
          <p:nvPr>
            <p:ph type="body" sz="quarter" idx="15" hasCustomPrompt="1"/>
          </p:nvPr>
        </p:nvSpPr>
        <p:spPr>
          <a:xfrm>
            <a:off x="709039" y="3872493"/>
            <a:ext cx="3874540" cy="2087697"/>
          </a:xfrm>
        </p:spPr>
        <p:txBody>
          <a:bodyPr>
            <a:noAutofit/>
          </a:bodyPr>
          <a:lstStyle>
            <a:lvl1pPr marL="0" indent="0">
              <a:buNone/>
              <a:defRPr sz="2000"/>
            </a:lvl1pPr>
            <a:lvl2pPr>
              <a:defRPr sz="2000"/>
            </a:lvl2pPr>
            <a:lvl3pPr>
              <a:defRPr sz="2000"/>
            </a:lvl3pPr>
            <a:lvl4pPr>
              <a:defRPr sz="2000"/>
            </a:lvl4pPr>
            <a:lvl5pPr>
              <a:defRPr sz="2000"/>
            </a:lvl5pPr>
          </a:lstStyle>
          <a:p>
            <a:pPr lvl="0"/>
            <a:r>
              <a:rPr lang="en-US" dirty="0"/>
              <a:t>Type solution description here, be short and concise</a:t>
            </a:r>
          </a:p>
        </p:txBody>
      </p:sp>
      <p:sp>
        <p:nvSpPr>
          <p:cNvPr id="34" name="TextBox 33"/>
          <p:cNvSpPr txBox="1"/>
          <p:nvPr userDrawn="1"/>
        </p:nvSpPr>
        <p:spPr>
          <a:xfrm>
            <a:off x="5272028" y="5534387"/>
            <a:ext cx="1660109" cy="156966"/>
          </a:xfrm>
          <a:prstGeom prst="rect">
            <a:avLst/>
          </a:prstGeom>
          <a:noFill/>
        </p:spPr>
        <p:txBody>
          <a:bodyPr wrap="square" lIns="0" tIns="0" rIns="0" bIns="0" rtlCol="0">
            <a:spAutoFit/>
          </a:bodyPr>
          <a:lstStyle/>
          <a:p>
            <a:pPr algn="ctr">
              <a:lnSpc>
                <a:spcPct val="85000"/>
              </a:lnSpc>
              <a:spcBef>
                <a:spcPts val="600"/>
              </a:spcBef>
              <a:spcAft>
                <a:spcPts val="600"/>
              </a:spcAft>
            </a:pPr>
            <a:r>
              <a:rPr lang="en-US" sz="1200" dirty="0">
                <a:solidFill>
                  <a:schemeClr val="tx1">
                    <a:lumMod val="75000"/>
                    <a:lumOff val="25000"/>
                  </a:schemeClr>
                </a:solidFill>
              </a:rPr>
              <a:t>Fulfillment</a:t>
            </a:r>
          </a:p>
        </p:txBody>
      </p:sp>
      <p:sp>
        <p:nvSpPr>
          <p:cNvPr id="35" name="Text Placeholder 23"/>
          <p:cNvSpPr>
            <a:spLocks noGrp="1"/>
          </p:cNvSpPr>
          <p:nvPr>
            <p:ph type="body" sz="quarter" idx="16" hasCustomPrompt="1"/>
          </p:nvPr>
        </p:nvSpPr>
        <p:spPr>
          <a:xfrm>
            <a:off x="7573973" y="3938018"/>
            <a:ext cx="3874540" cy="2087697"/>
          </a:xfrm>
        </p:spPr>
        <p:txBody>
          <a:bodyPr>
            <a:noAutofit/>
          </a:bodyPr>
          <a:lstStyle>
            <a:lvl1pPr marL="0" indent="0">
              <a:buNone/>
              <a:defRPr sz="2000"/>
            </a:lvl1pPr>
            <a:lvl2pPr>
              <a:defRPr sz="2000"/>
            </a:lvl2pPr>
            <a:lvl3pPr>
              <a:defRPr sz="2000"/>
            </a:lvl3pPr>
            <a:lvl4pPr>
              <a:defRPr sz="2000"/>
            </a:lvl4pPr>
            <a:lvl5pPr>
              <a:defRPr sz="2000"/>
            </a:lvl5pPr>
          </a:lstStyle>
          <a:p>
            <a:pPr lvl="0"/>
            <a:r>
              <a:rPr lang="en-US" dirty="0"/>
              <a:t>Type results description here, be short and concise</a:t>
            </a:r>
          </a:p>
        </p:txBody>
      </p:sp>
      <p:sp>
        <p:nvSpPr>
          <p:cNvPr id="23" name="TextBox 22"/>
          <p:cNvSpPr txBox="1"/>
          <p:nvPr userDrawn="1"/>
        </p:nvSpPr>
        <p:spPr>
          <a:xfrm>
            <a:off x="1355459" y="3190476"/>
            <a:ext cx="1946046" cy="575542"/>
          </a:xfrm>
          <a:prstGeom prst="rect">
            <a:avLst/>
          </a:prstGeom>
          <a:noFill/>
        </p:spPr>
        <p:txBody>
          <a:bodyPr wrap="none" lIns="0" tIns="0" rIns="0" bIns="0" rtlCol="0">
            <a:spAutoFit/>
          </a:bodyPr>
          <a:lstStyle/>
          <a:p>
            <a:pPr>
              <a:lnSpc>
                <a:spcPct val="85000"/>
              </a:lnSpc>
            </a:pPr>
            <a:r>
              <a:rPr lang="en-US" sz="4400" dirty="0">
                <a:solidFill>
                  <a:schemeClr val="tx1">
                    <a:alpha val="23000"/>
                  </a:schemeClr>
                </a:solidFill>
                <a:latin typeface="+mj-lt"/>
                <a:ea typeface="+mj-ea"/>
                <a:cs typeface="+mj-cs"/>
              </a:rPr>
              <a:t>solution</a:t>
            </a:r>
          </a:p>
        </p:txBody>
      </p:sp>
    </p:spTree>
    <p:extLst>
      <p:ext uri="{BB962C8B-B14F-4D97-AF65-F5344CB8AC3E}">
        <p14:creationId xmlns:p14="http://schemas.microsoft.com/office/powerpoint/2010/main" val="23627454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Enterprise Analytics Case Study (Short)">
    <p:bg>
      <p:bgRef idx="1001">
        <a:schemeClr val="bg2"/>
      </p:bgRef>
    </p:bg>
    <p:spTree>
      <p:nvGrpSpPr>
        <p:cNvPr id="1" name=""/>
        <p:cNvGrpSpPr/>
        <p:nvPr/>
      </p:nvGrpSpPr>
      <p:grpSpPr>
        <a:xfrm>
          <a:off x="0" y="0"/>
          <a:ext cx="0" cy="0"/>
          <a:chOff x="0" y="0"/>
          <a:chExt cx="0" cy="0"/>
        </a:xfrm>
      </p:grpSpPr>
      <p:sp>
        <p:nvSpPr>
          <p:cNvPr id="9" name="Down Arrow 8"/>
          <p:cNvSpPr/>
          <p:nvPr userDrawn="1"/>
        </p:nvSpPr>
        <p:spPr>
          <a:xfrm flipV="1">
            <a:off x="7777691" y="2278076"/>
            <a:ext cx="3467099" cy="1445184"/>
          </a:xfrm>
          <a:prstGeom prst="downArrow">
            <a:avLst>
              <a:gd name="adj1" fmla="val 52667"/>
              <a:gd name="adj2" fmla="val 54614"/>
            </a:avLst>
          </a:prstGeom>
          <a:solidFill>
            <a:srgbClr val="009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1059" y="0"/>
            <a:ext cx="12192000" cy="1894213"/>
          </a:xfrm>
          <a:prstGeom prst="rect">
            <a:avLst/>
          </a:prstGeom>
          <a:solidFill>
            <a:srgbClr val="009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t="11223" b="646"/>
          <a:stretch/>
        </p:blipFill>
        <p:spPr>
          <a:xfrm>
            <a:off x="607485" y="3719333"/>
            <a:ext cx="4085896" cy="2397835"/>
          </a:xfrm>
          <a:prstGeom prst="rect">
            <a:avLst/>
          </a:prstGeom>
        </p:spPr>
      </p:pic>
      <p:sp>
        <p:nvSpPr>
          <p:cNvPr id="32" name="Rectangle 31"/>
          <p:cNvSpPr/>
          <p:nvPr userDrawn="1"/>
        </p:nvSpPr>
        <p:spPr>
          <a:xfrm>
            <a:off x="607486" y="3719334"/>
            <a:ext cx="4085897" cy="2399323"/>
          </a:xfrm>
          <a:prstGeom prst="rect">
            <a:avLst/>
          </a:prstGeom>
          <a:solidFill>
            <a:schemeClr val="accent1">
              <a:alpha val="4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628072" y="15431"/>
            <a:ext cx="10972800" cy="1810012"/>
          </a:xfrm>
        </p:spPr>
        <p:txBody>
          <a:bodyPr anchor="ctr"/>
          <a:lstStyle>
            <a:lvl1pPr>
              <a:defRPr baseline="0"/>
            </a:lvl1pPr>
          </a:lstStyle>
          <a:p>
            <a:r>
              <a:rPr lang="en-US" dirty="0"/>
              <a:t>Analytics: Type goal for customer – max two lines </a:t>
            </a:r>
          </a:p>
        </p:txBody>
      </p:sp>
      <p:sp>
        <p:nvSpPr>
          <p:cNvPr id="3" name="Date Placeholder 2"/>
          <p:cNvSpPr>
            <a:spLocks noGrp="1"/>
          </p:cNvSpPr>
          <p:nvPr>
            <p:ph type="dt" sz="half" idx="10"/>
          </p:nvPr>
        </p:nvSpPr>
        <p:spPr/>
        <p:txBody>
          <a:bodyPr/>
          <a:lstStyle/>
          <a:p>
            <a:fld id="{ADFB4FC0-1075-4DC6-A3D3-3528801CBA82}" type="datetime1">
              <a:rPr lang="en-US" smtClean="0"/>
              <a:t>10/9/2018</a:t>
            </a:fld>
            <a:endParaRPr lang="en-US"/>
          </a:p>
        </p:txBody>
      </p:sp>
      <p:sp>
        <p:nvSpPr>
          <p:cNvPr id="4" name="Footer Placeholder 3"/>
          <p:cNvSpPr>
            <a:spLocks noGrp="1"/>
          </p:cNvSpPr>
          <p:nvPr>
            <p:ph type="ftr" sz="quarter" idx="11"/>
          </p:nvPr>
        </p:nvSpPr>
        <p:spPr>
          <a:xfrm>
            <a:off x="609600" y="6559555"/>
            <a:ext cx="7416800" cy="222249"/>
          </a:xfrm>
        </p:spPr>
        <p:txBody>
          <a:bodyPr/>
          <a:lstStyle/>
          <a:p>
            <a:r>
              <a:rPr lang="en-US"/>
              <a:t>© SPS  COMMERCE</a:t>
            </a:r>
            <a:endParaRPr lang="en-US" dirty="0"/>
          </a:p>
        </p:txBody>
      </p:sp>
      <p:sp>
        <p:nvSpPr>
          <p:cNvPr id="5" name="Slide Number Placeholder 4"/>
          <p:cNvSpPr>
            <a:spLocks noGrp="1"/>
          </p:cNvSpPr>
          <p:nvPr>
            <p:ph type="sldNum" sz="quarter" idx="12"/>
          </p:nvPr>
        </p:nvSpPr>
        <p:spPr/>
        <p:txBody>
          <a:bodyPr/>
          <a:lstStyle/>
          <a:p>
            <a:fld id="{1CC5768D-D8E1-4B3B-A7D5-9BF509BC74D3}" type="slidenum">
              <a:rPr lang="en-US" smtClean="0"/>
              <a:t>‹#›</a:t>
            </a:fld>
            <a:endParaRPr lang="en-US"/>
          </a:p>
        </p:txBody>
      </p:sp>
      <p:sp>
        <p:nvSpPr>
          <p:cNvPr id="8" name="Content Placeholder 7"/>
          <p:cNvSpPr>
            <a:spLocks noGrp="1"/>
          </p:cNvSpPr>
          <p:nvPr>
            <p:ph sz="quarter" idx="13" hasCustomPrompt="1"/>
          </p:nvPr>
        </p:nvSpPr>
        <p:spPr>
          <a:xfrm>
            <a:off x="638353" y="1975408"/>
            <a:ext cx="4085897" cy="571125"/>
          </a:xfrm>
        </p:spPr>
        <p:txBody>
          <a:bodyPr>
            <a:normAutofit/>
          </a:bodyPr>
          <a:lstStyle>
            <a:lvl1pPr marL="0" indent="0">
              <a:buNone/>
              <a:defRPr sz="1400" baseline="0"/>
            </a:lvl1pPr>
          </a:lstStyle>
          <a:p>
            <a:pPr lvl="0"/>
            <a:r>
              <a:rPr lang="en-US" dirty="0"/>
              <a:t>Place customer logo in this area | align in upper right corner | ½ in high max</a:t>
            </a:r>
          </a:p>
        </p:txBody>
      </p:sp>
      <p:sp>
        <p:nvSpPr>
          <p:cNvPr id="13" name="Rectangle 12"/>
          <p:cNvSpPr/>
          <p:nvPr userDrawn="1"/>
        </p:nvSpPr>
        <p:spPr>
          <a:xfrm>
            <a:off x="7499353" y="3719333"/>
            <a:ext cx="4023783" cy="2399323"/>
          </a:xfrm>
          <a:prstGeom prst="rect">
            <a:avLst/>
          </a:prstGeom>
          <a:solidFill>
            <a:schemeClr val="accent1">
              <a:alpha val="4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4756153" y="3719333"/>
            <a:ext cx="2677583" cy="2399323"/>
          </a:xfrm>
          <a:prstGeom prst="rect">
            <a:avLst/>
          </a:prstGeom>
          <a:solidFill>
            <a:schemeClr val="accent1">
              <a:alpha val="4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 Placeholder 23"/>
          <p:cNvSpPr>
            <a:spLocks noGrp="1"/>
          </p:cNvSpPr>
          <p:nvPr>
            <p:ph type="body" sz="quarter" idx="15" hasCustomPrompt="1"/>
          </p:nvPr>
        </p:nvSpPr>
        <p:spPr>
          <a:xfrm>
            <a:off x="709039" y="3872493"/>
            <a:ext cx="3874540" cy="2087697"/>
          </a:xfrm>
        </p:spPr>
        <p:txBody>
          <a:bodyPr>
            <a:noAutofit/>
          </a:bodyPr>
          <a:lstStyle>
            <a:lvl1pPr marL="0" indent="0">
              <a:buNone/>
              <a:defRPr sz="2000"/>
            </a:lvl1pPr>
            <a:lvl2pPr>
              <a:defRPr sz="2000"/>
            </a:lvl2pPr>
            <a:lvl3pPr>
              <a:defRPr sz="2000"/>
            </a:lvl3pPr>
            <a:lvl4pPr>
              <a:defRPr sz="2000"/>
            </a:lvl4pPr>
            <a:lvl5pPr>
              <a:defRPr sz="2000"/>
            </a:lvl5pPr>
          </a:lstStyle>
          <a:p>
            <a:pPr lvl="0"/>
            <a:r>
              <a:rPr lang="en-US" dirty="0"/>
              <a:t>Type solution description here, be short and concise</a:t>
            </a:r>
          </a:p>
        </p:txBody>
      </p:sp>
      <p:sp>
        <p:nvSpPr>
          <p:cNvPr id="33" name="Donut 180"/>
          <p:cNvSpPr/>
          <p:nvPr userDrawn="1"/>
        </p:nvSpPr>
        <p:spPr>
          <a:xfrm>
            <a:off x="5394723" y="3971991"/>
            <a:ext cx="1400437" cy="1400439"/>
          </a:xfrm>
          <a:custGeom>
            <a:avLst/>
            <a:gdLst/>
            <a:ahLst/>
            <a:cxnLst/>
            <a:rect l="l" t="t" r="r" b="b"/>
            <a:pathLst>
              <a:path w="1225296" h="1225296">
                <a:moveTo>
                  <a:pt x="575963" y="721204"/>
                </a:moveTo>
                <a:lnTo>
                  <a:pt x="575963" y="873355"/>
                </a:lnTo>
                <a:lnTo>
                  <a:pt x="469283" y="873355"/>
                </a:lnTo>
                <a:lnTo>
                  <a:pt x="469283" y="763132"/>
                </a:lnTo>
                <a:lnTo>
                  <a:pt x="521353" y="815861"/>
                </a:lnTo>
                <a:close/>
                <a:moveTo>
                  <a:pt x="370858" y="663461"/>
                </a:moveTo>
                <a:lnTo>
                  <a:pt x="424198" y="717476"/>
                </a:lnTo>
                <a:lnTo>
                  <a:pt x="424198" y="873355"/>
                </a:lnTo>
                <a:lnTo>
                  <a:pt x="317518" y="873355"/>
                </a:lnTo>
                <a:lnTo>
                  <a:pt x="317518" y="664903"/>
                </a:lnTo>
                <a:close/>
                <a:moveTo>
                  <a:pt x="772813" y="570031"/>
                </a:moveTo>
                <a:lnTo>
                  <a:pt x="820438" y="600596"/>
                </a:lnTo>
                <a:lnTo>
                  <a:pt x="879493" y="601743"/>
                </a:lnTo>
                <a:lnTo>
                  <a:pt x="879493" y="873355"/>
                </a:lnTo>
                <a:lnTo>
                  <a:pt x="772813" y="873355"/>
                </a:lnTo>
                <a:close/>
                <a:moveTo>
                  <a:pt x="469283" y="524741"/>
                </a:moveTo>
                <a:lnTo>
                  <a:pt x="575963" y="524741"/>
                </a:lnTo>
                <a:lnTo>
                  <a:pt x="575963" y="567532"/>
                </a:lnTo>
                <a:lnTo>
                  <a:pt x="513733" y="676796"/>
                </a:lnTo>
                <a:lnTo>
                  <a:pt x="469283" y="633757"/>
                </a:lnTo>
                <a:close/>
                <a:moveTo>
                  <a:pt x="692803" y="518681"/>
                </a:moveTo>
                <a:lnTo>
                  <a:pt x="727728" y="541096"/>
                </a:lnTo>
                <a:lnTo>
                  <a:pt x="727728" y="873355"/>
                </a:lnTo>
                <a:lnTo>
                  <a:pt x="621048" y="873355"/>
                </a:lnTo>
                <a:lnTo>
                  <a:pt x="621048" y="643056"/>
                </a:lnTo>
                <a:close/>
                <a:moveTo>
                  <a:pt x="317518" y="454255"/>
                </a:moveTo>
                <a:lnTo>
                  <a:pt x="424198" y="454255"/>
                </a:lnTo>
                <a:lnTo>
                  <a:pt x="424198" y="590104"/>
                </a:lnTo>
                <a:lnTo>
                  <a:pt x="393718" y="560591"/>
                </a:lnTo>
                <a:lnTo>
                  <a:pt x="317518" y="558503"/>
                </a:lnTo>
                <a:close/>
                <a:moveTo>
                  <a:pt x="683278" y="431051"/>
                </a:moveTo>
                <a:lnTo>
                  <a:pt x="837583" y="532016"/>
                </a:lnTo>
                <a:lnTo>
                  <a:pt x="919498" y="532016"/>
                </a:lnTo>
                <a:lnTo>
                  <a:pt x="919498" y="579641"/>
                </a:lnTo>
                <a:lnTo>
                  <a:pt x="828058" y="577736"/>
                </a:lnTo>
                <a:lnTo>
                  <a:pt x="688993" y="484391"/>
                </a:lnTo>
                <a:lnTo>
                  <a:pt x="517543" y="777761"/>
                </a:lnTo>
                <a:lnTo>
                  <a:pt x="374668" y="638696"/>
                </a:lnTo>
                <a:cubicBezTo>
                  <a:pt x="348633" y="640601"/>
                  <a:pt x="305453" y="636791"/>
                  <a:pt x="279418" y="638696"/>
                </a:cubicBezTo>
                <a:lnTo>
                  <a:pt x="277513" y="592976"/>
                </a:lnTo>
                <a:lnTo>
                  <a:pt x="386098" y="592976"/>
                </a:lnTo>
                <a:lnTo>
                  <a:pt x="517543" y="718706"/>
                </a:lnTo>
                <a:close/>
                <a:moveTo>
                  <a:pt x="772813" y="341761"/>
                </a:moveTo>
                <a:lnTo>
                  <a:pt x="879493" y="341761"/>
                </a:lnTo>
                <a:lnTo>
                  <a:pt x="879493" y="499201"/>
                </a:lnTo>
                <a:lnTo>
                  <a:pt x="839488" y="499631"/>
                </a:lnTo>
                <a:lnTo>
                  <a:pt x="772813" y="454135"/>
                </a:lnTo>
                <a:close/>
                <a:moveTo>
                  <a:pt x="621048" y="250341"/>
                </a:moveTo>
                <a:lnTo>
                  <a:pt x="727728" y="250341"/>
                </a:lnTo>
                <a:lnTo>
                  <a:pt x="727728" y="423371"/>
                </a:lnTo>
                <a:lnTo>
                  <a:pt x="677563" y="389141"/>
                </a:lnTo>
                <a:lnTo>
                  <a:pt x="621048" y="488371"/>
                </a:lnTo>
                <a:close/>
                <a:moveTo>
                  <a:pt x="612648" y="64438"/>
                </a:moveTo>
                <a:cubicBezTo>
                  <a:pt x="309880" y="64438"/>
                  <a:pt x="64438" y="309880"/>
                  <a:pt x="64438" y="612648"/>
                </a:cubicBezTo>
                <a:cubicBezTo>
                  <a:pt x="64438" y="915416"/>
                  <a:pt x="309880" y="1160858"/>
                  <a:pt x="612648" y="1160858"/>
                </a:cubicBezTo>
                <a:cubicBezTo>
                  <a:pt x="915416" y="1160858"/>
                  <a:pt x="1160858" y="915416"/>
                  <a:pt x="1160858" y="612648"/>
                </a:cubicBezTo>
                <a:cubicBezTo>
                  <a:pt x="1160858" y="309880"/>
                  <a:pt x="915416" y="64438"/>
                  <a:pt x="612648" y="64438"/>
                </a:cubicBezTo>
                <a:close/>
                <a:moveTo>
                  <a:pt x="612648" y="0"/>
                </a:moveTo>
                <a:cubicBezTo>
                  <a:pt x="951004" y="0"/>
                  <a:pt x="1225296" y="274292"/>
                  <a:pt x="1225296" y="612648"/>
                </a:cubicBezTo>
                <a:cubicBezTo>
                  <a:pt x="1225296" y="951004"/>
                  <a:pt x="951004" y="1225296"/>
                  <a:pt x="612648" y="1225296"/>
                </a:cubicBezTo>
                <a:cubicBezTo>
                  <a:pt x="274292" y="1225296"/>
                  <a:pt x="0" y="951004"/>
                  <a:pt x="0" y="612648"/>
                </a:cubicBezTo>
                <a:cubicBezTo>
                  <a:pt x="0" y="274292"/>
                  <a:pt x="274292" y="0"/>
                  <a:pt x="612648" y="0"/>
                </a:cubicBezTo>
                <a:close/>
              </a:path>
            </a:pathLst>
          </a:custGeom>
          <a:solidFill>
            <a:srgbClr val="FFFFFF"/>
          </a:solidFill>
          <a:ln w="10795"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kern="0" dirty="0">
              <a:solidFill>
                <a:prstClr val="white"/>
              </a:solidFill>
              <a:latin typeface="Arial"/>
            </a:endParaRPr>
          </a:p>
        </p:txBody>
      </p:sp>
      <p:sp>
        <p:nvSpPr>
          <p:cNvPr id="34" name="TextBox 33"/>
          <p:cNvSpPr txBox="1"/>
          <p:nvPr userDrawn="1"/>
        </p:nvSpPr>
        <p:spPr>
          <a:xfrm>
            <a:off x="5272028" y="5534387"/>
            <a:ext cx="1660109" cy="156966"/>
          </a:xfrm>
          <a:prstGeom prst="rect">
            <a:avLst/>
          </a:prstGeom>
          <a:noFill/>
        </p:spPr>
        <p:txBody>
          <a:bodyPr wrap="square" lIns="0" tIns="0" rIns="0" bIns="0" rtlCol="0">
            <a:spAutoFit/>
          </a:bodyPr>
          <a:lstStyle/>
          <a:p>
            <a:pPr algn="ctr">
              <a:lnSpc>
                <a:spcPct val="85000"/>
              </a:lnSpc>
              <a:spcBef>
                <a:spcPts val="600"/>
              </a:spcBef>
              <a:spcAft>
                <a:spcPts val="600"/>
              </a:spcAft>
            </a:pPr>
            <a:r>
              <a:rPr lang="en-US" sz="1200" dirty="0">
                <a:solidFill>
                  <a:schemeClr val="tx1">
                    <a:lumMod val="75000"/>
                    <a:lumOff val="25000"/>
                  </a:schemeClr>
                </a:solidFill>
              </a:rPr>
              <a:t>Analytics</a:t>
            </a:r>
          </a:p>
        </p:txBody>
      </p:sp>
      <p:sp>
        <p:nvSpPr>
          <p:cNvPr id="35" name="Text Placeholder 23"/>
          <p:cNvSpPr>
            <a:spLocks noGrp="1"/>
          </p:cNvSpPr>
          <p:nvPr>
            <p:ph type="body" sz="quarter" idx="16" hasCustomPrompt="1"/>
          </p:nvPr>
        </p:nvSpPr>
        <p:spPr>
          <a:xfrm>
            <a:off x="7573973" y="3939170"/>
            <a:ext cx="3874540" cy="2087697"/>
          </a:xfrm>
        </p:spPr>
        <p:txBody>
          <a:bodyPr>
            <a:noAutofit/>
          </a:bodyPr>
          <a:lstStyle>
            <a:lvl1pPr marL="0" indent="0">
              <a:buNone/>
              <a:defRPr sz="2000"/>
            </a:lvl1pPr>
            <a:lvl2pPr>
              <a:defRPr sz="2000"/>
            </a:lvl2pPr>
            <a:lvl3pPr>
              <a:defRPr sz="2000"/>
            </a:lvl3pPr>
            <a:lvl4pPr>
              <a:defRPr sz="2000"/>
            </a:lvl4pPr>
            <a:lvl5pPr>
              <a:defRPr sz="2000"/>
            </a:lvl5pPr>
          </a:lstStyle>
          <a:p>
            <a:pPr lvl="0"/>
            <a:r>
              <a:rPr lang="en-US" dirty="0"/>
              <a:t>Type results description here, be short and concise</a:t>
            </a:r>
          </a:p>
        </p:txBody>
      </p:sp>
      <p:sp>
        <p:nvSpPr>
          <p:cNvPr id="11" name="TextBox 10"/>
          <p:cNvSpPr txBox="1"/>
          <p:nvPr userDrawn="1"/>
        </p:nvSpPr>
        <p:spPr>
          <a:xfrm>
            <a:off x="8403031" y="3190476"/>
            <a:ext cx="1662315" cy="575542"/>
          </a:xfrm>
          <a:prstGeom prst="rect">
            <a:avLst/>
          </a:prstGeom>
          <a:noFill/>
        </p:spPr>
        <p:txBody>
          <a:bodyPr wrap="none" lIns="0" tIns="0" rIns="0" bIns="0" rtlCol="0">
            <a:spAutoFit/>
          </a:bodyPr>
          <a:lstStyle/>
          <a:p>
            <a:pPr>
              <a:lnSpc>
                <a:spcPct val="85000"/>
              </a:lnSpc>
            </a:pPr>
            <a:r>
              <a:rPr lang="en-US" sz="4400" dirty="0">
                <a:solidFill>
                  <a:schemeClr val="tx1">
                    <a:alpha val="23000"/>
                  </a:schemeClr>
                </a:solidFill>
                <a:latin typeface="+mj-lt"/>
                <a:ea typeface="+mj-ea"/>
                <a:cs typeface="+mj-cs"/>
              </a:rPr>
              <a:t>results</a:t>
            </a:r>
          </a:p>
        </p:txBody>
      </p:sp>
      <p:sp>
        <p:nvSpPr>
          <p:cNvPr id="12" name="TextBox 11"/>
          <p:cNvSpPr txBox="1"/>
          <p:nvPr userDrawn="1"/>
        </p:nvSpPr>
        <p:spPr>
          <a:xfrm>
            <a:off x="1355459" y="3190476"/>
            <a:ext cx="1946046" cy="575542"/>
          </a:xfrm>
          <a:prstGeom prst="rect">
            <a:avLst/>
          </a:prstGeom>
          <a:noFill/>
        </p:spPr>
        <p:txBody>
          <a:bodyPr wrap="none" lIns="0" tIns="0" rIns="0" bIns="0" rtlCol="0">
            <a:spAutoFit/>
          </a:bodyPr>
          <a:lstStyle/>
          <a:p>
            <a:pPr>
              <a:lnSpc>
                <a:spcPct val="85000"/>
              </a:lnSpc>
            </a:pPr>
            <a:r>
              <a:rPr lang="en-US" sz="4400" dirty="0">
                <a:solidFill>
                  <a:schemeClr val="tx1">
                    <a:alpha val="23000"/>
                  </a:schemeClr>
                </a:solidFill>
                <a:latin typeface="+mj-lt"/>
                <a:ea typeface="+mj-ea"/>
                <a:cs typeface="+mj-cs"/>
              </a:rPr>
              <a:t>solution</a:t>
            </a:r>
          </a:p>
        </p:txBody>
      </p:sp>
    </p:spTree>
    <p:extLst>
      <p:ext uri="{BB962C8B-B14F-4D97-AF65-F5344CB8AC3E}">
        <p14:creationId xmlns:p14="http://schemas.microsoft.com/office/powerpoint/2010/main" val="17400521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4759A3-E603-4BD3-BB1F-291C462296A7}" type="datetime1">
              <a:rPr lang="en-US" smtClean="0"/>
              <a:t>10/9/2018</a:t>
            </a:fld>
            <a:endParaRPr lang="en-US"/>
          </a:p>
        </p:txBody>
      </p:sp>
      <p:sp>
        <p:nvSpPr>
          <p:cNvPr id="3" name="Footer Placeholder 2"/>
          <p:cNvSpPr>
            <a:spLocks noGrp="1"/>
          </p:cNvSpPr>
          <p:nvPr>
            <p:ph type="ftr" sz="quarter" idx="11"/>
          </p:nvPr>
        </p:nvSpPr>
        <p:spPr/>
        <p:txBody>
          <a:bodyPr/>
          <a:lstStyle/>
          <a:p>
            <a:r>
              <a:rPr lang="en-US"/>
              <a:t>© SPS  COMMERCE</a:t>
            </a:r>
          </a:p>
        </p:txBody>
      </p:sp>
      <p:sp>
        <p:nvSpPr>
          <p:cNvPr id="4" name="Slide Number Placeholder 3"/>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11055229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cxnSp>
        <p:nvCxnSpPr>
          <p:cNvPr id="9" name="Straight Connector 8"/>
          <p:cNvCxnSpPr/>
          <p:nvPr/>
        </p:nvCxnSpPr>
        <p:spPr>
          <a:xfrm>
            <a:off x="609600" y="6150427"/>
            <a:ext cx="10972800" cy="0"/>
          </a:xfrm>
          <a:prstGeom prst="line">
            <a:avLst/>
          </a:prstGeom>
          <a:ln w="12700" cmpd="sng">
            <a:solidFill>
              <a:srgbClr val="000000"/>
            </a:solidFill>
          </a:ln>
          <a:effectLst/>
        </p:spPr>
        <p:style>
          <a:lnRef idx="3">
            <a:schemeClr val="dk1"/>
          </a:lnRef>
          <a:fillRef idx="0">
            <a:schemeClr val="dk1"/>
          </a:fillRef>
          <a:effectRef idx="2">
            <a:schemeClr val="dk1"/>
          </a:effectRef>
          <a:fontRef idx="minor">
            <a:schemeClr val="tx1"/>
          </a:fontRef>
        </p:style>
      </p:cxn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728" y="6296820"/>
            <a:ext cx="2060747" cy="426575"/>
          </a:xfrm>
          <a:prstGeom prst="rect">
            <a:avLst/>
          </a:prstGeom>
        </p:spPr>
      </p:pic>
      <p:sp>
        <p:nvSpPr>
          <p:cNvPr id="5" name="Footer Placeholder 4"/>
          <p:cNvSpPr>
            <a:spLocks noGrp="1"/>
          </p:cNvSpPr>
          <p:nvPr>
            <p:ph type="ftr" sz="quarter" idx="3"/>
          </p:nvPr>
        </p:nvSpPr>
        <p:spPr>
          <a:xfrm>
            <a:off x="6737049" y="6366330"/>
            <a:ext cx="3860800" cy="228079"/>
          </a:xfrm>
          <a:prstGeom prst="rect">
            <a:avLst/>
          </a:prstGeom>
        </p:spPr>
        <p:txBody>
          <a:bodyPr vert="horz" lIns="0" tIns="0" rIns="0" bIns="0" rtlCol="0" anchor="ctr" anchorCtr="0"/>
          <a:lstStyle>
            <a:lvl1pPr algn="r">
              <a:defRPr sz="1200" cap="all">
                <a:solidFill>
                  <a:schemeClr val="tx1"/>
                </a:solidFill>
                <a:latin typeface="Arial"/>
              </a:defRPr>
            </a:lvl1pPr>
          </a:lstStyle>
          <a:p>
            <a:endParaRPr lang="en-US"/>
          </a:p>
        </p:txBody>
      </p:sp>
      <p:sp>
        <p:nvSpPr>
          <p:cNvPr id="6" name="Slide Number Placeholder 3"/>
          <p:cNvSpPr>
            <a:spLocks noGrp="1"/>
          </p:cNvSpPr>
          <p:nvPr>
            <p:ph type="sldNum" sz="quarter" idx="4"/>
          </p:nvPr>
        </p:nvSpPr>
        <p:spPr>
          <a:xfrm>
            <a:off x="10851851" y="6356352"/>
            <a:ext cx="730549" cy="250757"/>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83B0CA86-7E4E-4B7A-9762-8A5E5D1BCD7B}" type="slidenum">
              <a:rPr lang="en-US" smtClean="0"/>
              <a:pPr/>
              <a:t>‹#›</a:t>
            </a:fld>
            <a:endParaRPr lang="en-US"/>
          </a:p>
        </p:txBody>
      </p:sp>
    </p:spTree>
    <p:extLst>
      <p:ext uri="{BB962C8B-B14F-4D97-AF65-F5344CB8AC3E}">
        <p14:creationId xmlns:p14="http://schemas.microsoft.com/office/powerpoint/2010/main" val="21580218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Big text - PURPLE">
    <p:bg>
      <p:bgPr>
        <a:solidFill>
          <a:srgbClr val="4B234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6378" y="1382189"/>
            <a:ext cx="10966028" cy="3657601"/>
          </a:xfrm>
        </p:spPr>
        <p:txBody>
          <a:bodyPr anchor="b">
            <a:noAutofit/>
          </a:bodyPr>
          <a:lstStyle>
            <a:lvl1pPr algn="l">
              <a:lnSpc>
                <a:spcPct val="70000"/>
              </a:lnSpc>
              <a:defRPr sz="5400"/>
            </a:lvl1pPr>
          </a:lstStyle>
          <a:p>
            <a:r>
              <a:rPr lang="en-US" dirty="0"/>
              <a:t>Type large text, keep it short</a:t>
            </a:r>
          </a:p>
        </p:txBody>
      </p:sp>
      <p:sp>
        <p:nvSpPr>
          <p:cNvPr id="4" name="Date Placeholder 3"/>
          <p:cNvSpPr>
            <a:spLocks noGrp="1"/>
          </p:cNvSpPr>
          <p:nvPr>
            <p:ph type="dt" sz="half" idx="10"/>
          </p:nvPr>
        </p:nvSpPr>
        <p:spPr/>
        <p:txBody>
          <a:bodyPr/>
          <a:lstStyle/>
          <a:p>
            <a:fld id="{C25D0BB0-88FE-4E19-80AA-E859F741E150}"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5435150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1_Big text - VIOLET">
    <p:bg>
      <p:bgPr>
        <a:solidFill>
          <a:srgbClr val="9B4B87"/>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6378" y="1382189"/>
            <a:ext cx="10966028" cy="3657601"/>
          </a:xfrm>
        </p:spPr>
        <p:txBody>
          <a:bodyPr anchor="b">
            <a:noAutofit/>
          </a:bodyPr>
          <a:lstStyle>
            <a:lvl1pPr algn="l">
              <a:lnSpc>
                <a:spcPct val="70000"/>
              </a:lnSpc>
              <a:defRPr sz="5400"/>
            </a:lvl1pPr>
          </a:lstStyle>
          <a:p>
            <a:r>
              <a:rPr lang="en-US" dirty="0"/>
              <a:t>Type large text, keep it short</a:t>
            </a:r>
          </a:p>
        </p:txBody>
      </p:sp>
      <p:sp>
        <p:nvSpPr>
          <p:cNvPr id="4" name="Date Placeholder 3"/>
          <p:cNvSpPr>
            <a:spLocks noGrp="1"/>
          </p:cNvSpPr>
          <p:nvPr>
            <p:ph type="dt" sz="half" idx="10"/>
          </p:nvPr>
        </p:nvSpPr>
        <p:spPr/>
        <p:txBody>
          <a:bodyPr/>
          <a:lstStyle/>
          <a:p>
            <a:fld id="{9A242399-204B-4B85-9896-FD27486B6076}"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162748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2_Big text - ORANGE">
    <p:bg>
      <p:bgPr>
        <a:solidFill>
          <a:srgbClr val="FA642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6378" y="1382189"/>
            <a:ext cx="10966028" cy="3657601"/>
          </a:xfrm>
        </p:spPr>
        <p:txBody>
          <a:bodyPr anchor="b">
            <a:noAutofit/>
          </a:bodyPr>
          <a:lstStyle>
            <a:lvl1pPr algn="l">
              <a:lnSpc>
                <a:spcPct val="70000"/>
              </a:lnSpc>
              <a:defRPr sz="5400"/>
            </a:lvl1pPr>
          </a:lstStyle>
          <a:p>
            <a:r>
              <a:rPr lang="en-US" dirty="0"/>
              <a:t>Type large text, keep it short</a:t>
            </a:r>
          </a:p>
        </p:txBody>
      </p:sp>
      <p:sp>
        <p:nvSpPr>
          <p:cNvPr id="4" name="Date Placeholder 3"/>
          <p:cNvSpPr>
            <a:spLocks noGrp="1"/>
          </p:cNvSpPr>
          <p:nvPr>
            <p:ph type="dt" sz="half" idx="10"/>
          </p:nvPr>
        </p:nvSpPr>
        <p:spPr/>
        <p:txBody>
          <a:bodyPr/>
          <a:lstStyle/>
          <a:p>
            <a:fld id="{8015D9DB-0F8B-4C1A-A88C-5E7F23F1D733}"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18676709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Big text - YELLOW ORANGE">
    <p:bg>
      <p:bgPr>
        <a:solidFill>
          <a:srgbClr val="FF963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6378" y="1382189"/>
            <a:ext cx="10966028" cy="3657601"/>
          </a:xfrm>
        </p:spPr>
        <p:txBody>
          <a:bodyPr anchor="b">
            <a:noAutofit/>
          </a:bodyPr>
          <a:lstStyle>
            <a:lvl1pPr algn="l">
              <a:lnSpc>
                <a:spcPct val="70000"/>
              </a:lnSpc>
              <a:defRPr sz="5400"/>
            </a:lvl1pPr>
          </a:lstStyle>
          <a:p>
            <a:r>
              <a:rPr lang="en-US" dirty="0"/>
              <a:t>Type large text, keep it short</a:t>
            </a:r>
          </a:p>
        </p:txBody>
      </p:sp>
      <p:sp>
        <p:nvSpPr>
          <p:cNvPr id="4" name="Date Placeholder 3"/>
          <p:cNvSpPr>
            <a:spLocks noGrp="1"/>
          </p:cNvSpPr>
          <p:nvPr>
            <p:ph type="dt" sz="half" idx="10"/>
          </p:nvPr>
        </p:nvSpPr>
        <p:spPr/>
        <p:txBody>
          <a:bodyPr/>
          <a:lstStyle/>
          <a:p>
            <a:fld id="{BF31A036-5971-4632-BF7E-295E78B342AA}"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36494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Big text - SPS Blue">
    <p:bg>
      <p:bgPr>
        <a:solidFill>
          <a:srgbClr val="00ABE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6378" y="1382189"/>
            <a:ext cx="10966028" cy="3657601"/>
          </a:xfrm>
        </p:spPr>
        <p:txBody>
          <a:bodyPr anchor="b">
            <a:noAutofit/>
          </a:bodyPr>
          <a:lstStyle>
            <a:lvl1pPr algn="l">
              <a:lnSpc>
                <a:spcPct val="70000"/>
              </a:lnSpc>
              <a:defRPr sz="5400"/>
            </a:lvl1pPr>
          </a:lstStyle>
          <a:p>
            <a:r>
              <a:rPr lang="en-US" dirty="0"/>
              <a:t>Type large text, keep it short</a:t>
            </a:r>
          </a:p>
        </p:txBody>
      </p:sp>
      <p:sp>
        <p:nvSpPr>
          <p:cNvPr id="4" name="Date Placeholder 3"/>
          <p:cNvSpPr>
            <a:spLocks noGrp="1"/>
          </p:cNvSpPr>
          <p:nvPr>
            <p:ph type="dt" sz="half" idx="10"/>
          </p:nvPr>
        </p:nvSpPr>
        <p:spPr/>
        <p:txBody>
          <a:bodyPr/>
          <a:lstStyle/>
          <a:p>
            <a:fld id="{E3FA39DC-5CDB-4F87-93CC-F5940AE872A1}"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Tree>
    <p:extLst>
      <p:ext uri="{BB962C8B-B14F-4D97-AF65-F5344CB8AC3E}">
        <p14:creationId xmlns:p14="http://schemas.microsoft.com/office/powerpoint/2010/main" val="6817605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00ABE5"/>
        </a:solidFill>
        <a:effectLst/>
      </p:bgPr>
    </p:bg>
    <p:spTree>
      <p:nvGrpSpPr>
        <p:cNvPr id="1" name=""/>
        <p:cNvGrpSpPr/>
        <p:nvPr/>
      </p:nvGrpSpPr>
      <p:grpSpPr>
        <a:xfrm>
          <a:off x="0" y="0"/>
          <a:ext cx="0" cy="0"/>
          <a:chOff x="0" y="0"/>
          <a:chExt cx="0" cy="0"/>
        </a:xfrm>
      </p:grpSpPr>
      <p:sp>
        <p:nvSpPr>
          <p:cNvPr id="9" name="Freeform 8"/>
          <p:cNvSpPr/>
          <p:nvPr userDrawn="1"/>
        </p:nvSpPr>
        <p:spPr>
          <a:xfrm rot="1895739">
            <a:off x="433322" y="921125"/>
            <a:ext cx="1746461" cy="1456225"/>
          </a:xfrm>
          <a:custGeom>
            <a:avLst/>
            <a:gdLst>
              <a:gd name="connsiteX0" fmla="*/ 708975 w 765670"/>
              <a:gd name="connsiteY0" fmla="*/ 0 h 638427"/>
              <a:gd name="connsiteX1" fmla="*/ 708975 w 765670"/>
              <a:gd name="connsiteY1" fmla="*/ 52997 h 638427"/>
              <a:gd name="connsiteX2" fmla="*/ 537660 w 765670"/>
              <a:gd name="connsiteY2" fmla="*/ 194733 h 638427"/>
              <a:gd name="connsiteX3" fmla="*/ 504383 w 765670"/>
              <a:gd name="connsiteY3" fmla="*/ 308121 h 638427"/>
              <a:gd name="connsiteX4" fmla="*/ 519173 w 765670"/>
              <a:gd name="connsiteY4" fmla="*/ 366048 h 638427"/>
              <a:gd name="connsiteX5" fmla="*/ 551218 w 765670"/>
              <a:gd name="connsiteY5" fmla="*/ 384535 h 638427"/>
              <a:gd name="connsiteX6" fmla="*/ 585727 w 765670"/>
              <a:gd name="connsiteY6" fmla="*/ 375908 h 638427"/>
              <a:gd name="connsiteX7" fmla="*/ 639956 w 765670"/>
              <a:gd name="connsiteY7" fmla="*/ 364815 h 638427"/>
              <a:gd name="connsiteX8" fmla="*/ 727463 w 765670"/>
              <a:gd name="connsiteY8" fmla="*/ 401790 h 638427"/>
              <a:gd name="connsiteX9" fmla="*/ 765670 w 765670"/>
              <a:gd name="connsiteY9" fmla="*/ 494226 h 638427"/>
              <a:gd name="connsiteX10" fmla="*/ 727463 w 765670"/>
              <a:gd name="connsiteY10" fmla="*/ 591592 h 638427"/>
              <a:gd name="connsiteX11" fmla="*/ 604214 w 765670"/>
              <a:gd name="connsiteY11" fmla="*/ 638427 h 638427"/>
              <a:gd name="connsiteX12" fmla="*/ 455084 w 765670"/>
              <a:gd name="connsiteY12" fmla="*/ 568175 h 638427"/>
              <a:gd name="connsiteX13" fmla="*/ 389762 w 765670"/>
              <a:gd name="connsiteY13" fmla="*/ 394395 h 638427"/>
              <a:gd name="connsiteX14" fmla="*/ 498221 w 765670"/>
              <a:gd name="connsiteY14" fmla="*/ 129411 h 638427"/>
              <a:gd name="connsiteX15" fmla="*/ 708975 w 765670"/>
              <a:gd name="connsiteY15" fmla="*/ 0 h 638427"/>
              <a:gd name="connsiteX16" fmla="*/ 319213 w 765670"/>
              <a:gd name="connsiteY16" fmla="*/ 0 h 638427"/>
              <a:gd name="connsiteX17" fmla="*/ 319213 w 765670"/>
              <a:gd name="connsiteY17" fmla="*/ 52997 h 638427"/>
              <a:gd name="connsiteX18" fmla="*/ 147898 w 765670"/>
              <a:gd name="connsiteY18" fmla="*/ 194733 h 638427"/>
              <a:gd name="connsiteX19" fmla="*/ 114621 w 765670"/>
              <a:gd name="connsiteY19" fmla="*/ 308121 h 638427"/>
              <a:gd name="connsiteX20" fmla="*/ 129411 w 765670"/>
              <a:gd name="connsiteY20" fmla="*/ 366048 h 638427"/>
              <a:gd name="connsiteX21" fmla="*/ 161456 w 765670"/>
              <a:gd name="connsiteY21" fmla="*/ 384535 h 638427"/>
              <a:gd name="connsiteX22" fmla="*/ 195965 w 765670"/>
              <a:gd name="connsiteY22" fmla="*/ 375908 h 638427"/>
              <a:gd name="connsiteX23" fmla="*/ 250194 w 765670"/>
              <a:gd name="connsiteY23" fmla="*/ 364815 h 638427"/>
              <a:gd name="connsiteX24" fmla="*/ 337701 w 765670"/>
              <a:gd name="connsiteY24" fmla="*/ 401790 h 638427"/>
              <a:gd name="connsiteX25" fmla="*/ 375908 w 765670"/>
              <a:gd name="connsiteY25" fmla="*/ 494226 h 638427"/>
              <a:gd name="connsiteX26" fmla="*/ 337701 w 765670"/>
              <a:gd name="connsiteY26" fmla="*/ 591592 h 638427"/>
              <a:gd name="connsiteX27" fmla="*/ 214452 w 765670"/>
              <a:gd name="connsiteY27" fmla="*/ 638427 h 638427"/>
              <a:gd name="connsiteX28" fmla="*/ 65322 w 765670"/>
              <a:gd name="connsiteY28" fmla="*/ 568175 h 638427"/>
              <a:gd name="connsiteX29" fmla="*/ 0 w 765670"/>
              <a:gd name="connsiteY29" fmla="*/ 394395 h 638427"/>
              <a:gd name="connsiteX30" fmla="*/ 108459 w 765670"/>
              <a:gd name="connsiteY30" fmla="*/ 129411 h 638427"/>
              <a:gd name="connsiteX31" fmla="*/ 319213 w 765670"/>
              <a:gd name="connsiteY31" fmla="*/ 0 h 6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5670" h="638427">
                <a:moveTo>
                  <a:pt x="708975" y="0"/>
                </a:moveTo>
                <a:lnTo>
                  <a:pt x="708975" y="52997"/>
                </a:lnTo>
                <a:cubicBezTo>
                  <a:pt x="625167" y="103940"/>
                  <a:pt x="568062" y="151185"/>
                  <a:pt x="537660" y="194733"/>
                </a:cubicBezTo>
                <a:cubicBezTo>
                  <a:pt x="515476" y="226777"/>
                  <a:pt x="504383" y="264573"/>
                  <a:pt x="504383" y="308121"/>
                </a:cubicBezTo>
                <a:cubicBezTo>
                  <a:pt x="504383" y="334414"/>
                  <a:pt x="509313" y="353723"/>
                  <a:pt x="519173" y="366048"/>
                </a:cubicBezTo>
                <a:cubicBezTo>
                  <a:pt x="528211" y="378373"/>
                  <a:pt x="538893" y="384535"/>
                  <a:pt x="551218" y="384535"/>
                </a:cubicBezTo>
                <a:cubicBezTo>
                  <a:pt x="559434" y="384535"/>
                  <a:pt x="570937" y="381659"/>
                  <a:pt x="585727" y="375908"/>
                </a:cubicBezTo>
                <a:cubicBezTo>
                  <a:pt x="607912" y="368513"/>
                  <a:pt x="625988" y="364815"/>
                  <a:pt x="639956" y="364815"/>
                </a:cubicBezTo>
                <a:cubicBezTo>
                  <a:pt x="672823" y="364815"/>
                  <a:pt x="701991" y="377140"/>
                  <a:pt x="727463" y="401790"/>
                </a:cubicBezTo>
                <a:cubicBezTo>
                  <a:pt x="752934" y="426439"/>
                  <a:pt x="765670" y="457252"/>
                  <a:pt x="765670" y="494226"/>
                </a:cubicBezTo>
                <a:cubicBezTo>
                  <a:pt x="765670" y="536130"/>
                  <a:pt x="752934" y="568586"/>
                  <a:pt x="727463" y="591592"/>
                </a:cubicBezTo>
                <a:cubicBezTo>
                  <a:pt x="692132" y="622815"/>
                  <a:pt x="651049" y="638427"/>
                  <a:pt x="604214" y="638427"/>
                </a:cubicBezTo>
                <a:cubicBezTo>
                  <a:pt x="548342" y="638427"/>
                  <a:pt x="498632" y="615009"/>
                  <a:pt x="455084" y="568175"/>
                </a:cubicBezTo>
                <a:cubicBezTo>
                  <a:pt x="411536" y="521341"/>
                  <a:pt x="389762" y="463414"/>
                  <a:pt x="389762" y="394395"/>
                </a:cubicBezTo>
                <a:cubicBezTo>
                  <a:pt x="389762" y="297440"/>
                  <a:pt x="425915" y="209112"/>
                  <a:pt x="498221" y="129411"/>
                </a:cubicBezTo>
                <a:cubicBezTo>
                  <a:pt x="546699" y="76825"/>
                  <a:pt x="616950" y="33688"/>
                  <a:pt x="708975" y="0"/>
                </a:cubicBezTo>
                <a:close/>
                <a:moveTo>
                  <a:pt x="319213" y="0"/>
                </a:moveTo>
                <a:lnTo>
                  <a:pt x="319213" y="52997"/>
                </a:lnTo>
                <a:cubicBezTo>
                  <a:pt x="235405" y="103940"/>
                  <a:pt x="178300" y="151185"/>
                  <a:pt x="147898" y="194733"/>
                </a:cubicBezTo>
                <a:cubicBezTo>
                  <a:pt x="125714" y="226777"/>
                  <a:pt x="114621" y="264573"/>
                  <a:pt x="114621" y="308121"/>
                </a:cubicBezTo>
                <a:cubicBezTo>
                  <a:pt x="114621" y="334414"/>
                  <a:pt x="119551" y="353723"/>
                  <a:pt x="129411" y="366048"/>
                </a:cubicBezTo>
                <a:cubicBezTo>
                  <a:pt x="138449" y="378373"/>
                  <a:pt x="149131" y="384535"/>
                  <a:pt x="161456" y="384535"/>
                </a:cubicBezTo>
                <a:cubicBezTo>
                  <a:pt x="169672" y="384535"/>
                  <a:pt x="181175" y="381659"/>
                  <a:pt x="195965" y="375908"/>
                </a:cubicBezTo>
                <a:cubicBezTo>
                  <a:pt x="218150" y="368513"/>
                  <a:pt x="236226" y="364815"/>
                  <a:pt x="250194" y="364815"/>
                </a:cubicBezTo>
                <a:cubicBezTo>
                  <a:pt x="283061" y="364815"/>
                  <a:pt x="312229" y="377140"/>
                  <a:pt x="337701" y="401790"/>
                </a:cubicBezTo>
                <a:cubicBezTo>
                  <a:pt x="363172" y="426439"/>
                  <a:pt x="375908" y="457252"/>
                  <a:pt x="375908" y="494226"/>
                </a:cubicBezTo>
                <a:cubicBezTo>
                  <a:pt x="375908" y="536130"/>
                  <a:pt x="363172" y="568586"/>
                  <a:pt x="337701" y="591592"/>
                </a:cubicBezTo>
                <a:cubicBezTo>
                  <a:pt x="302370" y="622815"/>
                  <a:pt x="261287" y="638427"/>
                  <a:pt x="214452" y="638427"/>
                </a:cubicBezTo>
                <a:cubicBezTo>
                  <a:pt x="158580" y="638427"/>
                  <a:pt x="108870" y="615009"/>
                  <a:pt x="65322" y="568175"/>
                </a:cubicBezTo>
                <a:cubicBezTo>
                  <a:pt x="21774" y="521341"/>
                  <a:pt x="0" y="463414"/>
                  <a:pt x="0" y="394395"/>
                </a:cubicBezTo>
                <a:cubicBezTo>
                  <a:pt x="0" y="297440"/>
                  <a:pt x="36153" y="209112"/>
                  <a:pt x="108459" y="129411"/>
                </a:cubicBezTo>
                <a:cubicBezTo>
                  <a:pt x="156937" y="76825"/>
                  <a:pt x="227188" y="33688"/>
                  <a:pt x="319213" y="0"/>
                </a:cubicBezTo>
                <a:close/>
              </a:path>
            </a:pathLst>
          </a:custGeom>
          <a:solidFill>
            <a:srgbClr val="FFFFFF">
              <a:alpha val="1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616380" y="2032000"/>
            <a:ext cx="8256689" cy="2559055"/>
          </a:xfrm>
        </p:spPr>
        <p:txBody>
          <a:bodyPr anchor="t">
            <a:noAutofit/>
          </a:bodyPr>
          <a:lstStyle>
            <a:lvl1pPr algn="l">
              <a:lnSpc>
                <a:spcPct val="85000"/>
              </a:lnSpc>
              <a:defRPr sz="3200" i="1" cap="none" baseline="0">
                <a:solidFill>
                  <a:schemeClr val="accent3">
                    <a:lumMod val="20000"/>
                    <a:lumOff val="80000"/>
                  </a:schemeClr>
                </a:solidFill>
              </a:defRPr>
            </a:lvl1pPr>
          </a:lstStyle>
          <a:p>
            <a:r>
              <a:rPr lang="en-US" dirty="0"/>
              <a:t>Type quote here. Longer isn’t better. Up to four lines should do…use ellipses to separate parts of the quote.</a:t>
            </a:r>
          </a:p>
        </p:txBody>
      </p:sp>
      <p:sp>
        <p:nvSpPr>
          <p:cNvPr id="4" name="Date Placeholder 3"/>
          <p:cNvSpPr>
            <a:spLocks noGrp="1"/>
          </p:cNvSpPr>
          <p:nvPr>
            <p:ph type="dt" sz="half" idx="10"/>
          </p:nvPr>
        </p:nvSpPr>
        <p:spPr/>
        <p:txBody>
          <a:bodyPr/>
          <a:lstStyle/>
          <a:p>
            <a:fld id="{C8ABE10F-8311-4BB5-BD42-C7A4C00AE4A2}" type="datetime1">
              <a:rPr lang="en-US" smtClean="0"/>
              <a:t>10/9/2018</a:t>
            </a:fld>
            <a:endParaRPr lang="en-US"/>
          </a:p>
        </p:txBody>
      </p:sp>
      <p:sp>
        <p:nvSpPr>
          <p:cNvPr id="5" name="Footer Placeholder 4"/>
          <p:cNvSpPr>
            <a:spLocks noGrp="1"/>
          </p:cNvSpPr>
          <p:nvPr>
            <p:ph type="ftr" sz="quarter" idx="11"/>
          </p:nvPr>
        </p:nvSpPr>
        <p:spPr/>
        <p:txBody>
          <a:bodyPr/>
          <a:lstStyle/>
          <a:p>
            <a:r>
              <a:rPr lang="en-US"/>
              <a:t>© SPS  COMMERCE</a:t>
            </a:r>
            <a:endParaRPr lang="en-US" dirty="0"/>
          </a:p>
        </p:txBody>
      </p:sp>
      <p:sp>
        <p:nvSpPr>
          <p:cNvPr id="6" name="Slide Number Placeholder 5"/>
          <p:cNvSpPr>
            <a:spLocks noGrp="1"/>
          </p:cNvSpPr>
          <p:nvPr>
            <p:ph type="sldNum" sz="quarter" idx="12"/>
          </p:nvPr>
        </p:nvSpPr>
        <p:spPr/>
        <p:txBody>
          <a:bodyPr/>
          <a:lstStyle/>
          <a:p>
            <a:fld id="{1CC5768D-D8E1-4B3B-A7D5-9BF509BC74D3}" type="slidenum">
              <a:rPr lang="en-US" smtClean="0"/>
              <a:t>‹#›</a:t>
            </a:fld>
            <a:endParaRPr lang="en-US"/>
          </a:p>
        </p:txBody>
      </p:sp>
      <p:sp>
        <p:nvSpPr>
          <p:cNvPr id="10" name="Freeform 9"/>
          <p:cNvSpPr/>
          <p:nvPr userDrawn="1"/>
        </p:nvSpPr>
        <p:spPr>
          <a:xfrm rot="1895739" flipH="1" flipV="1">
            <a:off x="9900596" y="3239451"/>
            <a:ext cx="1746461" cy="1456225"/>
          </a:xfrm>
          <a:custGeom>
            <a:avLst/>
            <a:gdLst>
              <a:gd name="connsiteX0" fmla="*/ 708975 w 765670"/>
              <a:gd name="connsiteY0" fmla="*/ 0 h 638427"/>
              <a:gd name="connsiteX1" fmla="*/ 708975 w 765670"/>
              <a:gd name="connsiteY1" fmla="*/ 52997 h 638427"/>
              <a:gd name="connsiteX2" fmla="*/ 537660 w 765670"/>
              <a:gd name="connsiteY2" fmla="*/ 194733 h 638427"/>
              <a:gd name="connsiteX3" fmla="*/ 504383 w 765670"/>
              <a:gd name="connsiteY3" fmla="*/ 308121 h 638427"/>
              <a:gd name="connsiteX4" fmla="*/ 519173 w 765670"/>
              <a:gd name="connsiteY4" fmla="*/ 366048 h 638427"/>
              <a:gd name="connsiteX5" fmla="*/ 551218 w 765670"/>
              <a:gd name="connsiteY5" fmla="*/ 384535 h 638427"/>
              <a:gd name="connsiteX6" fmla="*/ 585727 w 765670"/>
              <a:gd name="connsiteY6" fmla="*/ 375908 h 638427"/>
              <a:gd name="connsiteX7" fmla="*/ 639956 w 765670"/>
              <a:gd name="connsiteY7" fmla="*/ 364815 h 638427"/>
              <a:gd name="connsiteX8" fmla="*/ 727463 w 765670"/>
              <a:gd name="connsiteY8" fmla="*/ 401790 h 638427"/>
              <a:gd name="connsiteX9" fmla="*/ 765670 w 765670"/>
              <a:gd name="connsiteY9" fmla="*/ 494226 h 638427"/>
              <a:gd name="connsiteX10" fmla="*/ 727463 w 765670"/>
              <a:gd name="connsiteY10" fmla="*/ 591592 h 638427"/>
              <a:gd name="connsiteX11" fmla="*/ 604214 w 765670"/>
              <a:gd name="connsiteY11" fmla="*/ 638427 h 638427"/>
              <a:gd name="connsiteX12" fmla="*/ 455084 w 765670"/>
              <a:gd name="connsiteY12" fmla="*/ 568175 h 638427"/>
              <a:gd name="connsiteX13" fmla="*/ 389762 w 765670"/>
              <a:gd name="connsiteY13" fmla="*/ 394395 h 638427"/>
              <a:gd name="connsiteX14" fmla="*/ 498221 w 765670"/>
              <a:gd name="connsiteY14" fmla="*/ 129411 h 638427"/>
              <a:gd name="connsiteX15" fmla="*/ 708975 w 765670"/>
              <a:gd name="connsiteY15" fmla="*/ 0 h 638427"/>
              <a:gd name="connsiteX16" fmla="*/ 319213 w 765670"/>
              <a:gd name="connsiteY16" fmla="*/ 0 h 638427"/>
              <a:gd name="connsiteX17" fmla="*/ 319213 w 765670"/>
              <a:gd name="connsiteY17" fmla="*/ 52997 h 638427"/>
              <a:gd name="connsiteX18" fmla="*/ 147898 w 765670"/>
              <a:gd name="connsiteY18" fmla="*/ 194733 h 638427"/>
              <a:gd name="connsiteX19" fmla="*/ 114621 w 765670"/>
              <a:gd name="connsiteY19" fmla="*/ 308121 h 638427"/>
              <a:gd name="connsiteX20" fmla="*/ 129411 w 765670"/>
              <a:gd name="connsiteY20" fmla="*/ 366048 h 638427"/>
              <a:gd name="connsiteX21" fmla="*/ 161456 w 765670"/>
              <a:gd name="connsiteY21" fmla="*/ 384535 h 638427"/>
              <a:gd name="connsiteX22" fmla="*/ 195965 w 765670"/>
              <a:gd name="connsiteY22" fmla="*/ 375908 h 638427"/>
              <a:gd name="connsiteX23" fmla="*/ 250194 w 765670"/>
              <a:gd name="connsiteY23" fmla="*/ 364815 h 638427"/>
              <a:gd name="connsiteX24" fmla="*/ 337701 w 765670"/>
              <a:gd name="connsiteY24" fmla="*/ 401790 h 638427"/>
              <a:gd name="connsiteX25" fmla="*/ 375908 w 765670"/>
              <a:gd name="connsiteY25" fmla="*/ 494226 h 638427"/>
              <a:gd name="connsiteX26" fmla="*/ 337701 w 765670"/>
              <a:gd name="connsiteY26" fmla="*/ 591592 h 638427"/>
              <a:gd name="connsiteX27" fmla="*/ 214452 w 765670"/>
              <a:gd name="connsiteY27" fmla="*/ 638427 h 638427"/>
              <a:gd name="connsiteX28" fmla="*/ 65322 w 765670"/>
              <a:gd name="connsiteY28" fmla="*/ 568175 h 638427"/>
              <a:gd name="connsiteX29" fmla="*/ 0 w 765670"/>
              <a:gd name="connsiteY29" fmla="*/ 394395 h 638427"/>
              <a:gd name="connsiteX30" fmla="*/ 108459 w 765670"/>
              <a:gd name="connsiteY30" fmla="*/ 129411 h 638427"/>
              <a:gd name="connsiteX31" fmla="*/ 319213 w 765670"/>
              <a:gd name="connsiteY31" fmla="*/ 0 h 6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5670" h="638427">
                <a:moveTo>
                  <a:pt x="708975" y="0"/>
                </a:moveTo>
                <a:lnTo>
                  <a:pt x="708975" y="52997"/>
                </a:lnTo>
                <a:cubicBezTo>
                  <a:pt x="625167" y="103940"/>
                  <a:pt x="568062" y="151185"/>
                  <a:pt x="537660" y="194733"/>
                </a:cubicBezTo>
                <a:cubicBezTo>
                  <a:pt x="515476" y="226777"/>
                  <a:pt x="504383" y="264573"/>
                  <a:pt x="504383" y="308121"/>
                </a:cubicBezTo>
                <a:cubicBezTo>
                  <a:pt x="504383" y="334414"/>
                  <a:pt x="509313" y="353723"/>
                  <a:pt x="519173" y="366048"/>
                </a:cubicBezTo>
                <a:cubicBezTo>
                  <a:pt x="528211" y="378373"/>
                  <a:pt x="538893" y="384535"/>
                  <a:pt x="551218" y="384535"/>
                </a:cubicBezTo>
                <a:cubicBezTo>
                  <a:pt x="559434" y="384535"/>
                  <a:pt x="570937" y="381659"/>
                  <a:pt x="585727" y="375908"/>
                </a:cubicBezTo>
                <a:cubicBezTo>
                  <a:pt x="607912" y="368513"/>
                  <a:pt x="625988" y="364815"/>
                  <a:pt x="639956" y="364815"/>
                </a:cubicBezTo>
                <a:cubicBezTo>
                  <a:pt x="672823" y="364815"/>
                  <a:pt x="701991" y="377140"/>
                  <a:pt x="727463" y="401790"/>
                </a:cubicBezTo>
                <a:cubicBezTo>
                  <a:pt x="752934" y="426439"/>
                  <a:pt x="765670" y="457252"/>
                  <a:pt x="765670" y="494226"/>
                </a:cubicBezTo>
                <a:cubicBezTo>
                  <a:pt x="765670" y="536130"/>
                  <a:pt x="752934" y="568586"/>
                  <a:pt x="727463" y="591592"/>
                </a:cubicBezTo>
                <a:cubicBezTo>
                  <a:pt x="692132" y="622815"/>
                  <a:pt x="651049" y="638427"/>
                  <a:pt x="604214" y="638427"/>
                </a:cubicBezTo>
                <a:cubicBezTo>
                  <a:pt x="548342" y="638427"/>
                  <a:pt x="498632" y="615009"/>
                  <a:pt x="455084" y="568175"/>
                </a:cubicBezTo>
                <a:cubicBezTo>
                  <a:pt x="411536" y="521341"/>
                  <a:pt x="389762" y="463414"/>
                  <a:pt x="389762" y="394395"/>
                </a:cubicBezTo>
                <a:cubicBezTo>
                  <a:pt x="389762" y="297440"/>
                  <a:pt x="425915" y="209112"/>
                  <a:pt x="498221" y="129411"/>
                </a:cubicBezTo>
                <a:cubicBezTo>
                  <a:pt x="546699" y="76825"/>
                  <a:pt x="616950" y="33688"/>
                  <a:pt x="708975" y="0"/>
                </a:cubicBezTo>
                <a:close/>
                <a:moveTo>
                  <a:pt x="319213" y="0"/>
                </a:moveTo>
                <a:lnTo>
                  <a:pt x="319213" y="52997"/>
                </a:lnTo>
                <a:cubicBezTo>
                  <a:pt x="235405" y="103940"/>
                  <a:pt x="178300" y="151185"/>
                  <a:pt x="147898" y="194733"/>
                </a:cubicBezTo>
                <a:cubicBezTo>
                  <a:pt x="125714" y="226777"/>
                  <a:pt x="114621" y="264573"/>
                  <a:pt x="114621" y="308121"/>
                </a:cubicBezTo>
                <a:cubicBezTo>
                  <a:pt x="114621" y="334414"/>
                  <a:pt x="119551" y="353723"/>
                  <a:pt x="129411" y="366048"/>
                </a:cubicBezTo>
                <a:cubicBezTo>
                  <a:pt x="138449" y="378373"/>
                  <a:pt x="149131" y="384535"/>
                  <a:pt x="161456" y="384535"/>
                </a:cubicBezTo>
                <a:cubicBezTo>
                  <a:pt x="169672" y="384535"/>
                  <a:pt x="181175" y="381659"/>
                  <a:pt x="195965" y="375908"/>
                </a:cubicBezTo>
                <a:cubicBezTo>
                  <a:pt x="218150" y="368513"/>
                  <a:pt x="236226" y="364815"/>
                  <a:pt x="250194" y="364815"/>
                </a:cubicBezTo>
                <a:cubicBezTo>
                  <a:pt x="283061" y="364815"/>
                  <a:pt x="312229" y="377140"/>
                  <a:pt x="337701" y="401790"/>
                </a:cubicBezTo>
                <a:cubicBezTo>
                  <a:pt x="363172" y="426439"/>
                  <a:pt x="375908" y="457252"/>
                  <a:pt x="375908" y="494226"/>
                </a:cubicBezTo>
                <a:cubicBezTo>
                  <a:pt x="375908" y="536130"/>
                  <a:pt x="363172" y="568586"/>
                  <a:pt x="337701" y="591592"/>
                </a:cubicBezTo>
                <a:cubicBezTo>
                  <a:pt x="302370" y="622815"/>
                  <a:pt x="261287" y="638427"/>
                  <a:pt x="214452" y="638427"/>
                </a:cubicBezTo>
                <a:cubicBezTo>
                  <a:pt x="158580" y="638427"/>
                  <a:pt x="108870" y="615009"/>
                  <a:pt x="65322" y="568175"/>
                </a:cubicBezTo>
                <a:cubicBezTo>
                  <a:pt x="21774" y="521341"/>
                  <a:pt x="0" y="463414"/>
                  <a:pt x="0" y="394395"/>
                </a:cubicBezTo>
                <a:cubicBezTo>
                  <a:pt x="0" y="297440"/>
                  <a:pt x="36153" y="209112"/>
                  <a:pt x="108459" y="129411"/>
                </a:cubicBezTo>
                <a:cubicBezTo>
                  <a:pt x="156937" y="76825"/>
                  <a:pt x="227188" y="33688"/>
                  <a:pt x="319213" y="0"/>
                </a:cubicBezTo>
                <a:close/>
              </a:path>
            </a:pathLst>
          </a:custGeom>
          <a:solidFill>
            <a:srgbClr val="FFFFFF">
              <a:alpha val="1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Picture Placeholder 13"/>
          <p:cNvSpPr>
            <a:spLocks noGrp="1"/>
          </p:cNvSpPr>
          <p:nvPr>
            <p:ph type="pic" sz="quarter" idx="14" hasCustomPrompt="1"/>
          </p:nvPr>
        </p:nvSpPr>
        <p:spPr>
          <a:xfrm>
            <a:off x="609600" y="4794251"/>
            <a:ext cx="2235200" cy="950768"/>
          </a:xfrm>
        </p:spPr>
        <p:txBody>
          <a:bodyPr>
            <a:noAutofit/>
          </a:bodyPr>
          <a:lstStyle>
            <a:lvl1pPr marL="0" indent="0">
              <a:buNone/>
              <a:defRPr sz="1050" baseline="0"/>
            </a:lvl1pPr>
          </a:lstStyle>
          <a:p>
            <a:r>
              <a:rPr lang="en-US" dirty="0"/>
              <a:t>Place logo here | Align to the upper left hand corner of this placeholder. Fill as much space as possible , but do not extent past right border of placeholder.</a:t>
            </a:r>
          </a:p>
        </p:txBody>
      </p:sp>
      <p:cxnSp>
        <p:nvCxnSpPr>
          <p:cNvPr id="16" name="Straight Connector 15"/>
          <p:cNvCxnSpPr/>
          <p:nvPr userDrawn="1"/>
        </p:nvCxnSpPr>
        <p:spPr>
          <a:xfrm>
            <a:off x="2927924" y="4794251"/>
            <a:ext cx="0" cy="950768"/>
          </a:xfrm>
          <a:prstGeom prst="line">
            <a:avLst/>
          </a:prstGeom>
          <a:ln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3075518" y="4794252"/>
            <a:ext cx="7957105" cy="950383"/>
          </a:xfrm>
        </p:spPr>
        <p:txBody>
          <a:bodyPr>
            <a:normAutofit/>
          </a:bodyPr>
          <a:lstStyle>
            <a:lvl1pPr marL="0" indent="0">
              <a:spcBef>
                <a:spcPts val="100"/>
              </a:spcBef>
              <a:spcAft>
                <a:spcPts val="100"/>
              </a:spcAft>
              <a:buNone/>
              <a:defRPr sz="1800"/>
            </a:lvl1pPr>
            <a:lvl2pPr marL="0" indent="0">
              <a:spcBef>
                <a:spcPts val="100"/>
              </a:spcBef>
              <a:spcAft>
                <a:spcPts val="100"/>
              </a:spcAft>
              <a:buNone/>
              <a:defRPr sz="1400"/>
            </a:lvl2pPr>
          </a:lstStyle>
          <a:p>
            <a:pPr lvl="0"/>
            <a:r>
              <a:rPr lang="en-US" dirty="0"/>
              <a:t>Executive Name</a:t>
            </a:r>
          </a:p>
          <a:p>
            <a:pPr lvl="1"/>
            <a:r>
              <a:rPr lang="en-US" dirty="0"/>
              <a:t>Executive Title</a:t>
            </a:r>
          </a:p>
        </p:txBody>
      </p:sp>
      <p:sp>
        <p:nvSpPr>
          <p:cNvPr id="20" name="Picture Placeholder 19"/>
          <p:cNvSpPr>
            <a:spLocks noGrp="1"/>
          </p:cNvSpPr>
          <p:nvPr>
            <p:ph type="pic" sz="quarter" idx="16" hasCustomPrompt="1"/>
          </p:nvPr>
        </p:nvSpPr>
        <p:spPr>
          <a:xfrm>
            <a:off x="8925949" y="2031999"/>
            <a:ext cx="2106676" cy="2559055"/>
          </a:xfrm>
        </p:spPr>
        <p:txBody>
          <a:bodyPr>
            <a:normAutofit/>
          </a:bodyPr>
          <a:lstStyle>
            <a:lvl1pPr marL="0" indent="0">
              <a:buNone/>
              <a:defRPr sz="1400" baseline="0"/>
            </a:lvl1pPr>
          </a:lstStyle>
          <a:p>
            <a:r>
              <a:rPr lang="en-US" dirty="0"/>
              <a:t>Insert photo of executive. If photo is unavailable, delete this placeholder and extent quote’s right border further to the right.</a:t>
            </a:r>
          </a:p>
        </p:txBody>
      </p:sp>
    </p:spTree>
    <p:extLst>
      <p:ext uri="{BB962C8B-B14F-4D97-AF65-F5344CB8AC3E}">
        <p14:creationId xmlns:p14="http://schemas.microsoft.com/office/powerpoint/2010/main" val="11693269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xfrm>
            <a:off x="9627873" y="6399372"/>
            <a:ext cx="2543176" cy="458628"/>
          </a:xfrm>
          <a:prstGeom prst="rect">
            <a:avLst/>
          </a:prstGeom>
          <a:ln/>
        </p:spPr>
        <p:txBody>
          <a:bodyPr/>
          <a:lstStyle>
            <a:lvl1pPr>
              <a:defRPr/>
            </a:lvl1pPr>
          </a:lstStyle>
          <a:p>
            <a:fld id="{83B0CA86-7E4E-4B7A-9762-8A5E5D1BCD7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5" y="1534478"/>
            <a:ext cx="5387340" cy="640080"/>
          </a:xfrm>
        </p:spPr>
        <p:txBody>
          <a:bodyPr anchor="b">
            <a:normAutofit/>
          </a:bodyPr>
          <a:lstStyle>
            <a:lvl1pPr marL="0" indent="0">
              <a:buNone/>
              <a:defRPr sz="2200" b="1">
                <a:solidFill>
                  <a:srgbClr val="C97B29"/>
                </a:solidFill>
              </a:defRPr>
            </a:lvl1pPr>
            <a:lvl2pPr marL="411468" indent="0">
              <a:buNone/>
              <a:defRPr sz="1800" b="1"/>
            </a:lvl2pPr>
            <a:lvl3pPr marL="822936" indent="0">
              <a:buNone/>
              <a:defRPr sz="1600" b="1"/>
            </a:lvl3pPr>
            <a:lvl4pPr marL="1234403" indent="0">
              <a:buNone/>
              <a:defRPr sz="1400" b="1"/>
            </a:lvl4pPr>
            <a:lvl5pPr marL="1645871" indent="0">
              <a:buNone/>
              <a:defRPr sz="1400" b="1"/>
            </a:lvl5pPr>
            <a:lvl6pPr marL="2057339" indent="0">
              <a:buNone/>
              <a:defRPr sz="1400" b="1"/>
            </a:lvl6pPr>
            <a:lvl7pPr marL="2468806" indent="0">
              <a:buNone/>
              <a:defRPr sz="1400" b="1"/>
            </a:lvl7pPr>
            <a:lvl8pPr marL="2880274" indent="0">
              <a:buNone/>
              <a:defRPr sz="1400" b="1"/>
            </a:lvl8pPr>
            <a:lvl9pPr marL="3291741" indent="0">
              <a:buNone/>
              <a:defRPr sz="1400" b="1"/>
            </a:lvl9pPr>
          </a:lstStyle>
          <a:p>
            <a:pPr lvl="0"/>
            <a:r>
              <a:rPr lang="en-US"/>
              <a:t>Click to edit Master text styles</a:t>
            </a:r>
          </a:p>
        </p:txBody>
      </p:sp>
      <p:sp>
        <p:nvSpPr>
          <p:cNvPr id="4" name="Content Placeholder 3"/>
          <p:cNvSpPr>
            <a:spLocks noGrp="1"/>
          </p:cNvSpPr>
          <p:nvPr>
            <p:ph sz="half" idx="2"/>
          </p:nvPr>
        </p:nvSpPr>
        <p:spPr>
          <a:xfrm>
            <a:off x="609605" y="2174561"/>
            <a:ext cx="5387340" cy="3951923"/>
          </a:xfrm>
        </p:spPr>
        <p:txBody>
          <a:bodyPr>
            <a:normAutofit/>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61" y="1534478"/>
            <a:ext cx="5389244" cy="640080"/>
          </a:xfrm>
        </p:spPr>
        <p:txBody>
          <a:bodyPr anchor="b">
            <a:normAutofit/>
          </a:bodyPr>
          <a:lstStyle>
            <a:lvl1pPr marL="0" indent="0">
              <a:buNone/>
              <a:defRPr sz="2200" b="1">
                <a:solidFill>
                  <a:srgbClr val="C97B29"/>
                </a:solidFill>
              </a:defRPr>
            </a:lvl1pPr>
            <a:lvl2pPr marL="411468" indent="0">
              <a:buNone/>
              <a:defRPr sz="1800" b="1"/>
            </a:lvl2pPr>
            <a:lvl3pPr marL="822936" indent="0">
              <a:buNone/>
              <a:defRPr sz="1600" b="1"/>
            </a:lvl3pPr>
            <a:lvl4pPr marL="1234403" indent="0">
              <a:buNone/>
              <a:defRPr sz="1400" b="1"/>
            </a:lvl4pPr>
            <a:lvl5pPr marL="1645871" indent="0">
              <a:buNone/>
              <a:defRPr sz="1400" b="1"/>
            </a:lvl5pPr>
            <a:lvl6pPr marL="2057339" indent="0">
              <a:buNone/>
              <a:defRPr sz="1400" b="1"/>
            </a:lvl6pPr>
            <a:lvl7pPr marL="2468806" indent="0">
              <a:buNone/>
              <a:defRPr sz="1400" b="1"/>
            </a:lvl7pPr>
            <a:lvl8pPr marL="2880274" indent="0">
              <a:buNone/>
              <a:defRPr sz="1400" b="1"/>
            </a:lvl8pPr>
            <a:lvl9pPr marL="3291741"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3161" y="2174561"/>
            <a:ext cx="5389244" cy="3951923"/>
          </a:xfrm>
        </p:spPr>
        <p:txBody>
          <a:bodyPr>
            <a:normAutofit/>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1828800" y="68584"/>
            <a:ext cx="10363200" cy="724377"/>
          </a:xfrm>
        </p:spPr>
        <p:txBody>
          <a:bodyPr/>
          <a:lstStyle/>
          <a:p>
            <a:r>
              <a:rPr lang="en-US"/>
              <a:t>Click to edit Master title style</a:t>
            </a:r>
          </a:p>
        </p:txBody>
      </p:sp>
      <p:sp>
        <p:nvSpPr>
          <p:cNvPr id="7" name="Slide Number Placeholder 6"/>
          <p:cNvSpPr>
            <a:spLocks noGrp="1" noChangeArrowheads="1"/>
          </p:cNvSpPr>
          <p:nvPr>
            <p:ph type="sldNum" sz="quarter" idx="10"/>
          </p:nvPr>
        </p:nvSpPr>
        <p:spPr>
          <a:xfrm>
            <a:off x="9627873" y="6399372"/>
            <a:ext cx="2543176" cy="458628"/>
          </a:xfrm>
          <a:prstGeom prst="rect">
            <a:avLst/>
          </a:prstGeom>
          <a:ln/>
        </p:spPr>
        <p:txBody>
          <a:bodyPr/>
          <a:lstStyle>
            <a:lvl1pPr>
              <a:defRPr/>
            </a:lvl1pPr>
          </a:lstStyle>
          <a:p>
            <a:fld id="{83B0CA86-7E4E-4B7A-9762-8A5E5D1BCD7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3" name="Picture 12" descr="sps_logo_blue_black_new_tag"/>
          <p:cNvPicPr>
            <a:picLocks noChangeAspect="1" noChangeArrowheads="1"/>
          </p:cNvPicPr>
          <p:nvPr/>
        </p:nvPicPr>
        <p:blipFill>
          <a:blip r:embed="rId2" cstate="print"/>
          <a:srcRect/>
          <a:stretch>
            <a:fillRect/>
          </a:stretch>
        </p:blipFill>
        <p:spPr bwMode="auto">
          <a:xfrm>
            <a:off x="304801" y="6149976"/>
            <a:ext cx="3037417" cy="631825"/>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a:xfrm>
            <a:off x="9347200" y="6492876"/>
            <a:ext cx="2844800" cy="365125"/>
          </a:xfrm>
          <a:prstGeom prst="rect">
            <a:avLst/>
          </a:prstGeom>
        </p:spPr>
        <p:txBody>
          <a:bodyPr/>
          <a:lstStyle>
            <a:lvl1pPr>
              <a:defRPr/>
            </a:lvl1pPr>
          </a:lstStyle>
          <a:p>
            <a:fld id="{DDDCCA85-B280-41E9-B650-5692D44B7307}" type="datetimeFigureOut">
              <a:rPr lang="en-US" smtClean="0"/>
              <a:pPr/>
              <a:t>10/9/2018</a:t>
            </a:fld>
            <a:endParaRPr lang="en-US"/>
          </a:p>
        </p:txBody>
      </p:sp>
      <p:sp>
        <p:nvSpPr>
          <p:cNvPr id="5" name="Footer Placeholder 3"/>
          <p:cNvSpPr>
            <a:spLocks noGrp="1"/>
          </p:cNvSpPr>
          <p:nvPr>
            <p:ph type="ftr" sz="quarter" idx="11"/>
          </p:nvPr>
        </p:nvSpPr>
        <p:spPr>
          <a:xfrm>
            <a:off x="4165600" y="6356351"/>
            <a:ext cx="3860800" cy="365125"/>
          </a:xfrm>
          <a:prstGeom prst="rect">
            <a:avLst/>
          </a:prstGeom>
        </p:spPr>
        <p:txBody>
          <a:bodyPr/>
          <a:lstStyle>
            <a:lvl1pPr>
              <a:defRPr/>
            </a:lvl1pPr>
          </a:lstStyle>
          <a:p>
            <a:endParaRPr lang="en-US"/>
          </a:p>
        </p:txBody>
      </p:sp>
      <p:sp>
        <p:nvSpPr>
          <p:cNvPr id="6" name="Slide Number Placeholder 4"/>
          <p:cNvSpPr>
            <a:spLocks noGrp="1"/>
          </p:cNvSpPr>
          <p:nvPr>
            <p:ph type="sldNum" sz="quarter" idx="12"/>
          </p:nvPr>
        </p:nvSpPr>
        <p:spPr>
          <a:xfrm>
            <a:off x="9347200" y="6264276"/>
            <a:ext cx="2844800" cy="365125"/>
          </a:xfrm>
          <a:prstGeom prst="rect">
            <a:avLst/>
          </a:prstGeom>
        </p:spPr>
        <p:txBody>
          <a:bodyPr/>
          <a:lstStyle>
            <a:lvl1pPr>
              <a:defRPr/>
            </a:lvl1pPr>
          </a:lstStyle>
          <a:p>
            <a:fld id="{83B0CA86-7E4E-4B7A-9762-8A5E5D1BCD7B}" type="slidenum">
              <a:rPr lang="en-US" smtClean="0"/>
              <a:pPr/>
              <a:t>‹#›</a:t>
            </a:fld>
            <a:endParaRPr lang="en-US"/>
          </a:p>
        </p:txBody>
      </p:sp>
    </p:spTree>
    <p:extLst>
      <p:ext uri="{BB962C8B-B14F-4D97-AF65-F5344CB8AC3E}">
        <p14:creationId xmlns:p14="http://schemas.microsoft.com/office/powerpoint/2010/main" val="2002381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theme" Target="../theme/theme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1333" y="283709"/>
            <a:ext cx="10343848" cy="1143000"/>
          </a:xfrm>
          <a:prstGeom prst="rect">
            <a:avLst/>
          </a:prstGeom>
        </p:spPr>
        <p:txBody>
          <a:bodyPr vert="horz" lIns="91440" tIns="45720" rIns="9144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931333" y="1518562"/>
            <a:ext cx="10343848" cy="404222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1089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7" r:id="rId11"/>
    <p:sldLayoutId id="2147483704" r:id="rId12"/>
  </p:sldLayoutIdLst>
  <p:txStyles>
    <p:titleStyle>
      <a:lvl1pPr algn="l" defTabSz="457200" rtl="0" eaLnBrk="1" latinLnBrk="0" hangingPunct="1">
        <a:lnSpc>
          <a:spcPct val="80000"/>
        </a:lnSpc>
        <a:spcBef>
          <a:spcPct val="0"/>
        </a:spcBef>
        <a:buNone/>
        <a:defRPr sz="3600" b="1" kern="1200" cap="all">
          <a:solidFill>
            <a:srgbClr val="00AAE5"/>
          </a:solidFill>
          <a:latin typeface="Arial"/>
          <a:ea typeface="+mj-ea"/>
          <a:cs typeface="Arial"/>
        </a:defRPr>
      </a:lvl1pPr>
    </p:titleStyle>
    <p:bodyStyle>
      <a:lvl1pPr marL="228600" indent="-228600" algn="l" defTabSz="457200" rtl="0" eaLnBrk="1" latinLnBrk="0" hangingPunct="1">
        <a:lnSpc>
          <a:spcPct val="80000"/>
        </a:lnSpc>
        <a:spcBef>
          <a:spcPts val="700"/>
        </a:spcBef>
        <a:buClr>
          <a:srgbClr val="00AAE5"/>
        </a:buClr>
        <a:buSzPct val="100000"/>
        <a:buFont typeface="Arial"/>
        <a:buChar char="•"/>
        <a:defRPr sz="2200" kern="1200">
          <a:solidFill>
            <a:schemeClr val="tx1"/>
          </a:solidFill>
          <a:latin typeface="Arial"/>
          <a:ea typeface="+mn-ea"/>
          <a:cs typeface="+mn-cs"/>
        </a:defRPr>
      </a:lvl1pPr>
      <a:lvl2pPr marL="502920" indent="-274320" algn="l" defTabSz="457200" rtl="0" eaLnBrk="1" latinLnBrk="0" hangingPunct="1">
        <a:lnSpc>
          <a:spcPct val="100000"/>
        </a:lnSpc>
        <a:spcBef>
          <a:spcPts val="700"/>
        </a:spcBef>
        <a:buClr>
          <a:srgbClr val="00AAE5"/>
        </a:buClr>
        <a:buSzPct val="100000"/>
        <a:buFont typeface="Arial"/>
        <a:buChar char="–"/>
        <a:defRPr sz="2000" kern="1200">
          <a:solidFill>
            <a:schemeClr val="tx1"/>
          </a:solidFill>
          <a:latin typeface="Arial"/>
          <a:ea typeface="+mn-ea"/>
          <a:cs typeface="+mn-cs"/>
        </a:defRPr>
      </a:lvl2pPr>
      <a:lvl3pPr marL="731520" indent="-228600" algn="l" defTabSz="457200" rtl="0" eaLnBrk="1" latinLnBrk="0" hangingPunct="1">
        <a:lnSpc>
          <a:spcPct val="100000"/>
        </a:lnSpc>
        <a:spcBef>
          <a:spcPts val="700"/>
        </a:spcBef>
        <a:buClr>
          <a:srgbClr val="00AAE5"/>
        </a:buClr>
        <a:buSzPct val="100000"/>
        <a:buFont typeface="Arial"/>
        <a:buChar char="•"/>
        <a:defRPr sz="1800" kern="1200">
          <a:solidFill>
            <a:schemeClr val="tx1"/>
          </a:solidFill>
          <a:latin typeface="Arial"/>
          <a:ea typeface="+mn-ea"/>
          <a:cs typeface="+mn-cs"/>
        </a:defRPr>
      </a:lvl3pPr>
      <a:lvl4pPr marL="1005840" indent="-228600" algn="l" defTabSz="457200" rtl="0" eaLnBrk="1" latinLnBrk="0" hangingPunct="1">
        <a:lnSpc>
          <a:spcPct val="100000"/>
        </a:lnSpc>
        <a:spcBef>
          <a:spcPts val="700"/>
        </a:spcBef>
        <a:buClr>
          <a:srgbClr val="00AAE5"/>
        </a:buClr>
        <a:buSzPct val="100000"/>
        <a:buFont typeface="Arial"/>
        <a:buChar char="–"/>
        <a:defRPr sz="1600" kern="1200">
          <a:solidFill>
            <a:schemeClr val="tx1"/>
          </a:solidFill>
          <a:latin typeface="Arial"/>
          <a:ea typeface="+mn-ea"/>
          <a:cs typeface="+mn-cs"/>
        </a:defRPr>
      </a:lvl4pPr>
      <a:lvl5pPr marL="1188720" indent="-182880" algn="l" defTabSz="457200" rtl="0" eaLnBrk="1" latinLnBrk="0" hangingPunct="1">
        <a:lnSpc>
          <a:spcPct val="100000"/>
        </a:lnSpc>
        <a:spcBef>
          <a:spcPts val="700"/>
        </a:spcBef>
        <a:buClr>
          <a:srgbClr val="00AAE5"/>
        </a:buClr>
        <a:buSzPct val="100000"/>
        <a:buFont typeface="Arial"/>
        <a:buChar char="»"/>
        <a:defRPr sz="12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2">
            <a:extLst>
              <a:ext uri="{28A0092B-C50C-407E-A947-70E740481C1C}">
                <a14:useLocalDpi xmlns:a14="http://schemas.microsoft.com/office/drawing/2010/main" val="0"/>
              </a:ext>
            </a:extLst>
          </a:blip>
          <a:srcRect r="328"/>
          <a:stretch>
            <a:fillRect/>
          </a:stretch>
        </p:blipFill>
        <p:spPr bwMode="auto">
          <a:xfrm>
            <a:off x="-12699" y="1588"/>
            <a:ext cx="12204700"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Freeform 6"/>
          <p:cNvSpPr>
            <a:spLocks noChangeArrowheads="1"/>
          </p:cNvSpPr>
          <p:nvPr/>
        </p:nvSpPr>
        <p:spPr bwMode="auto">
          <a:xfrm flipV="1">
            <a:off x="-10584" y="2097088"/>
            <a:ext cx="12202584" cy="2997200"/>
          </a:xfrm>
          <a:custGeom>
            <a:avLst/>
            <a:gdLst>
              <a:gd name="T0" fmla="*/ 8395 w 9177866"/>
              <a:gd name="T1" fmla="*/ 8467 h 2997200"/>
              <a:gd name="T2" fmla="*/ 9101352 w 9177866"/>
              <a:gd name="T3" fmla="*/ 0 h 2997200"/>
              <a:gd name="T4" fmla="*/ 9084561 w 9177866"/>
              <a:gd name="T5" fmla="*/ 2997200 h 2997200"/>
              <a:gd name="T6" fmla="*/ 0 w 9177866"/>
              <a:gd name="T7" fmla="*/ 1913467 h 2997200"/>
              <a:gd name="T8" fmla="*/ 8395 w 9177866"/>
              <a:gd name="T9" fmla="*/ 8467 h 2997200"/>
              <a:gd name="T10" fmla="*/ 0 60000 65536"/>
              <a:gd name="T11" fmla="*/ 0 60000 65536"/>
              <a:gd name="T12" fmla="*/ 0 60000 65536"/>
              <a:gd name="T13" fmla="*/ 0 60000 65536"/>
              <a:gd name="T14" fmla="*/ 0 60000 65536"/>
              <a:gd name="T15" fmla="*/ 0 w 9177866"/>
              <a:gd name="T16" fmla="*/ 0 h 2997200"/>
              <a:gd name="T17" fmla="*/ 9177866 w 9177866"/>
              <a:gd name="T18" fmla="*/ 2997200 h 2997200"/>
            </a:gdLst>
            <a:ahLst/>
            <a:cxnLst>
              <a:cxn ang="T10">
                <a:pos x="T0" y="T1"/>
              </a:cxn>
              <a:cxn ang="T11">
                <a:pos x="T2" y="T3"/>
              </a:cxn>
              <a:cxn ang="T12">
                <a:pos x="T4" y="T5"/>
              </a:cxn>
              <a:cxn ang="T13">
                <a:pos x="T6" y="T7"/>
              </a:cxn>
              <a:cxn ang="T14">
                <a:pos x="T8" y="T9"/>
              </a:cxn>
            </a:cxnLst>
            <a:rect l="T15" t="T16" r="T17" b="T18"/>
            <a:pathLst>
              <a:path w="9177866" h="2997200">
                <a:moveTo>
                  <a:pt x="8466" y="8467"/>
                </a:moveTo>
                <a:lnTo>
                  <a:pt x="9177866" y="0"/>
                </a:lnTo>
                <a:cubicBezTo>
                  <a:pt x="9172222" y="999067"/>
                  <a:pt x="9160933" y="2997200"/>
                  <a:pt x="9160933" y="2997200"/>
                </a:cubicBezTo>
                <a:cubicBezTo>
                  <a:pt x="8291689" y="2644422"/>
                  <a:pt x="5686777" y="1631246"/>
                  <a:pt x="0" y="1913467"/>
                </a:cubicBezTo>
                <a:lnTo>
                  <a:pt x="8466" y="8467"/>
                </a:lnTo>
                <a:close/>
              </a:path>
            </a:pathLst>
          </a:custGeom>
          <a:solidFill>
            <a:srgbClr val="E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anchor="ctr"/>
          <a:lstStyle/>
          <a:p>
            <a:pPr algn="ctr" defTabSz="457200"/>
            <a:r>
              <a:rPr lang="en-US" sz="1800">
                <a:solidFill>
                  <a:srgbClr val="FFFFFF"/>
                </a:solidFill>
                <a:latin typeface="Arial" pitchFamily="34" charset="0"/>
                <a:ea typeface="ＭＳ Ｐゴシック" pitchFamily="34" charset="-128"/>
              </a:rPr>
              <a:t> </a:t>
            </a:r>
          </a:p>
        </p:txBody>
      </p:sp>
      <p:sp>
        <p:nvSpPr>
          <p:cNvPr id="4100" name="Rectangle 5"/>
          <p:cNvSpPr>
            <a:spLocks noGrp="1" noChangeArrowheads="1"/>
          </p:cNvSpPr>
          <p:nvPr>
            <p:ph type="title"/>
          </p:nvPr>
        </p:nvSpPr>
        <p:spPr bwMode="auto">
          <a:xfrm>
            <a:off x="812800" y="3581400"/>
            <a:ext cx="10972800" cy="1524000"/>
          </a:xfrm>
          <a:prstGeom prst="rect">
            <a:avLst/>
          </a:prstGeom>
          <a:solidFill>
            <a:schemeClr val="tx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pic>
        <p:nvPicPr>
          <p:cNvPr id="4101" name="Picture 4" descr="CAR-021 Logo.png"/>
          <p:cNvPicPr>
            <a:picLocks noChangeAspect="1"/>
          </p:cNvPicPr>
          <p:nvPr/>
        </p:nvPicPr>
        <p:blipFill>
          <a:blip r:embed="rId3">
            <a:lum contrast="14000"/>
            <a:extLst>
              <a:ext uri="{28A0092B-C50C-407E-A947-70E740481C1C}">
                <a14:useLocalDpi xmlns:a14="http://schemas.microsoft.com/office/drawing/2010/main" val="0"/>
              </a:ext>
            </a:extLst>
          </a:blip>
          <a:srcRect/>
          <a:stretch>
            <a:fillRect/>
          </a:stretch>
        </p:blipFill>
        <p:spPr bwMode="auto">
          <a:xfrm>
            <a:off x="8445501" y="5595938"/>
            <a:ext cx="3136900"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3"/>
          <p:cNvSpPr>
            <a:spLocks noGrp="1"/>
          </p:cNvSpPr>
          <p:nvPr>
            <p:ph type="dt" sz="half" idx="2"/>
          </p:nvPr>
        </p:nvSpPr>
        <p:spPr>
          <a:xfrm>
            <a:off x="1060451" y="5978526"/>
            <a:ext cx="2844800" cy="365125"/>
          </a:xfrm>
          <a:prstGeom prst="rect">
            <a:avLst/>
          </a:prstGeom>
        </p:spPr>
        <p:txBody>
          <a:bodyPr vert="horz" wrap="square" lIns="0" tIns="0" rIns="0" bIns="0" numCol="1" anchor="t" anchorCtr="0" compatLnSpc="1">
            <a:prstTxWarp prst="textNoShape">
              <a:avLst/>
            </a:prstTxWarp>
          </a:bodyPr>
          <a:lstStyle>
            <a:lvl1pPr>
              <a:defRPr sz="1400">
                <a:solidFill>
                  <a:srgbClr val="000000"/>
                </a:solidFill>
                <a:latin typeface="35 Helvetica Thin" charset="0"/>
                <a:ea typeface="ＭＳ Ｐゴシック" pitchFamily="-112" charset="-128"/>
              </a:defRPr>
            </a:lvl1pPr>
          </a:lstStyle>
          <a:p>
            <a:pPr>
              <a:defRPr/>
            </a:pPr>
            <a:fld id="{0785C7BC-590C-40C4-A37F-F1B030CBEF2C}" type="datetime1">
              <a:rPr lang="en-US"/>
              <a:pPr>
                <a:defRPr/>
              </a:pPr>
              <a:t>10/9/2018</a:t>
            </a:fld>
            <a:endParaRPr lang="en-US" dirty="0"/>
          </a:p>
        </p:txBody>
      </p:sp>
      <p:sp>
        <p:nvSpPr>
          <p:cNvPr id="3" name="TextBox 2"/>
          <p:cNvSpPr txBox="1">
            <a:spLocks noChangeArrowheads="1"/>
          </p:cNvSpPr>
          <p:nvPr/>
        </p:nvSpPr>
        <p:spPr bwMode="auto">
          <a:xfrm>
            <a:off x="958851" y="6442076"/>
            <a:ext cx="7169149" cy="263525"/>
          </a:xfrm>
          <a:prstGeom prst="rect">
            <a:avLst/>
          </a:prstGeom>
          <a:noFill/>
          <a:ln>
            <a:noFill/>
          </a:ln>
          <a:extLst/>
        </p:spPr>
        <p:txBody>
          <a:bodyPr/>
          <a:lstStyle>
            <a:lvl1pPr defTabSz="457200" eaLnBrk="0" hangingPunct="0">
              <a:defRPr sz="2400">
                <a:solidFill>
                  <a:schemeClr val="tx1"/>
                </a:solidFill>
                <a:latin typeface="Arial" pitchFamily="34" charset="0"/>
                <a:ea typeface="ＭＳ Ｐゴシック" pitchFamily="-112" charset="-128"/>
              </a:defRPr>
            </a:lvl1pPr>
            <a:lvl2pPr marL="37931725" indent="-37474525" defTabSz="457200" eaLnBrk="0" hangingPunct="0">
              <a:defRPr sz="2400">
                <a:solidFill>
                  <a:schemeClr val="tx1"/>
                </a:solidFill>
                <a:latin typeface="Arial" pitchFamily="34" charset="0"/>
                <a:ea typeface="ＭＳ Ｐゴシック" pitchFamily="-112" charset="-128"/>
              </a:defRPr>
            </a:lvl2pPr>
            <a:lvl3pPr eaLnBrk="0" hangingPunct="0">
              <a:defRPr sz="2400">
                <a:solidFill>
                  <a:schemeClr val="tx1"/>
                </a:solidFill>
                <a:latin typeface="Arial" pitchFamily="34" charset="0"/>
                <a:ea typeface="ＭＳ Ｐゴシック" pitchFamily="-112" charset="-128"/>
              </a:defRPr>
            </a:lvl3pPr>
            <a:lvl4pPr eaLnBrk="0" hangingPunct="0">
              <a:defRPr sz="2400">
                <a:solidFill>
                  <a:schemeClr val="tx1"/>
                </a:solidFill>
                <a:latin typeface="Arial" pitchFamily="34" charset="0"/>
                <a:ea typeface="ＭＳ Ｐゴシック" pitchFamily="-112" charset="-128"/>
              </a:defRPr>
            </a:lvl4pPr>
            <a:lvl5pPr eaLnBrk="0" hangingPunct="0">
              <a:defRPr sz="2400">
                <a:solidFill>
                  <a:schemeClr val="tx1"/>
                </a:solidFill>
                <a:latin typeface="Arial" pitchFamily="34" charset="0"/>
                <a:ea typeface="ＭＳ Ｐゴシック" pitchFamily="-112"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112"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112"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112"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112" charset="-128"/>
              </a:defRPr>
            </a:lvl9pPr>
          </a:lstStyle>
          <a:p>
            <a:pPr eaLnBrk="1" hangingPunct="1">
              <a:defRPr/>
            </a:pPr>
            <a:r>
              <a:rPr lang="en-US" sz="700" dirty="0">
                <a:solidFill>
                  <a:srgbClr val="000000"/>
                </a:solidFill>
              </a:rPr>
              <a:t>© Copyright 2013, Cardinal Health. All rights reserved. CARDINAL HEALTH, the Cardinal Health LOGO and ESSENTIAL TO CARE are trademarks or registered trademarks of Cardinal Health. </a:t>
            </a:r>
            <a:r>
              <a:rPr lang="en-US" sz="700" b="1" dirty="0">
                <a:solidFill>
                  <a:srgbClr val="000000"/>
                </a:solidFill>
              </a:rPr>
              <a:t>All other marks are the property of their respective owners.</a:t>
            </a:r>
            <a:r>
              <a:rPr lang="en-US" sz="700" dirty="0">
                <a:solidFill>
                  <a:srgbClr val="000000"/>
                </a:solidFill>
              </a:rPr>
              <a:t> </a:t>
            </a:r>
          </a:p>
        </p:txBody>
      </p:sp>
    </p:spTree>
  </p:cSld>
  <p:clrMap bg1="lt1" tx1="dk1" bg2="lt2" tx2="dk2" accent1="accent1" accent2="accent2" accent3="accent3" accent4="accent4" accent5="accent5" accent6="accent6" hlink="hlink" folHlink="folHlink"/>
  <p:txStyles>
    <p:titleStyle>
      <a:lvl1pPr algn="l" rtl="0" eaLnBrk="1" fontAlgn="base" hangingPunct="1">
        <a:spcBef>
          <a:spcPct val="0"/>
        </a:spcBef>
        <a:spcAft>
          <a:spcPct val="0"/>
        </a:spcAft>
        <a:defRPr sz="4200" b="1">
          <a:solidFill>
            <a:schemeClr val="bg1"/>
          </a:solidFill>
          <a:latin typeface="+mj-lt"/>
          <a:ea typeface="ＭＳ Ｐゴシック" pitchFamily="-112" charset="-128"/>
          <a:cs typeface="+mj-cs"/>
        </a:defRPr>
      </a:lvl1pPr>
      <a:lvl2pPr algn="l" rtl="0" eaLnBrk="1" fontAlgn="base" hangingPunct="1">
        <a:spcBef>
          <a:spcPct val="0"/>
        </a:spcBef>
        <a:spcAft>
          <a:spcPct val="0"/>
        </a:spcAft>
        <a:defRPr sz="4200" b="1">
          <a:solidFill>
            <a:schemeClr val="bg1"/>
          </a:solidFill>
          <a:latin typeface="Arial" pitchFamily="-112" charset="0"/>
          <a:ea typeface="ＭＳ Ｐゴシック" pitchFamily="-112" charset="-128"/>
        </a:defRPr>
      </a:lvl2pPr>
      <a:lvl3pPr algn="l" rtl="0" eaLnBrk="1" fontAlgn="base" hangingPunct="1">
        <a:spcBef>
          <a:spcPct val="0"/>
        </a:spcBef>
        <a:spcAft>
          <a:spcPct val="0"/>
        </a:spcAft>
        <a:defRPr sz="4200" b="1">
          <a:solidFill>
            <a:schemeClr val="bg1"/>
          </a:solidFill>
          <a:latin typeface="Arial" pitchFamily="-112" charset="0"/>
          <a:ea typeface="ＭＳ Ｐゴシック" pitchFamily="-112" charset="-128"/>
        </a:defRPr>
      </a:lvl3pPr>
      <a:lvl4pPr algn="l" rtl="0" eaLnBrk="1" fontAlgn="base" hangingPunct="1">
        <a:spcBef>
          <a:spcPct val="0"/>
        </a:spcBef>
        <a:spcAft>
          <a:spcPct val="0"/>
        </a:spcAft>
        <a:defRPr sz="4200" b="1">
          <a:solidFill>
            <a:schemeClr val="bg1"/>
          </a:solidFill>
          <a:latin typeface="Arial" pitchFamily="-112" charset="0"/>
          <a:ea typeface="ＭＳ Ｐゴシック" pitchFamily="-112" charset="-128"/>
        </a:defRPr>
      </a:lvl4pPr>
      <a:lvl5pPr algn="l" rtl="0" eaLnBrk="1" fontAlgn="base" hangingPunct="1">
        <a:spcBef>
          <a:spcPct val="0"/>
        </a:spcBef>
        <a:spcAft>
          <a:spcPct val="0"/>
        </a:spcAft>
        <a:defRPr sz="4200" b="1">
          <a:solidFill>
            <a:schemeClr val="bg1"/>
          </a:solidFill>
          <a:latin typeface="Arial" pitchFamily="-112" charset="0"/>
          <a:ea typeface="ＭＳ Ｐゴシック" pitchFamily="-112" charset="-128"/>
        </a:defRPr>
      </a:lvl5pPr>
      <a:lvl6pPr marL="457200" algn="l" rtl="0" eaLnBrk="1" fontAlgn="base" hangingPunct="1">
        <a:spcBef>
          <a:spcPct val="0"/>
        </a:spcBef>
        <a:spcAft>
          <a:spcPct val="0"/>
        </a:spcAft>
        <a:defRPr sz="4200" b="1">
          <a:solidFill>
            <a:schemeClr val="bg1"/>
          </a:solidFill>
          <a:latin typeface="Arial" pitchFamily="-112" charset="0"/>
        </a:defRPr>
      </a:lvl6pPr>
      <a:lvl7pPr marL="914400" algn="l" rtl="0" eaLnBrk="1" fontAlgn="base" hangingPunct="1">
        <a:spcBef>
          <a:spcPct val="0"/>
        </a:spcBef>
        <a:spcAft>
          <a:spcPct val="0"/>
        </a:spcAft>
        <a:defRPr sz="4200" b="1">
          <a:solidFill>
            <a:schemeClr val="bg1"/>
          </a:solidFill>
          <a:latin typeface="Arial" pitchFamily="-112" charset="0"/>
        </a:defRPr>
      </a:lvl7pPr>
      <a:lvl8pPr marL="1371600" algn="l" rtl="0" eaLnBrk="1" fontAlgn="base" hangingPunct="1">
        <a:spcBef>
          <a:spcPct val="0"/>
        </a:spcBef>
        <a:spcAft>
          <a:spcPct val="0"/>
        </a:spcAft>
        <a:defRPr sz="4200" b="1">
          <a:solidFill>
            <a:schemeClr val="bg1"/>
          </a:solidFill>
          <a:latin typeface="Arial" pitchFamily="-112" charset="0"/>
        </a:defRPr>
      </a:lvl8pPr>
      <a:lvl9pPr marL="1828800" algn="l" rtl="0" eaLnBrk="1" fontAlgn="base" hangingPunct="1">
        <a:spcBef>
          <a:spcPct val="0"/>
        </a:spcBef>
        <a:spcAft>
          <a:spcPct val="0"/>
        </a:spcAft>
        <a:defRPr sz="4200" b="1">
          <a:solidFill>
            <a:schemeClr val="bg1"/>
          </a:solidFill>
          <a:latin typeface="Arial" pitchFamily="-112"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112" charset="-128"/>
          <a:cs typeface="+mn-cs"/>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2">
            <a:extLst>
              <a:ext uri="{28A0092B-C50C-407E-A947-70E740481C1C}">
                <a14:useLocalDpi xmlns:a14="http://schemas.microsoft.com/office/drawing/2010/main" val="0"/>
              </a:ext>
            </a:extLst>
          </a:blip>
          <a:srcRect r="328"/>
          <a:stretch>
            <a:fillRect/>
          </a:stretch>
        </p:blipFill>
        <p:spPr bwMode="auto">
          <a:xfrm>
            <a:off x="-12699" y="1588"/>
            <a:ext cx="12204700"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Freeform 6"/>
          <p:cNvSpPr>
            <a:spLocks noChangeArrowheads="1"/>
          </p:cNvSpPr>
          <p:nvPr/>
        </p:nvSpPr>
        <p:spPr bwMode="auto">
          <a:xfrm flipV="1">
            <a:off x="-10584" y="2097088"/>
            <a:ext cx="12202584" cy="2997200"/>
          </a:xfrm>
          <a:custGeom>
            <a:avLst/>
            <a:gdLst>
              <a:gd name="T0" fmla="*/ 8395 w 9177866"/>
              <a:gd name="T1" fmla="*/ 8467 h 2997200"/>
              <a:gd name="T2" fmla="*/ 9101352 w 9177866"/>
              <a:gd name="T3" fmla="*/ 0 h 2997200"/>
              <a:gd name="T4" fmla="*/ 9084561 w 9177866"/>
              <a:gd name="T5" fmla="*/ 2997200 h 2997200"/>
              <a:gd name="T6" fmla="*/ 0 w 9177866"/>
              <a:gd name="T7" fmla="*/ 1913467 h 2997200"/>
              <a:gd name="T8" fmla="*/ 8395 w 9177866"/>
              <a:gd name="T9" fmla="*/ 8467 h 2997200"/>
              <a:gd name="T10" fmla="*/ 0 60000 65536"/>
              <a:gd name="T11" fmla="*/ 0 60000 65536"/>
              <a:gd name="T12" fmla="*/ 0 60000 65536"/>
              <a:gd name="T13" fmla="*/ 0 60000 65536"/>
              <a:gd name="T14" fmla="*/ 0 60000 65536"/>
              <a:gd name="T15" fmla="*/ 0 w 9177866"/>
              <a:gd name="T16" fmla="*/ 0 h 2997200"/>
              <a:gd name="T17" fmla="*/ 9177866 w 9177866"/>
              <a:gd name="T18" fmla="*/ 2997200 h 2997200"/>
            </a:gdLst>
            <a:ahLst/>
            <a:cxnLst>
              <a:cxn ang="T10">
                <a:pos x="T0" y="T1"/>
              </a:cxn>
              <a:cxn ang="T11">
                <a:pos x="T2" y="T3"/>
              </a:cxn>
              <a:cxn ang="T12">
                <a:pos x="T4" y="T5"/>
              </a:cxn>
              <a:cxn ang="T13">
                <a:pos x="T6" y="T7"/>
              </a:cxn>
              <a:cxn ang="T14">
                <a:pos x="T8" y="T9"/>
              </a:cxn>
            </a:cxnLst>
            <a:rect l="T15" t="T16" r="T17" b="T18"/>
            <a:pathLst>
              <a:path w="9177866" h="2997200">
                <a:moveTo>
                  <a:pt x="8466" y="8467"/>
                </a:moveTo>
                <a:lnTo>
                  <a:pt x="9177866" y="0"/>
                </a:lnTo>
                <a:cubicBezTo>
                  <a:pt x="9172222" y="999067"/>
                  <a:pt x="9160933" y="2997200"/>
                  <a:pt x="9160933" y="2997200"/>
                </a:cubicBezTo>
                <a:cubicBezTo>
                  <a:pt x="8291689" y="2644422"/>
                  <a:pt x="5686777" y="1631246"/>
                  <a:pt x="0" y="1913467"/>
                </a:cubicBezTo>
                <a:lnTo>
                  <a:pt x="8466" y="8467"/>
                </a:lnTo>
                <a:close/>
              </a:path>
            </a:pathLst>
          </a:custGeom>
          <a:solidFill>
            <a:srgbClr val="E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anchor="ctr"/>
          <a:lstStyle/>
          <a:p>
            <a:pPr algn="ctr" defTabSz="457200"/>
            <a:r>
              <a:rPr lang="en-US" sz="1800">
                <a:solidFill>
                  <a:srgbClr val="FFFFFF"/>
                </a:solidFill>
                <a:latin typeface="Arial" pitchFamily="34" charset="0"/>
                <a:ea typeface="ＭＳ Ｐゴシック" pitchFamily="34" charset="-128"/>
              </a:rPr>
              <a:t> </a:t>
            </a:r>
          </a:p>
        </p:txBody>
      </p:sp>
      <p:sp>
        <p:nvSpPr>
          <p:cNvPr id="4100" name="Rectangle 5"/>
          <p:cNvSpPr>
            <a:spLocks noGrp="1" noChangeArrowheads="1"/>
          </p:cNvSpPr>
          <p:nvPr>
            <p:ph type="title"/>
          </p:nvPr>
        </p:nvSpPr>
        <p:spPr bwMode="auto">
          <a:xfrm>
            <a:off x="812800" y="3581400"/>
            <a:ext cx="10972800" cy="1524000"/>
          </a:xfrm>
          <a:prstGeom prst="rect">
            <a:avLst/>
          </a:prstGeom>
          <a:solidFill>
            <a:schemeClr val="tx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pic>
        <p:nvPicPr>
          <p:cNvPr id="4101" name="Picture 4" descr="CAR-021 Logo.png"/>
          <p:cNvPicPr>
            <a:picLocks noChangeAspect="1"/>
          </p:cNvPicPr>
          <p:nvPr/>
        </p:nvPicPr>
        <p:blipFill>
          <a:blip r:embed="rId3">
            <a:lum contrast="14000"/>
            <a:extLst>
              <a:ext uri="{28A0092B-C50C-407E-A947-70E740481C1C}">
                <a14:useLocalDpi xmlns:a14="http://schemas.microsoft.com/office/drawing/2010/main" val="0"/>
              </a:ext>
            </a:extLst>
          </a:blip>
          <a:srcRect/>
          <a:stretch>
            <a:fillRect/>
          </a:stretch>
        </p:blipFill>
        <p:spPr bwMode="auto">
          <a:xfrm>
            <a:off x="8445501" y="5595938"/>
            <a:ext cx="3136900"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3"/>
          <p:cNvSpPr>
            <a:spLocks noGrp="1"/>
          </p:cNvSpPr>
          <p:nvPr>
            <p:ph type="dt" sz="half" idx="2"/>
          </p:nvPr>
        </p:nvSpPr>
        <p:spPr>
          <a:xfrm>
            <a:off x="1060451" y="5978526"/>
            <a:ext cx="2844800" cy="365125"/>
          </a:xfrm>
          <a:prstGeom prst="rect">
            <a:avLst/>
          </a:prstGeom>
        </p:spPr>
        <p:txBody>
          <a:bodyPr vert="horz" wrap="square" lIns="0" tIns="0" rIns="0" bIns="0" numCol="1" anchor="t" anchorCtr="0" compatLnSpc="1">
            <a:prstTxWarp prst="textNoShape">
              <a:avLst/>
            </a:prstTxWarp>
          </a:bodyPr>
          <a:lstStyle>
            <a:lvl1pPr>
              <a:defRPr sz="1400">
                <a:solidFill>
                  <a:srgbClr val="000000"/>
                </a:solidFill>
                <a:latin typeface="35 Helvetica Thin" charset="0"/>
                <a:ea typeface="ＭＳ Ｐゴシック" pitchFamily="-112" charset="-128"/>
              </a:defRPr>
            </a:lvl1pPr>
          </a:lstStyle>
          <a:p>
            <a:pPr>
              <a:defRPr/>
            </a:pPr>
            <a:fld id="{0785C7BC-590C-40C4-A37F-F1B030CBEF2C}" type="datetime1">
              <a:rPr lang="en-US"/>
              <a:pPr>
                <a:defRPr/>
              </a:pPr>
              <a:t>10/9/2018</a:t>
            </a:fld>
            <a:endParaRPr lang="en-US" dirty="0"/>
          </a:p>
        </p:txBody>
      </p:sp>
      <p:sp>
        <p:nvSpPr>
          <p:cNvPr id="3" name="TextBox 2"/>
          <p:cNvSpPr txBox="1">
            <a:spLocks noChangeArrowheads="1"/>
          </p:cNvSpPr>
          <p:nvPr/>
        </p:nvSpPr>
        <p:spPr bwMode="auto">
          <a:xfrm>
            <a:off x="958851" y="6442076"/>
            <a:ext cx="7169149" cy="263525"/>
          </a:xfrm>
          <a:prstGeom prst="rect">
            <a:avLst/>
          </a:prstGeom>
          <a:noFill/>
          <a:ln>
            <a:noFill/>
          </a:ln>
          <a:extLst/>
        </p:spPr>
        <p:txBody>
          <a:bodyPr/>
          <a:lstStyle>
            <a:lvl1pPr defTabSz="457200" eaLnBrk="0" hangingPunct="0">
              <a:defRPr sz="2400">
                <a:solidFill>
                  <a:schemeClr val="tx1"/>
                </a:solidFill>
                <a:latin typeface="Arial" pitchFamily="34" charset="0"/>
                <a:ea typeface="ＭＳ Ｐゴシック" pitchFamily="-112" charset="-128"/>
              </a:defRPr>
            </a:lvl1pPr>
            <a:lvl2pPr marL="37931725" indent="-37474525" defTabSz="457200" eaLnBrk="0" hangingPunct="0">
              <a:defRPr sz="2400">
                <a:solidFill>
                  <a:schemeClr val="tx1"/>
                </a:solidFill>
                <a:latin typeface="Arial" pitchFamily="34" charset="0"/>
                <a:ea typeface="ＭＳ Ｐゴシック" pitchFamily="-112" charset="-128"/>
              </a:defRPr>
            </a:lvl2pPr>
            <a:lvl3pPr eaLnBrk="0" hangingPunct="0">
              <a:defRPr sz="2400">
                <a:solidFill>
                  <a:schemeClr val="tx1"/>
                </a:solidFill>
                <a:latin typeface="Arial" pitchFamily="34" charset="0"/>
                <a:ea typeface="ＭＳ Ｐゴシック" pitchFamily="-112" charset="-128"/>
              </a:defRPr>
            </a:lvl3pPr>
            <a:lvl4pPr eaLnBrk="0" hangingPunct="0">
              <a:defRPr sz="2400">
                <a:solidFill>
                  <a:schemeClr val="tx1"/>
                </a:solidFill>
                <a:latin typeface="Arial" pitchFamily="34" charset="0"/>
                <a:ea typeface="ＭＳ Ｐゴシック" pitchFamily="-112" charset="-128"/>
              </a:defRPr>
            </a:lvl4pPr>
            <a:lvl5pPr eaLnBrk="0" hangingPunct="0">
              <a:defRPr sz="2400">
                <a:solidFill>
                  <a:schemeClr val="tx1"/>
                </a:solidFill>
                <a:latin typeface="Arial" pitchFamily="34" charset="0"/>
                <a:ea typeface="ＭＳ Ｐゴシック" pitchFamily="-112"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112"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112"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112"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112" charset="-128"/>
              </a:defRPr>
            </a:lvl9pPr>
          </a:lstStyle>
          <a:p>
            <a:pPr eaLnBrk="1" hangingPunct="1">
              <a:defRPr/>
            </a:pPr>
            <a:r>
              <a:rPr lang="en-US" sz="700" dirty="0">
                <a:solidFill>
                  <a:srgbClr val="000000"/>
                </a:solidFill>
              </a:rPr>
              <a:t>© Copyright 2013, Cardinal Health. All rights reserved. CARDINAL HEALTH, the Cardinal Health LOGO and ESSENTIAL TO CARE are trademarks or registered trademarks of Cardinal Health. </a:t>
            </a:r>
            <a:r>
              <a:rPr lang="en-US" sz="700" b="1" dirty="0">
                <a:solidFill>
                  <a:srgbClr val="000000"/>
                </a:solidFill>
              </a:rPr>
              <a:t>All other marks are the property of their respective owners.</a:t>
            </a:r>
            <a:r>
              <a:rPr lang="en-US" sz="700" dirty="0">
                <a:solidFill>
                  <a:srgbClr val="000000"/>
                </a:solidFill>
              </a:rPr>
              <a:t> </a:t>
            </a:r>
          </a:p>
        </p:txBody>
      </p:sp>
    </p:spTree>
  </p:cSld>
  <p:clrMap bg1="lt1" tx1="dk1" bg2="lt2" tx2="dk2" accent1="accent1" accent2="accent2" accent3="accent3" accent4="accent4" accent5="accent5" accent6="accent6" hlink="hlink" folHlink="folHlink"/>
  <p:txStyles>
    <p:titleStyle>
      <a:lvl1pPr algn="l" rtl="0" eaLnBrk="1" fontAlgn="base" hangingPunct="1">
        <a:spcBef>
          <a:spcPct val="0"/>
        </a:spcBef>
        <a:spcAft>
          <a:spcPct val="0"/>
        </a:spcAft>
        <a:defRPr sz="4200" b="1">
          <a:solidFill>
            <a:schemeClr val="bg1"/>
          </a:solidFill>
          <a:latin typeface="+mj-lt"/>
          <a:ea typeface="ＭＳ Ｐゴシック" pitchFamily="-112" charset="-128"/>
          <a:cs typeface="+mj-cs"/>
        </a:defRPr>
      </a:lvl1pPr>
      <a:lvl2pPr algn="l" rtl="0" eaLnBrk="1" fontAlgn="base" hangingPunct="1">
        <a:spcBef>
          <a:spcPct val="0"/>
        </a:spcBef>
        <a:spcAft>
          <a:spcPct val="0"/>
        </a:spcAft>
        <a:defRPr sz="4200" b="1">
          <a:solidFill>
            <a:schemeClr val="bg1"/>
          </a:solidFill>
          <a:latin typeface="Arial" pitchFamily="-112" charset="0"/>
          <a:ea typeface="ＭＳ Ｐゴシック" pitchFamily="-112" charset="-128"/>
        </a:defRPr>
      </a:lvl2pPr>
      <a:lvl3pPr algn="l" rtl="0" eaLnBrk="1" fontAlgn="base" hangingPunct="1">
        <a:spcBef>
          <a:spcPct val="0"/>
        </a:spcBef>
        <a:spcAft>
          <a:spcPct val="0"/>
        </a:spcAft>
        <a:defRPr sz="4200" b="1">
          <a:solidFill>
            <a:schemeClr val="bg1"/>
          </a:solidFill>
          <a:latin typeface="Arial" pitchFamily="-112" charset="0"/>
          <a:ea typeface="ＭＳ Ｐゴシック" pitchFamily="-112" charset="-128"/>
        </a:defRPr>
      </a:lvl3pPr>
      <a:lvl4pPr algn="l" rtl="0" eaLnBrk="1" fontAlgn="base" hangingPunct="1">
        <a:spcBef>
          <a:spcPct val="0"/>
        </a:spcBef>
        <a:spcAft>
          <a:spcPct val="0"/>
        </a:spcAft>
        <a:defRPr sz="4200" b="1">
          <a:solidFill>
            <a:schemeClr val="bg1"/>
          </a:solidFill>
          <a:latin typeface="Arial" pitchFamily="-112" charset="0"/>
          <a:ea typeface="ＭＳ Ｐゴシック" pitchFamily="-112" charset="-128"/>
        </a:defRPr>
      </a:lvl4pPr>
      <a:lvl5pPr algn="l" rtl="0" eaLnBrk="1" fontAlgn="base" hangingPunct="1">
        <a:spcBef>
          <a:spcPct val="0"/>
        </a:spcBef>
        <a:spcAft>
          <a:spcPct val="0"/>
        </a:spcAft>
        <a:defRPr sz="4200" b="1">
          <a:solidFill>
            <a:schemeClr val="bg1"/>
          </a:solidFill>
          <a:latin typeface="Arial" pitchFamily="-112" charset="0"/>
          <a:ea typeface="ＭＳ Ｐゴシック" pitchFamily="-112" charset="-128"/>
        </a:defRPr>
      </a:lvl5pPr>
      <a:lvl6pPr marL="457200" algn="l" rtl="0" eaLnBrk="1" fontAlgn="base" hangingPunct="1">
        <a:spcBef>
          <a:spcPct val="0"/>
        </a:spcBef>
        <a:spcAft>
          <a:spcPct val="0"/>
        </a:spcAft>
        <a:defRPr sz="4200" b="1">
          <a:solidFill>
            <a:schemeClr val="bg1"/>
          </a:solidFill>
          <a:latin typeface="Arial" pitchFamily="-112" charset="0"/>
        </a:defRPr>
      </a:lvl6pPr>
      <a:lvl7pPr marL="914400" algn="l" rtl="0" eaLnBrk="1" fontAlgn="base" hangingPunct="1">
        <a:spcBef>
          <a:spcPct val="0"/>
        </a:spcBef>
        <a:spcAft>
          <a:spcPct val="0"/>
        </a:spcAft>
        <a:defRPr sz="4200" b="1">
          <a:solidFill>
            <a:schemeClr val="bg1"/>
          </a:solidFill>
          <a:latin typeface="Arial" pitchFamily="-112" charset="0"/>
        </a:defRPr>
      </a:lvl7pPr>
      <a:lvl8pPr marL="1371600" algn="l" rtl="0" eaLnBrk="1" fontAlgn="base" hangingPunct="1">
        <a:spcBef>
          <a:spcPct val="0"/>
        </a:spcBef>
        <a:spcAft>
          <a:spcPct val="0"/>
        </a:spcAft>
        <a:defRPr sz="4200" b="1">
          <a:solidFill>
            <a:schemeClr val="bg1"/>
          </a:solidFill>
          <a:latin typeface="Arial" pitchFamily="-112" charset="0"/>
        </a:defRPr>
      </a:lvl8pPr>
      <a:lvl9pPr marL="1828800" algn="l" rtl="0" eaLnBrk="1" fontAlgn="base" hangingPunct="1">
        <a:spcBef>
          <a:spcPct val="0"/>
        </a:spcBef>
        <a:spcAft>
          <a:spcPct val="0"/>
        </a:spcAft>
        <a:defRPr sz="4200" b="1">
          <a:solidFill>
            <a:schemeClr val="bg1"/>
          </a:solidFill>
          <a:latin typeface="Arial" pitchFamily="-112"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112" charset="-128"/>
          <a:cs typeface="+mn-cs"/>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2">
            <a:extLst>
              <a:ext uri="{28A0092B-C50C-407E-A947-70E740481C1C}">
                <a14:useLocalDpi xmlns:a14="http://schemas.microsoft.com/office/drawing/2010/main" val="0"/>
              </a:ext>
            </a:extLst>
          </a:blip>
          <a:srcRect r="328"/>
          <a:stretch>
            <a:fillRect/>
          </a:stretch>
        </p:blipFill>
        <p:spPr bwMode="auto">
          <a:xfrm>
            <a:off x="-12699" y="1588"/>
            <a:ext cx="12204700"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Freeform 6"/>
          <p:cNvSpPr>
            <a:spLocks noChangeArrowheads="1"/>
          </p:cNvSpPr>
          <p:nvPr/>
        </p:nvSpPr>
        <p:spPr bwMode="auto">
          <a:xfrm flipV="1">
            <a:off x="-10584" y="2097088"/>
            <a:ext cx="12202584" cy="2997200"/>
          </a:xfrm>
          <a:custGeom>
            <a:avLst/>
            <a:gdLst>
              <a:gd name="T0" fmla="*/ 8395 w 9177866"/>
              <a:gd name="T1" fmla="*/ 8467 h 2997200"/>
              <a:gd name="T2" fmla="*/ 9101352 w 9177866"/>
              <a:gd name="T3" fmla="*/ 0 h 2997200"/>
              <a:gd name="T4" fmla="*/ 9084561 w 9177866"/>
              <a:gd name="T5" fmla="*/ 2997200 h 2997200"/>
              <a:gd name="T6" fmla="*/ 0 w 9177866"/>
              <a:gd name="T7" fmla="*/ 1913467 h 2997200"/>
              <a:gd name="T8" fmla="*/ 8395 w 9177866"/>
              <a:gd name="T9" fmla="*/ 8467 h 2997200"/>
              <a:gd name="T10" fmla="*/ 0 60000 65536"/>
              <a:gd name="T11" fmla="*/ 0 60000 65536"/>
              <a:gd name="T12" fmla="*/ 0 60000 65536"/>
              <a:gd name="T13" fmla="*/ 0 60000 65536"/>
              <a:gd name="T14" fmla="*/ 0 60000 65536"/>
              <a:gd name="T15" fmla="*/ 0 w 9177866"/>
              <a:gd name="T16" fmla="*/ 0 h 2997200"/>
              <a:gd name="T17" fmla="*/ 9177866 w 9177866"/>
              <a:gd name="T18" fmla="*/ 2997200 h 2997200"/>
            </a:gdLst>
            <a:ahLst/>
            <a:cxnLst>
              <a:cxn ang="T10">
                <a:pos x="T0" y="T1"/>
              </a:cxn>
              <a:cxn ang="T11">
                <a:pos x="T2" y="T3"/>
              </a:cxn>
              <a:cxn ang="T12">
                <a:pos x="T4" y="T5"/>
              </a:cxn>
              <a:cxn ang="T13">
                <a:pos x="T6" y="T7"/>
              </a:cxn>
              <a:cxn ang="T14">
                <a:pos x="T8" y="T9"/>
              </a:cxn>
            </a:cxnLst>
            <a:rect l="T15" t="T16" r="T17" b="T18"/>
            <a:pathLst>
              <a:path w="9177866" h="2997200">
                <a:moveTo>
                  <a:pt x="8466" y="8467"/>
                </a:moveTo>
                <a:lnTo>
                  <a:pt x="9177866" y="0"/>
                </a:lnTo>
                <a:cubicBezTo>
                  <a:pt x="9172222" y="999067"/>
                  <a:pt x="9160933" y="2997200"/>
                  <a:pt x="9160933" y="2997200"/>
                </a:cubicBezTo>
                <a:cubicBezTo>
                  <a:pt x="8291689" y="2644422"/>
                  <a:pt x="5686777" y="1631246"/>
                  <a:pt x="0" y="1913467"/>
                </a:cubicBezTo>
                <a:lnTo>
                  <a:pt x="8466" y="8467"/>
                </a:lnTo>
                <a:close/>
              </a:path>
            </a:pathLst>
          </a:custGeom>
          <a:solidFill>
            <a:srgbClr val="E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anchor="ctr"/>
          <a:lstStyle/>
          <a:p>
            <a:pPr algn="ctr" defTabSz="457200"/>
            <a:r>
              <a:rPr lang="en-US" sz="1800">
                <a:solidFill>
                  <a:srgbClr val="FFFFFF"/>
                </a:solidFill>
                <a:latin typeface="Arial" pitchFamily="34" charset="0"/>
                <a:ea typeface="ＭＳ Ｐゴシック" pitchFamily="34" charset="-128"/>
              </a:rPr>
              <a:t> </a:t>
            </a:r>
          </a:p>
        </p:txBody>
      </p:sp>
      <p:sp>
        <p:nvSpPr>
          <p:cNvPr id="4100" name="Rectangle 5"/>
          <p:cNvSpPr>
            <a:spLocks noGrp="1" noChangeArrowheads="1"/>
          </p:cNvSpPr>
          <p:nvPr>
            <p:ph type="title"/>
          </p:nvPr>
        </p:nvSpPr>
        <p:spPr bwMode="auto">
          <a:xfrm>
            <a:off x="812800" y="3581400"/>
            <a:ext cx="10972800" cy="1524000"/>
          </a:xfrm>
          <a:prstGeom prst="rect">
            <a:avLst/>
          </a:prstGeom>
          <a:solidFill>
            <a:schemeClr val="tx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pic>
        <p:nvPicPr>
          <p:cNvPr id="4101" name="Picture 4" descr="CAR-021 Logo.png"/>
          <p:cNvPicPr>
            <a:picLocks noChangeAspect="1"/>
          </p:cNvPicPr>
          <p:nvPr/>
        </p:nvPicPr>
        <p:blipFill>
          <a:blip r:embed="rId3">
            <a:lum contrast="14000"/>
            <a:extLst>
              <a:ext uri="{28A0092B-C50C-407E-A947-70E740481C1C}">
                <a14:useLocalDpi xmlns:a14="http://schemas.microsoft.com/office/drawing/2010/main" val="0"/>
              </a:ext>
            </a:extLst>
          </a:blip>
          <a:srcRect/>
          <a:stretch>
            <a:fillRect/>
          </a:stretch>
        </p:blipFill>
        <p:spPr bwMode="auto">
          <a:xfrm>
            <a:off x="8445501" y="5595938"/>
            <a:ext cx="3136900"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3"/>
          <p:cNvSpPr>
            <a:spLocks noGrp="1"/>
          </p:cNvSpPr>
          <p:nvPr>
            <p:ph type="dt" sz="half" idx="2"/>
          </p:nvPr>
        </p:nvSpPr>
        <p:spPr>
          <a:xfrm>
            <a:off x="1060451" y="5978526"/>
            <a:ext cx="2844800" cy="365125"/>
          </a:xfrm>
          <a:prstGeom prst="rect">
            <a:avLst/>
          </a:prstGeom>
        </p:spPr>
        <p:txBody>
          <a:bodyPr vert="horz" wrap="square" lIns="0" tIns="0" rIns="0" bIns="0" numCol="1" anchor="t" anchorCtr="0" compatLnSpc="1">
            <a:prstTxWarp prst="textNoShape">
              <a:avLst/>
            </a:prstTxWarp>
          </a:bodyPr>
          <a:lstStyle>
            <a:lvl1pPr>
              <a:defRPr sz="1400">
                <a:solidFill>
                  <a:srgbClr val="000000"/>
                </a:solidFill>
                <a:latin typeface="35 Helvetica Thin" charset="0"/>
                <a:ea typeface="ＭＳ Ｐゴシック" pitchFamily="-112" charset="-128"/>
              </a:defRPr>
            </a:lvl1pPr>
          </a:lstStyle>
          <a:p>
            <a:pPr>
              <a:defRPr/>
            </a:pPr>
            <a:fld id="{C2F84957-FC9F-4D6F-B672-79CC5B9558DB}" type="datetime1">
              <a:rPr lang="en-US"/>
              <a:pPr>
                <a:defRPr/>
              </a:pPr>
              <a:t>10/9/2018</a:t>
            </a:fld>
            <a:endParaRPr lang="en-US" dirty="0"/>
          </a:p>
        </p:txBody>
      </p:sp>
      <p:sp>
        <p:nvSpPr>
          <p:cNvPr id="3" name="TextBox 2"/>
          <p:cNvSpPr txBox="1">
            <a:spLocks noChangeArrowheads="1"/>
          </p:cNvSpPr>
          <p:nvPr/>
        </p:nvSpPr>
        <p:spPr bwMode="auto">
          <a:xfrm>
            <a:off x="958851" y="6442076"/>
            <a:ext cx="7169149" cy="263525"/>
          </a:xfrm>
          <a:prstGeom prst="rect">
            <a:avLst/>
          </a:prstGeom>
          <a:noFill/>
          <a:ln>
            <a:noFill/>
          </a:ln>
          <a:extLst/>
        </p:spPr>
        <p:txBody>
          <a:bodyPr/>
          <a:lstStyle>
            <a:lvl1pPr defTabSz="457200" eaLnBrk="0" hangingPunct="0">
              <a:defRPr sz="2400">
                <a:solidFill>
                  <a:schemeClr val="tx1"/>
                </a:solidFill>
                <a:latin typeface="Arial" pitchFamily="34" charset="0"/>
                <a:ea typeface="ＭＳ Ｐゴシック" pitchFamily="-112" charset="-128"/>
              </a:defRPr>
            </a:lvl1pPr>
            <a:lvl2pPr marL="37931725" indent="-37474525" defTabSz="457200" eaLnBrk="0" hangingPunct="0">
              <a:defRPr sz="2400">
                <a:solidFill>
                  <a:schemeClr val="tx1"/>
                </a:solidFill>
                <a:latin typeface="Arial" pitchFamily="34" charset="0"/>
                <a:ea typeface="ＭＳ Ｐゴシック" pitchFamily="-112" charset="-128"/>
              </a:defRPr>
            </a:lvl2pPr>
            <a:lvl3pPr eaLnBrk="0" hangingPunct="0">
              <a:defRPr sz="2400">
                <a:solidFill>
                  <a:schemeClr val="tx1"/>
                </a:solidFill>
                <a:latin typeface="Arial" pitchFamily="34" charset="0"/>
                <a:ea typeface="ＭＳ Ｐゴシック" pitchFamily="-112" charset="-128"/>
              </a:defRPr>
            </a:lvl3pPr>
            <a:lvl4pPr eaLnBrk="0" hangingPunct="0">
              <a:defRPr sz="2400">
                <a:solidFill>
                  <a:schemeClr val="tx1"/>
                </a:solidFill>
                <a:latin typeface="Arial" pitchFamily="34" charset="0"/>
                <a:ea typeface="ＭＳ Ｐゴシック" pitchFamily="-112" charset="-128"/>
              </a:defRPr>
            </a:lvl4pPr>
            <a:lvl5pPr eaLnBrk="0" hangingPunct="0">
              <a:defRPr sz="2400">
                <a:solidFill>
                  <a:schemeClr val="tx1"/>
                </a:solidFill>
                <a:latin typeface="Arial" pitchFamily="34" charset="0"/>
                <a:ea typeface="ＭＳ Ｐゴシック" pitchFamily="-112"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112"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112"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112"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112" charset="-128"/>
              </a:defRPr>
            </a:lvl9pPr>
          </a:lstStyle>
          <a:p>
            <a:pPr eaLnBrk="1" hangingPunct="1">
              <a:defRPr/>
            </a:pPr>
            <a:r>
              <a:rPr lang="en-US" sz="700" dirty="0">
                <a:solidFill>
                  <a:srgbClr val="000000"/>
                </a:solidFill>
              </a:rPr>
              <a:t>© Copyright 2013, Cardinal Health. All rights reserved. CARDINAL HEALTH, the Cardinal Health LOGO and ESSENTIAL TO CARE are trademarks or registered trademarks of Cardinal Health. </a:t>
            </a:r>
            <a:r>
              <a:rPr lang="en-US" sz="700" b="1" dirty="0">
                <a:solidFill>
                  <a:srgbClr val="000000"/>
                </a:solidFill>
              </a:rPr>
              <a:t>All other marks are the property of their respective owners.</a:t>
            </a:r>
            <a:r>
              <a:rPr lang="en-US" sz="700" dirty="0">
                <a:solidFill>
                  <a:srgbClr val="000000"/>
                </a:solidFill>
              </a:rPr>
              <a:t> </a:t>
            </a:r>
          </a:p>
        </p:txBody>
      </p:sp>
    </p:spTree>
  </p:cSld>
  <p:clrMap bg1="lt1" tx1="dk1" bg2="lt2" tx2="dk2" accent1="accent1" accent2="accent2" accent3="accent3" accent4="accent4" accent5="accent5" accent6="accent6" hlink="hlink" folHlink="folHlink"/>
  <p:txStyles>
    <p:titleStyle>
      <a:lvl1pPr algn="l" rtl="0" eaLnBrk="1" fontAlgn="base" hangingPunct="1">
        <a:spcBef>
          <a:spcPct val="0"/>
        </a:spcBef>
        <a:spcAft>
          <a:spcPct val="0"/>
        </a:spcAft>
        <a:defRPr sz="4200" b="1">
          <a:solidFill>
            <a:schemeClr val="bg1"/>
          </a:solidFill>
          <a:latin typeface="+mj-lt"/>
          <a:ea typeface="ＭＳ Ｐゴシック" pitchFamily="-112" charset="-128"/>
          <a:cs typeface="+mj-cs"/>
        </a:defRPr>
      </a:lvl1pPr>
      <a:lvl2pPr algn="l" rtl="0" eaLnBrk="1" fontAlgn="base" hangingPunct="1">
        <a:spcBef>
          <a:spcPct val="0"/>
        </a:spcBef>
        <a:spcAft>
          <a:spcPct val="0"/>
        </a:spcAft>
        <a:defRPr sz="4200" b="1">
          <a:solidFill>
            <a:schemeClr val="bg1"/>
          </a:solidFill>
          <a:latin typeface="Arial" pitchFamily="-112" charset="0"/>
          <a:ea typeface="ＭＳ Ｐゴシック" pitchFamily="-112" charset="-128"/>
        </a:defRPr>
      </a:lvl2pPr>
      <a:lvl3pPr algn="l" rtl="0" eaLnBrk="1" fontAlgn="base" hangingPunct="1">
        <a:spcBef>
          <a:spcPct val="0"/>
        </a:spcBef>
        <a:spcAft>
          <a:spcPct val="0"/>
        </a:spcAft>
        <a:defRPr sz="4200" b="1">
          <a:solidFill>
            <a:schemeClr val="bg1"/>
          </a:solidFill>
          <a:latin typeface="Arial" pitchFamily="-112" charset="0"/>
          <a:ea typeface="ＭＳ Ｐゴシック" pitchFamily="-112" charset="-128"/>
        </a:defRPr>
      </a:lvl3pPr>
      <a:lvl4pPr algn="l" rtl="0" eaLnBrk="1" fontAlgn="base" hangingPunct="1">
        <a:spcBef>
          <a:spcPct val="0"/>
        </a:spcBef>
        <a:spcAft>
          <a:spcPct val="0"/>
        </a:spcAft>
        <a:defRPr sz="4200" b="1">
          <a:solidFill>
            <a:schemeClr val="bg1"/>
          </a:solidFill>
          <a:latin typeface="Arial" pitchFamily="-112" charset="0"/>
          <a:ea typeface="ＭＳ Ｐゴシック" pitchFamily="-112" charset="-128"/>
        </a:defRPr>
      </a:lvl4pPr>
      <a:lvl5pPr algn="l" rtl="0" eaLnBrk="1" fontAlgn="base" hangingPunct="1">
        <a:spcBef>
          <a:spcPct val="0"/>
        </a:spcBef>
        <a:spcAft>
          <a:spcPct val="0"/>
        </a:spcAft>
        <a:defRPr sz="4200" b="1">
          <a:solidFill>
            <a:schemeClr val="bg1"/>
          </a:solidFill>
          <a:latin typeface="Arial" pitchFamily="-112" charset="0"/>
          <a:ea typeface="ＭＳ Ｐゴシック" pitchFamily="-112" charset="-128"/>
        </a:defRPr>
      </a:lvl5pPr>
      <a:lvl6pPr marL="457200" algn="l" rtl="0" eaLnBrk="1" fontAlgn="base" hangingPunct="1">
        <a:spcBef>
          <a:spcPct val="0"/>
        </a:spcBef>
        <a:spcAft>
          <a:spcPct val="0"/>
        </a:spcAft>
        <a:defRPr sz="4200" b="1">
          <a:solidFill>
            <a:schemeClr val="bg1"/>
          </a:solidFill>
          <a:latin typeface="Arial" pitchFamily="-112" charset="0"/>
        </a:defRPr>
      </a:lvl6pPr>
      <a:lvl7pPr marL="914400" algn="l" rtl="0" eaLnBrk="1" fontAlgn="base" hangingPunct="1">
        <a:spcBef>
          <a:spcPct val="0"/>
        </a:spcBef>
        <a:spcAft>
          <a:spcPct val="0"/>
        </a:spcAft>
        <a:defRPr sz="4200" b="1">
          <a:solidFill>
            <a:schemeClr val="bg1"/>
          </a:solidFill>
          <a:latin typeface="Arial" pitchFamily="-112" charset="0"/>
        </a:defRPr>
      </a:lvl7pPr>
      <a:lvl8pPr marL="1371600" algn="l" rtl="0" eaLnBrk="1" fontAlgn="base" hangingPunct="1">
        <a:spcBef>
          <a:spcPct val="0"/>
        </a:spcBef>
        <a:spcAft>
          <a:spcPct val="0"/>
        </a:spcAft>
        <a:defRPr sz="4200" b="1">
          <a:solidFill>
            <a:schemeClr val="bg1"/>
          </a:solidFill>
          <a:latin typeface="Arial" pitchFamily="-112" charset="0"/>
        </a:defRPr>
      </a:lvl8pPr>
      <a:lvl9pPr marL="1828800" algn="l" rtl="0" eaLnBrk="1" fontAlgn="base" hangingPunct="1">
        <a:spcBef>
          <a:spcPct val="0"/>
        </a:spcBef>
        <a:spcAft>
          <a:spcPct val="0"/>
        </a:spcAft>
        <a:defRPr sz="4200" b="1">
          <a:solidFill>
            <a:schemeClr val="bg1"/>
          </a:solidFill>
          <a:latin typeface="Arial" pitchFamily="-112"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112" charset="-128"/>
          <a:cs typeface="+mn-cs"/>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072" y="379307"/>
            <a:ext cx="10972800" cy="1137920"/>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73100" y="2025658"/>
            <a:ext cx="10909301" cy="409151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985001"/>
            <a:ext cx="2844800" cy="365125"/>
          </a:xfrm>
          <a:prstGeom prst="rect">
            <a:avLst/>
          </a:prstGeom>
        </p:spPr>
        <p:txBody>
          <a:bodyPr vert="horz" lIns="91436" tIns="45718" rIns="91436" bIns="45718" rtlCol="0" anchor="ctr"/>
          <a:lstStyle>
            <a:lvl1pPr algn="l">
              <a:defRPr sz="500">
                <a:solidFill>
                  <a:schemeClr val="tx1">
                    <a:tint val="75000"/>
                  </a:schemeClr>
                </a:solidFill>
              </a:defRPr>
            </a:lvl1pPr>
          </a:lstStyle>
          <a:p>
            <a:fld id="{7827F86A-01C5-4E6E-9AE0-A45A241AC2C4}" type="datetime1">
              <a:rPr lang="en-US" smtClean="0"/>
              <a:t>10/9/2018</a:t>
            </a:fld>
            <a:endParaRPr lang="en-US"/>
          </a:p>
        </p:txBody>
      </p:sp>
      <p:sp>
        <p:nvSpPr>
          <p:cNvPr id="5" name="Footer Placeholder 4"/>
          <p:cNvSpPr>
            <a:spLocks noGrp="1"/>
          </p:cNvSpPr>
          <p:nvPr>
            <p:ph type="ftr" sz="quarter" idx="3"/>
          </p:nvPr>
        </p:nvSpPr>
        <p:spPr>
          <a:xfrm>
            <a:off x="609600" y="6559558"/>
            <a:ext cx="7416800" cy="222249"/>
          </a:xfrm>
          <a:prstGeom prst="rect">
            <a:avLst/>
          </a:prstGeom>
        </p:spPr>
        <p:txBody>
          <a:bodyPr vert="horz" lIns="0" tIns="0" rIns="0" bIns="0" rtlCol="0" anchor="ctr"/>
          <a:lstStyle>
            <a:lvl1pPr algn="l">
              <a:defRPr sz="500">
                <a:solidFill>
                  <a:schemeClr val="tx1">
                    <a:tint val="75000"/>
                  </a:schemeClr>
                </a:solidFill>
              </a:defRPr>
            </a:lvl1pPr>
          </a:lstStyle>
          <a:p>
            <a:r>
              <a:rPr lang="en-US"/>
              <a:t>© SPS  COMMERCE</a:t>
            </a:r>
          </a:p>
        </p:txBody>
      </p:sp>
      <p:sp>
        <p:nvSpPr>
          <p:cNvPr id="6" name="Slide Number Placeholder 5"/>
          <p:cNvSpPr>
            <a:spLocks noGrp="1"/>
          </p:cNvSpPr>
          <p:nvPr>
            <p:ph type="sldNum" sz="quarter" idx="4"/>
          </p:nvPr>
        </p:nvSpPr>
        <p:spPr>
          <a:xfrm>
            <a:off x="8737600" y="6559558"/>
            <a:ext cx="2844800" cy="222249"/>
          </a:xfrm>
          <a:prstGeom prst="rect">
            <a:avLst/>
          </a:prstGeom>
        </p:spPr>
        <p:txBody>
          <a:bodyPr vert="horz" lIns="0" tIns="0" rIns="0" bIns="0" rtlCol="0" anchor="ctr"/>
          <a:lstStyle>
            <a:lvl1pPr algn="r">
              <a:defRPr sz="500">
                <a:solidFill>
                  <a:schemeClr val="tx1">
                    <a:tint val="75000"/>
                  </a:schemeClr>
                </a:solidFill>
              </a:defRPr>
            </a:lvl1pPr>
          </a:lstStyle>
          <a:p>
            <a:fld id="{1CC5768D-D8E1-4B3B-A7D5-9BF509BC74D3}" type="slidenum">
              <a:rPr lang="en-US" smtClean="0"/>
              <a:t>‹#›</a:t>
            </a:fld>
            <a:endParaRPr lang="en-US"/>
          </a:p>
        </p:txBody>
      </p:sp>
      <p:cxnSp>
        <p:nvCxnSpPr>
          <p:cNvPr id="8" name="Straight Connector 7"/>
          <p:cNvCxnSpPr/>
          <p:nvPr userDrawn="1"/>
        </p:nvCxnSpPr>
        <p:spPr>
          <a:xfrm>
            <a:off x="609600" y="6172200"/>
            <a:ext cx="10972800" cy="0"/>
          </a:xfrm>
          <a:prstGeom prst="line">
            <a:avLst/>
          </a:prstGeom>
          <a:ln cap="rnd">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98911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2" r:id="rId23"/>
    <p:sldLayoutId id="2147483734" r:id="rId24"/>
    <p:sldLayoutId id="2147483735" r:id="rId25"/>
    <p:sldLayoutId id="2147483736" r:id="rId26"/>
    <p:sldLayoutId id="2147483737" r:id="rId27"/>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hdr="0" dt="0"/>
  <p:txStyles>
    <p:titleStyle>
      <a:lvl1pPr algn="l" defTabSz="914355" rtl="0" eaLnBrk="1" latinLnBrk="0" hangingPunct="1">
        <a:lnSpc>
          <a:spcPct val="85000"/>
        </a:lnSpc>
        <a:spcBef>
          <a:spcPct val="0"/>
        </a:spcBef>
        <a:buNone/>
        <a:defRPr sz="4400" kern="1200">
          <a:solidFill>
            <a:schemeClr val="tx2"/>
          </a:solidFill>
          <a:latin typeface="+mj-lt"/>
          <a:ea typeface="+mj-ea"/>
          <a:cs typeface="+mj-cs"/>
        </a:defRPr>
      </a:lvl1pPr>
    </p:titleStyle>
    <p:bodyStyle>
      <a:lvl1pPr marL="342884" indent="-342884" algn="l" defTabSz="914355" rtl="0" eaLnBrk="1" latinLnBrk="0" hangingPunct="1">
        <a:lnSpc>
          <a:spcPct val="85000"/>
        </a:lnSpc>
        <a:spcBef>
          <a:spcPts val="700"/>
        </a:spcBef>
        <a:spcAft>
          <a:spcPts val="700"/>
        </a:spcAft>
        <a:buClr>
          <a:schemeClr val="tx2"/>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766" indent="-228588" algn="l" defTabSz="914355" rtl="0" eaLnBrk="1" latinLnBrk="0" hangingPunct="1">
        <a:lnSpc>
          <a:spcPct val="85000"/>
        </a:lnSpc>
        <a:spcBef>
          <a:spcPts val="700"/>
        </a:spcBef>
        <a:spcAft>
          <a:spcPts val="700"/>
        </a:spcAft>
        <a:buClr>
          <a:schemeClr val="tx2"/>
        </a:buClr>
        <a:buFont typeface="Arial" panose="020B0604020202020204" pitchFamily="34" charset="0"/>
        <a:buChar char="–"/>
        <a:defRPr sz="2200" kern="1200">
          <a:solidFill>
            <a:schemeClr val="tx1">
              <a:lumMod val="75000"/>
              <a:lumOff val="25000"/>
            </a:schemeClr>
          </a:solidFill>
          <a:latin typeface="+mn-lt"/>
          <a:ea typeface="+mn-ea"/>
          <a:cs typeface="+mn-cs"/>
        </a:defRPr>
      </a:lvl2pPr>
      <a:lvl3pPr marL="914355" indent="-228588" algn="l" defTabSz="914355" rtl="0" eaLnBrk="1" latinLnBrk="0" hangingPunct="1">
        <a:lnSpc>
          <a:spcPct val="85000"/>
        </a:lnSpc>
        <a:spcBef>
          <a:spcPts val="700"/>
        </a:spcBef>
        <a:spcAft>
          <a:spcPts val="700"/>
        </a:spcAft>
        <a:buClr>
          <a:schemeClr val="tx2"/>
        </a:buClr>
        <a:buFont typeface="Arial" panose="020B0604020202020204" pitchFamily="34" charset="0"/>
        <a:buChar char="•"/>
        <a:tabLst/>
        <a:defRPr sz="2000" kern="1200">
          <a:solidFill>
            <a:schemeClr val="tx1">
              <a:lumMod val="75000"/>
              <a:lumOff val="25000"/>
            </a:schemeClr>
          </a:solidFill>
          <a:latin typeface="+mn-lt"/>
          <a:ea typeface="+mn-ea"/>
          <a:cs typeface="+mn-cs"/>
        </a:defRPr>
      </a:lvl3pPr>
      <a:lvl4pPr marL="1198503" indent="-228588" algn="l" defTabSz="914355" rtl="0" eaLnBrk="1" latinLnBrk="0" hangingPunct="1">
        <a:lnSpc>
          <a:spcPct val="85000"/>
        </a:lnSpc>
        <a:spcBef>
          <a:spcPts val="700"/>
        </a:spcBef>
        <a:spcAft>
          <a:spcPts val="700"/>
        </a:spcAft>
        <a:buClr>
          <a:schemeClr val="tx2"/>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427091" indent="-228588" algn="l" defTabSz="914355" rtl="0" eaLnBrk="1" latinLnBrk="0" hangingPunct="1">
        <a:lnSpc>
          <a:spcPct val="85000"/>
        </a:lnSpc>
        <a:spcBef>
          <a:spcPts val="700"/>
        </a:spcBef>
        <a:spcAft>
          <a:spcPts val="700"/>
        </a:spcAft>
        <a:buClr>
          <a:schemeClr val="tx2"/>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072" y="379307"/>
            <a:ext cx="10972800" cy="1258995"/>
          </a:xfrm>
          <a:prstGeom prst="rect">
            <a:avLst/>
          </a:prstGeom>
        </p:spPr>
        <p:txBody>
          <a:bodyPr vert="horz" lIns="0" tIns="0" rIns="0" bIns="0" rtlCol="0" anchor="b">
            <a:noAutofit/>
          </a:bodyPr>
          <a:lstStyle/>
          <a:p>
            <a:r>
              <a:rPr lang="en-US" dirty="0"/>
              <a:t>Click to edit Master title style</a:t>
            </a:r>
          </a:p>
        </p:txBody>
      </p:sp>
      <p:sp>
        <p:nvSpPr>
          <p:cNvPr id="3" name="Text Placeholder 2"/>
          <p:cNvSpPr>
            <a:spLocks noGrp="1"/>
          </p:cNvSpPr>
          <p:nvPr>
            <p:ph type="body" idx="1"/>
          </p:nvPr>
        </p:nvSpPr>
        <p:spPr>
          <a:xfrm>
            <a:off x="673100" y="2169162"/>
            <a:ext cx="10909301" cy="394800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985001"/>
            <a:ext cx="2844800" cy="365125"/>
          </a:xfrm>
          <a:prstGeom prst="rect">
            <a:avLst/>
          </a:prstGeom>
        </p:spPr>
        <p:txBody>
          <a:bodyPr vert="horz" lIns="91440" tIns="45720" rIns="91440" bIns="45720" rtlCol="0" anchor="ctr"/>
          <a:lstStyle>
            <a:lvl1pPr algn="l">
              <a:defRPr sz="500">
                <a:solidFill>
                  <a:schemeClr val="tx1">
                    <a:tint val="75000"/>
                  </a:schemeClr>
                </a:solidFill>
              </a:defRPr>
            </a:lvl1pPr>
          </a:lstStyle>
          <a:p>
            <a:fld id="{348DAC92-AF5B-49FD-87FF-F8AF7FAEB4A2}" type="datetime1">
              <a:rPr lang="en-US" smtClean="0"/>
              <a:t>10/9/2018</a:t>
            </a:fld>
            <a:endParaRPr lang="en-US"/>
          </a:p>
        </p:txBody>
      </p:sp>
      <p:sp>
        <p:nvSpPr>
          <p:cNvPr id="5" name="Footer Placeholder 4"/>
          <p:cNvSpPr>
            <a:spLocks noGrp="1"/>
          </p:cNvSpPr>
          <p:nvPr>
            <p:ph type="ftr" sz="quarter" idx="3"/>
          </p:nvPr>
        </p:nvSpPr>
        <p:spPr>
          <a:xfrm>
            <a:off x="609600" y="6559555"/>
            <a:ext cx="7416800" cy="222249"/>
          </a:xfrm>
          <a:prstGeom prst="rect">
            <a:avLst/>
          </a:prstGeom>
        </p:spPr>
        <p:txBody>
          <a:bodyPr vert="horz" lIns="0" tIns="0" rIns="0" bIns="0" rtlCol="0" anchor="ctr"/>
          <a:lstStyle>
            <a:lvl1pPr algn="l">
              <a:defRPr sz="500">
                <a:solidFill>
                  <a:schemeClr val="tx1">
                    <a:tint val="75000"/>
                  </a:schemeClr>
                </a:solidFill>
              </a:defRPr>
            </a:lvl1pPr>
          </a:lstStyle>
          <a:p>
            <a:r>
              <a:rPr lang="en-US" dirty="0"/>
              <a:t>© SPS  COMMERCE</a:t>
            </a:r>
          </a:p>
        </p:txBody>
      </p:sp>
      <p:sp>
        <p:nvSpPr>
          <p:cNvPr id="6" name="Slide Number Placeholder 5"/>
          <p:cNvSpPr>
            <a:spLocks noGrp="1"/>
          </p:cNvSpPr>
          <p:nvPr>
            <p:ph type="sldNum" sz="quarter" idx="4"/>
          </p:nvPr>
        </p:nvSpPr>
        <p:spPr>
          <a:xfrm>
            <a:off x="8737600" y="6559555"/>
            <a:ext cx="2844800" cy="222249"/>
          </a:xfrm>
          <a:prstGeom prst="rect">
            <a:avLst/>
          </a:prstGeom>
        </p:spPr>
        <p:txBody>
          <a:bodyPr vert="horz" lIns="0" tIns="0" rIns="0" bIns="0" rtlCol="0" anchor="ctr"/>
          <a:lstStyle>
            <a:lvl1pPr algn="r">
              <a:defRPr sz="500">
                <a:solidFill>
                  <a:schemeClr val="tx1">
                    <a:tint val="75000"/>
                  </a:schemeClr>
                </a:solidFill>
              </a:defRPr>
            </a:lvl1pPr>
          </a:lstStyle>
          <a:p>
            <a:fld id="{1CC5768D-D8E1-4B3B-A7D5-9BF509BC74D3}" type="slidenum">
              <a:rPr lang="en-US" smtClean="0"/>
              <a:t>‹#›</a:t>
            </a:fld>
            <a:endParaRPr lang="en-US"/>
          </a:p>
        </p:txBody>
      </p:sp>
      <p:cxnSp>
        <p:nvCxnSpPr>
          <p:cNvPr id="8" name="Straight Connector 7"/>
          <p:cNvCxnSpPr/>
          <p:nvPr userDrawn="1"/>
        </p:nvCxnSpPr>
        <p:spPr>
          <a:xfrm>
            <a:off x="609600" y="6172200"/>
            <a:ext cx="10972800" cy="0"/>
          </a:xfrm>
          <a:prstGeom prst="line">
            <a:avLst/>
          </a:prstGeom>
          <a:ln cap="rnd">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9792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hdr="0" dt="0"/>
  <p:txStyles>
    <p:titleStyle>
      <a:lvl1pPr algn="l" defTabSz="914400" rtl="0" eaLnBrk="1" latinLnBrk="0" hangingPunct="1">
        <a:lnSpc>
          <a:spcPct val="85000"/>
        </a:lnSpc>
        <a:spcBef>
          <a:spcPct val="0"/>
        </a:spcBef>
        <a:buNone/>
        <a:defRPr sz="3200" kern="1200" cap="all" baseline="0">
          <a:solidFill>
            <a:schemeClr val="tx2"/>
          </a:solidFill>
          <a:latin typeface="+mj-lt"/>
          <a:ea typeface="+mj-ea"/>
          <a:cs typeface="+mj-cs"/>
        </a:defRPr>
      </a:lvl1pPr>
    </p:titleStyle>
    <p:bodyStyle>
      <a:lvl1pPr marL="342900" indent="-342900" algn="l" defTabSz="914400" rtl="0" eaLnBrk="1" latinLnBrk="0" hangingPunct="1">
        <a:lnSpc>
          <a:spcPct val="85000"/>
        </a:lnSpc>
        <a:spcBef>
          <a:spcPts val="700"/>
        </a:spcBef>
        <a:spcAft>
          <a:spcPts val="700"/>
        </a:spcAft>
        <a:buClr>
          <a:schemeClr val="tx2"/>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85000"/>
        </a:lnSpc>
        <a:spcBef>
          <a:spcPts val="700"/>
        </a:spcBef>
        <a:spcAft>
          <a:spcPts val="700"/>
        </a:spcAft>
        <a:buClr>
          <a:schemeClr val="tx2"/>
        </a:buClr>
        <a:buFont typeface="Arial" panose="020B0604020202020204" pitchFamily="34" charset="0"/>
        <a:buChar char="–"/>
        <a:defRPr sz="2200" kern="1200">
          <a:solidFill>
            <a:schemeClr val="tx1">
              <a:lumMod val="75000"/>
              <a:lumOff val="25000"/>
            </a:schemeClr>
          </a:solidFill>
          <a:latin typeface="+mn-lt"/>
          <a:ea typeface="+mn-ea"/>
          <a:cs typeface="+mn-cs"/>
        </a:defRPr>
      </a:lvl2pPr>
      <a:lvl3pPr marL="914400" indent="-228600" algn="l" defTabSz="914400" rtl="0" eaLnBrk="1" latinLnBrk="0" hangingPunct="1">
        <a:lnSpc>
          <a:spcPct val="85000"/>
        </a:lnSpc>
        <a:spcBef>
          <a:spcPts val="700"/>
        </a:spcBef>
        <a:spcAft>
          <a:spcPts val="700"/>
        </a:spcAft>
        <a:buClr>
          <a:schemeClr val="tx2"/>
        </a:buClr>
        <a:buFont typeface="Arial" panose="020B0604020202020204" pitchFamily="34" charset="0"/>
        <a:buChar char="•"/>
        <a:tabLst/>
        <a:defRPr sz="2000" kern="1200">
          <a:solidFill>
            <a:schemeClr val="tx1">
              <a:lumMod val="75000"/>
              <a:lumOff val="25000"/>
            </a:schemeClr>
          </a:solidFill>
          <a:latin typeface="+mn-lt"/>
          <a:ea typeface="+mn-ea"/>
          <a:cs typeface="+mn-cs"/>
        </a:defRPr>
      </a:lvl3pPr>
      <a:lvl4pPr marL="1198563" indent="-228600" algn="l" defTabSz="914400" rtl="0" eaLnBrk="1" latinLnBrk="0" hangingPunct="1">
        <a:lnSpc>
          <a:spcPct val="85000"/>
        </a:lnSpc>
        <a:spcBef>
          <a:spcPts val="700"/>
        </a:spcBef>
        <a:spcAft>
          <a:spcPts val="700"/>
        </a:spcAft>
        <a:buClr>
          <a:schemeClr val="tx2"/>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427163" indent="-228600" algn="l" defTabSz="914400" rtl="0" eaLnBrk="1" latinLnBrk="0" hangingPunct="1">
        <a:lnSpc>
          <a:spcPct val="85000"/>
        </a:lnSpc>
        <a:spcBef>
          <a:spcPts val="700"/>
        </a:spcBef>
        <a:spcAft>
          <a:spcPts val="700"/>
        </a:spcAft>
        <a:buClr>
          <a:schemeClr val="tx2"/>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3808" userDrawn="1">
          <p15:clr>
            <a:srgbClr val="F26B43"/>
          </p15:clr>
        </p15:guide>
        <p15:guide id="3" pos="384" userDrawn="1">
          <p15:clr>
            <a:srgbClr val="F26B43"/>
          </p15:clr>
        </p15:guide>
        <p15:guide id="4" pos="7296" userDrawn="1">
          <p15:clr>
            <a:srgbClr val="F26B43"/>
          </p15:clr>
        </p15:guide>
        <p15:guide id="5" orient="horz" pos="2916" userDrawn="1">
          <p15:clr>
            <a:srgbClr val="F26B43"/>
          </p15:clr>
        </p15:guide>
        <p15:guide id="6" orient="horz" pos="180" userDrawn="1">
          <p15:clr>
            <a:srgbClr val="F26B43"/>
          </p15:clr>
        </p15:guide>
        <p15:guide id="7" orient="horz" pos="3084" userDrawn="1">
          <p15:clr>
            <a:srgbClr val="F26B43"/>
          </p15:clr>
        </p15:guide>
        <p15:guide id="8" pos="416" userDrawn="1">
          <p15:clr>
            <a:srgbClr val="F26B43"/>
          </p15:clr>
        </p15:guide>
        <p15:guide id="9" pos="3840" userDrawn="1">
          <p15:clr>
            <a:srgbClr val="F26B43"/>
          </p15:clr>
        </p15:guide>
        <p15:guide id="10" pos="7264" userDrawn="1">
          <p15:clr>
            <a:srgbClr val="F26B43"/>
          </p15:clr>
        </p15:guide>
        <p15:guide id="11" orient="horz" pos="204" userDrawn="1">
          <p15:clr>
            <a:srgbClr val="F26B43"/>
          </p15:clr>
        </p15:guide>
        <p15:guide id="12" orient="horz" pos="28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5.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9.xml"/><Relationship Id="rId1" Type="http://schemas.openxmlformats.org/officeDocument/2006/relationships/tags" Target="../tags/tag1.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6.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A5F48F3-22D0-9F4F-85B2-13C42C578D75}"/>
              </a:ext>
            </a:extLst>
          </p:cNvPr>
          <p:cNvPicPr>
            <a:picLocks noChangeAspect="1"/>
          </p:cNvPicPr>
          <p:nvPr/>
        </p:nvPicPr>
        <p:blipFill>
          <a:blip r:embed="rId4"/>
          <a:stretch>
            <a:fillRect/>
          </a:stretch>
        </p:blipFill>
        <p:spPr>
          <a:xfrm>
            <a:off x="0" y="4749800"/>
            <a:ext cx="3860800" cy="2108200"/>
          </a:xfrm>
          <a:prstGeom prst="rect">
            <a:avLst/>
          </a:prstGeom>
        </p:spPr>
      </p:pic>
      <p:sp>
        <p:nvSpPr>
          <p:cNvPr id="6" name="TextBox 5">
            <a:extLst>
              <a:ext uri="{FF2B5EF4-FFF2-40B4-BE49-F238E27FC236}">
                <a16:creationId xmlns:a16="http://schemas.microsoft.com/office/drawing/2014/main" id="{9E76800C-51D3-F541-8FC0-FC8D52140ED6}"/>
              </a:ext>
            </a:extLst>
          </p:cNvPr>
          <p:cNvSpPr txBox="1"/>
          <p:nvPr/>
        </p:nvSpPr>
        <p:spPr>
          <a:xfrm>
            <a:off x="152400" y="381000"/>
            <a:ext cx="11049000" cy="1203406"/>
          </a:xfrm>
          <a:prstGeom prst="rect">
            <a:avLst/>
          </a:prstGeom>
          <a:noFill/>
        </p:spPr>
        <p:txBody>
          <a:bodyPr wrap="square" lIns="0" tIns="0" rIns="0" bIns="0" rtlCol="0">
            <a:spAutoFit/>
          </a:bodyPr>
          <a:lstStyle/>
          <a:p>
            <a:pPr>
              <a:lnSpc>
                <a:spcPct val="85000"/>
              </a:lnSpc>
            </a:pPr>
            <a:r>
              <a:rPr lang="en-US" sz="3600" b="1" dirty="0"/>
              <a:t>Change Management for your Vendor Community: </a:t>
            </a:r>
          </a:p>
          <a:p>
            <a:pPr>
              <a:lnSpc>
                <a:spcPct val="85000"/>
              </a:lnSpc>
            </a:pPr>
            <a:r>
              <a:rPr lang="en-US" sz="2800" i="1" dirty="0"/>
              <a:t>Tips on Managing Through Process/Technology Changes That Affect a Large Portion of Existing Vendors</a:t>
            </a:r>
            <a:endParaRPr lang="en-US" sz="2800" dirty="0">
              <a:solidFill>
                <a:schemeClr val="tx1">
                  <a:lumMod val="75000"/>
                  <a:lumOff val="25000"/>
                </a:schemeClr>
              </a:solidFill>
            </a:endParaRPr>
          </a:p>
        </p:txBody>
      </p:sp>
      <p:sp>
        <p:nvSpPr>
          <p:cNvPr id="7" name="TextBox 6">
            <a:extLst>
              <a:ext uri="{FF2B5EF4-FFF2-40B4-BE49-F238E27FC236}">
                <a16:creationId xmlns:a16="http://schemas.microsoft.com/office/drawing/2014/main" id="{266DFA26-1902-F44B-961C-7CC4EE025028}"/>
              </a:ext>
            </a:extLst>
          </p:cNvPr>
          <p:cNvSpPr txBox="1"/>
          <p:nvPr/>
        </p:nvSpPr>
        <p:spPr>
          <a:xfrm>
            <a:off x="4191000" y="5385324"/>
            <a:ext cx="4114800" cy="941796"/>
          </a:xfrm>
          <a:prstGeom prst="rect">
            <a:avLst/>
          </a:prstGeom>
          <a:noFill/>
        </p:spPr>
        <p:txBody>
          <a:bodyPr wrap="square" lIns="0" tIns="0" rIns="0" bIns="0" rtlCol="0">
            <a:spAutoFit/>
          </a:bodyPr>
          <a:lstStyle/>
          <a:p>
            <a:pPr>
              <a:lnSpc>
                <a:spcPct val="85000"/>
              </a:lnSpc>
            </a:pPr>
            <a:r>
              <a:rPr lang="en-US" sz="3200" b="1" dirty="0">
                <a:solidFill>
                  <a:srgbClr val="00ABE5"/>
                </a:solidFill>
              </a:rPr>
              <a:t>Josh Marder</a:t>
            </a:r>
          </a:p>
          <a:p>
            <a:pPr>
              <a:lnSpc>
                <a:spcPct val="85000"/>
              </a:lnSpc>
            </a:pPr>
            <a:r>
              <a:rPr lang="en-US" sz="2000" dirty="0">
                <a:solidFill>
                  <a:schemeClr val="tx1">
                    <a:lumMod val="75000"/>
                    <a:lumOff val="25000"/>
                  </a:schemeClr>
                </a:solidFill>
              </a:rPr>
              <a:t>Director Strategic Account Program</a:t>
            </a:r>
          </a:p>
          <a:p>
            <a:pPr>
              <a:lnSpc>
                <a:spcPct val="85000"/>
              </a:lnSpc>
            </a:pPr>
            <a:r>
              <a:rPr lang="en-US" sz="2000" dirty="0">
                <a:solidFill>
                  <a:schemeClr val="tx1">
                    <a:lumMod val="75000"/>
                    <a:lumOff val="25000"/>
                  </a:schemeClr>
                </a:solidFill>
              </a:rPr>
              <a:t>SPS Commerce</a:t>
            </a:r>
          </a:p>
        </p:txBody>
      </p:sp>
    </p:spTree>
    <p:extLst>
      <p:ext uri="{BB962C8B-B14F-4D97-AF65-F5344CB8AC3E}">
        <p14:creationId xmlns:p14="http://schemas.microsoft.com/office/powerpoint/2010/main" val="62235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exagon 13"/>
          <p:cNvSpPr/>
          <p:nvPr/>
        </p:nvSpPr>
        <p:spPr>
          <a:xfrm>
            <a:off x="0" y="2786545"/>
            <a:ext cx="3089676" cy="2682240"/>
          </a:xfrm>
          <a:prstGeom prst="hexagon">
            <a:avLst>
              <a:gd name="adj" fmla="val 25000"/>
              <a:gd name="vf" fmla="val 115470"/>
            </a:avLst>
          </a:prstGeom>
          <a:solidFill>
            <a:schemeClr val="bg1">
              <a:lumMod val="95000"/>
            </a:schemeClr>
          </a:solid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extBox 3"/>
          <p:cNvSpPr txBox="1"/>
          <p:nvPr/>
        </p:nvSpPr>
        <p:spPr>
          <a:xfrm>
            <a:off x="5856159" y="2345377"/>
            <a:ext cx="5796829" cy="2708416"/>
          </a:xfrm>
          <a:prstGeom prst="rect">
            <a:avLst/>
          </a:prstGeom>
          <a:noFill/>
        </p:spPr>
        <p:txBody>
          <a:bodyPr wrap="square" lIns="121901" tIns="60951" rIns="121901" bIns="60951" rtlCol="0">
            <a:spAutoFit/>
          </a:bodyPr>
          <a:lstStyle/>
          <a:p>
            <a:pPr algn="ctr"/>
            <a:r>
              <a:rPr lang="en-US" sz="2400" dirty="0">
                <a:solidFill>
                  <a:prstClr val="white">
                    <a:lumMod val="50000"/>
                  </a:prstClr>
                </a:solidFill>
                <a:latin typeface="Arial" pitchFamily="34" charset="0"/>
                <a:cs typeface="Arial" pitchFamily="34" charset="0"/>
              </a:rPr>
              <a:t>What is the Business Case for Change? Establish </a:t>
            </a:r>
            <a:r>
              <a:rPr lang="en-US" sz="2400" b="1" dirty="0">
                <a:solidFill>
                  <a:srgbClr val="FF6600"/>
                </a:solidFill>
                <a:latin typeface="Arial" pitchFamily="34" charset="0"/>
                <a:cs typeface="Arial" pitchFamily="34" charset="0"/>
              </a:rPr>
              <a:t>STRONG messaging </a:t>
            </a:r>
            <a:r>
              <a:rPr lang="en-US" sz="2400" dirty="0">
                <a:solidFill>
                  <a:prstClr val="white">
                    <a:lumMod val="50000"/>
                  </a:prstClr>
                </a:solidFill>
                <a:latin typeface="Arial" pitchFamily="34" charset="0"/>
                <a:cs typeface="Arial" pitchFamily="34" charset="0"/>
              </a:rPr>
              <a:t>around </a:t>
            </a:r>
            <a:r>
              <a:rPr lang="en-US" sz="2400" b="1" dirty="0">
                <a:solidFill>
                  <a:srgbClr val="FF6600"/>
                </a:solidFill>
                <a:latin typeface="Arial" pitchFamily="34" charset="0"/>
                <a:cs typeface="Arial" pitchFamily="34" charset="0"/>
              </a:rPr>
              <a:t>WHY</a:t>
            </a:r>
            <a:r>
              <a:rPr lang="en-US" sz="2400" dirty="0">
                <a:solidFill>
                  <a:prstClr val="white">
                    <a:lumMod val="50000"/>
                  </a:prstClr>
                </a:solidFill>
                <a:latin typeface="Arial" pitchFamily="34" charset="0"/>
                <a:cs typeface="Arial" pitchFamily="34" charset="0"/>
              </a:rPr>
              <a:t> these requirements are </a:t>
            </a:r>
            <a:r>
              <a:rPr lang="en-US" sz="2400" b="1" dirty="0">
                <a:solidFill>
                  <a:srgbClr val="FF6600"/>
                </a:solidFill>
                <a:latin typeface="Arial" pitchFamily="34" charset="0"/>
                <a:cs typeface="Arial" pitchFamily="34" charset="0"/>
              </a:rPr>
              <a:t>IMPORTANT</a:t>
            </a:r>
            <a:r>
              <a:rPr lang="en-US" sz="2400" dirty="0">
                <a:solidFill>
                  <a:prstClr val="white">
                    <a:lumMod val="50000"/>
                  </a:prstClr>
                </a:solidFill>
                <a:latin typeface="Arial" pitchFamily="34" charset="0"/>
                <a:cs typeface="Arial" pitchFamily="34" charset="0"/>
              </a:rPr>
              <a:t> to you and your suppliers. What is changing?  Why now?</a:t>
            </a:r>
          </a:p>
          <a:p>
            <a:pPr algn="ctr"/>
            <a:endParaRPr lang="en-US" sz="2400" dirty="0">
              <a:solidFill>
                <a:prstClr val="white">
                  <a:lumMod val="50000"/>
                </a:prstClr>
              </a:solidFill>
              <a:latin typeface="Arial" pitchFamily="34" charset="0"/>
              <a:cs typeface="Arial" pitchFamily="34" charset="0"/>
            </a:endParaRPr>
          </a:p>
          <a:p>
            <a:pPr algn="ctr"/>
            <a:r>
              <a:rPr lang="en-US" sz="2400" dirty="0">
                <a:solidFill>
                  <a:prstClr val="white">
                    <a:lumMod val="50000"/>
                  </a:prstClr>
                </a:solidFill>
                <a:latin typeface="Arial" pitchFamily="34" charset="0"/>
                <a:cs typeface="Arial" pitchFamily="34" charset="0"/>
              </a:rPr>
              <a:t>Clear articulation of </a:t>
            </a:r>
            <a:r>
              <a:rPr lang="en-US" sz="2400" b="1" dirty="0">
                <a:solidFill>
                  <a:srgbClr val="FF6600"/>
                </a:solidFill>
                <a:latin typeface="Arial" pitchFamily="34" charset="0"/>
                <a:cs typeface="Arial" pitchFamily="34" charset="0"/>
              </a:rPr>
              <a:t>value to suppliers.</a:t>
            </a:r>
            <a:endParaRPr lang="en-US" sz="2400" dirty="0">
              <a:solidFill>
                <a:prstClr val="white">
                  <a:lumMod val="50000"/>
                </a:prstClr>
              </a:solidFill>
              <a:latin typeface="Arial" pitchFamily="34" charset="0"/>
              <a:cs typeface="Arial" pitchFamily="34" charset="0"/>
            </a:endParaRPr>
          </a:p>
        </p:txBody>
      </p:sp>
      <p:grpSp>
        <p:nvGrpSpPr>
          <p:cNvPr id="9" name="Group 8">
            <a:extLst>
              <a:ext uri="{FF2B5EF4-FFF2-40B4-BE49-F238E27FC236}">
                <a16:creationId xmlns:a16="http://schemas.microsoft.com/office/drawing/2014/main" id="{916B99BA-CD8E-204D-815D-77CAFBD1C46A}"/>
              </a:ext>
            </a:extLst>
          </p:cNvPr>
          <p:cNvGrpSpPr/>
          <p:nvPr/>
        </p:nvGrpSpPr>
        <p:grpSpPr>
          <a:xfrm>
            <a:off x="2438400" y="1524000"/>
            <a:ext cx="2971801" cy="2553493"/>
            <a:chOff x="1092043" y="1967833"/>
            <a:chExt cx="1296405" cy="1113002"/>
          </a:xfrm>
          <a:solidFill>
            <a:srgbClr val="F78036"/>
          </a:solidFill>
        </p:grpSpPr>
        <p:sp>
          <p:nvSpPr>
            <p:cNvPr id="10" name="Hexagon 9">
              <a:extLst>
                <a:ext uri="{FF2B5EF4-FFF2-40B4-BE49-F238E27FC236}">
                  <a16:creationId xmlns:a16="http://schemas.microsoft.com/office/drawing/2014/main" id="{09CCE250-3768-3F47-9DCD-67625AD49CAA}"/>
                </a:ext>
              </a:extLst>
            </p:cNvPr>
            <p:cNvSpPr/>
            <p:nvPr/>
          </p:nvSpPr>
          <p:spPr>
            <a:xfrm>
              <a:off x="1092043" y="1967833"/>
              <a:ext cx="1296405" cy="1113002"/>
            </a:xfrm>
            <a:prstGeom prst="hexagon">
              <a:avLst>
                <a:gd name="adj" fmla="val 25000"/>
                <a:gd name="vf" fmla="val 115470"/>
              </a:avLst>
            </a:prstGeom>
            <a:grp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Hexagon 4">
              <a:extLst>
                <a:ext uri="{FF2B5EF4-FFF2-40B4-BE49-F238E27FC236}">
                  <a16:creationId xmlns:a16="http://schemas.microsoft.com/office/drawing/2014/main" id="{B5C4D320-04CD-4F4A-8570-8E8BA83C795B}"/>
                </a:ext>
              </a:extLst>
            </p:cNvPr>
            <p:cNvSpPr/>
            <p:nvPr/>
          </p:nvSpPr>
          <p:spPr>
            <a:xfrm>
              <a:off x="1292827" y="2140212"/>
              <a:ext cx="894837" cy="768244"/>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algn="ctr" defTabSz="711182">
                <a:lnSpc>
                  <a:spcPct val="90000"/>
                </a:lnSpc>
                <a:spcBef>
                  <a:spcPct val="0"/>
                </a:spcBef>
                <a:spcAft>
                  <a:spcPct val="35000"/>
                </a:spcAft>
              </a:pPr>
              <a:r>
                <a:rPr lang="en-US" sz="1600" b="1" dirty="0">
                  <a:latin typeface="Arial" panose="020B0604020202020204" pitchFamily="34" charset="0"/>
                  <a:cs typeface="Arial" panose="020B0604020202020204" pitchFamily="34" charset="0"/>
                </a:rPr>
                <a:t>Defined </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Business Value</a:t>
              </a:r>
            </a:p>
          </p:txBody>
        </p:sp>
      </p:grpSp>
    </p:spTree>
    <p:extLst>
      <p:ext uri="{BB962C8B-B14F-4D97-AF65-F5344CB8AC3E}">
        <p14:creationId xmlns:p14="http://schemas.microsoft.com/office/powerpoint/2010/main" val="126103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999255" y="1493140"/>
            <a:ext cx="11008596" cy="4983427"/>
            <a:chOff x="542049" y="1329270"/>
            <a:chExt cx="11008596" cy="4983427"/>
          </a:xfrm>
        </p:grpSpPr>
        <p:sp>
          <p:nvSpPr>
            <p:cNvPr id="7" name="Content Placeholder 3"/>
            <p:cNvSpPr txBox="1">
              <a:spLocks/>
            </p:cNvSpPr>
            <p:nvPr/>
          </p:nvSpPr>
          <p:spPr>
            <a:xfrm>
              <a:off x="542049" y="4737126"/>
              <a:ext cx="2903330" cy="1575571"/>
            </a:xfrm>
            <a:prstGeom prst="rect">
              <a:avLst/>
            </a:prstGeom>
          </p:spPr>
          <p:txBody>
            <a:bodyPr vert="horz" lIns="91440" tIns="45720" rIns="91440" bIns="45720" rtlCol="0">
              <a:noAutofit/>
            </a:bodyPr>
            <a:lstStyle>
              <a:lvl1pPr marL="304792" indent="-304792" algn="l" defTabSz="609585" rtl="0" eaLnBrk="1" latinLnBrk="0" hangingPunct="1">
                <a:lnSpc>
                  <a:spcPct val="80000"/>
                </a:lnSpc>
                <a:spcBef>
                  <a:spcPts val="933"/>
                </a:spcBef>
                <a:buClr>
                  <a:srgbClr val="007DD2"/>
                </a:buClr>
                <a:buSzPct val="100000"/>
                <a:buFont typeface="Arial"/>
                <a:buChar char="•"/>
                <a:defRPr sz="2933" kern="1200">
                  <a:solidFill>
                    <a:schemeClr val="tx1"/>
                  </a:solidFill>
                  <a:latin typeface="Arial"/>
                  <a:ea typeface="+mn-ea"/>
                  <a:cs typeface="+mn-cs"/>
                </a:defRPr>
              </a:lvl1pPr>
              <a:lvl2pPr marL="670543" indent="-365751" algn="l" defTabSz="609585" rtl="0" eaLnBrk="1" latinLnBrk="0" hangingPunct="1">
                <a:lnSpc>
                  <a:spcPct val="100000"/>
                </a:lnSpc>
                <a:spcBef>
                  <a:spcPts val="933"/>
                </a:spcBef>
                <a:buClr>
                  <a:srgbClr val="007DD2"/>
                </a:buClr>
                <a:buSzPct val="100000"/>
                <a:buFont typeface="Arial"/>
                <a:buChar char="–"/>
                <a:defRPr sz="2667" kern="1200">
                  <a:solidFill>
                    <a:schemeClr val="tx1"/>
                  </a:solidFill>
                  <a:latin typeface="Arial"/>
                  <a:ea typeface="+mn-ea"/>
                  <a:cs typeface="+mn-cs"/>
                </a:defRPr>
              </a:lvl2pPr>
              <a:lvl3pPr marL="975336" indent="-304792" algn="l" defTabSz="609585" rtl="0" eaLnBrk="1" latinLnBrk="0" hangingPunct="1">
                <a:lnSpc>
                  <a:spcPct val="100000"/>
                </a:lnSpc>
                <a:spcBef>
                  <a:spcPts val="933"/>
                </a:spcBef>
                <a:buClr>
                  <a:srgbClr val="007DD2"/>
                </a:buClr>
                <a:buSzPct val="100000"/>
                <a:buFont typeface="Arial"/>
                <a:buChar char="•"/>
                <a:defRPr sz="2400" kern="1200">
                  <a:solidFill>
                    <a:schemeClr val="tx1"/>
                  </a:solidFill>
                  <a:latin typeface="Arial"/>
                  <a:ea typeface="+mn-ea"/>
                  <a:cs typeface="+mn-cs"/>
                </a:defRPr>
              </a:lvl3pPr>
              <a:lvl4pPr marL="1341086" indent="-304792" algn="l" defTabSz="609585" rtl="0" eaLnBrk="1" latinLnBrk="0" hangingPunct="1">
                <a:lnSpc>
                  <a:spcPct val="100000"/>
                </a:lnSpc>
                <a:spcBef>
                  <a:spcPts val="933"/>
                </a:spcBef>
                <a:buClr>
                  <a:srgbClr val="007DD2"/>
                </a:buClr>
                <a:buSzPct val="100000"/>
                <a:buFont typeface="Arial"/>
                <a:buChar char="–"/>
                <a:defRPr sz="2133" kern="1200">
                  <a:solidFill>
                    <a:schemeClr val="tx1"/>
                  </a:solidFill>
                  <a:latin typeface="Arial"/>
                  <a:ea typeface="+mn-ea"/>
                  <a:cs typeface="+mn-cs"/>
                </a:defRPr>
              </a:lvl4pPr>
              <a:lvl5pPr marL="1584920" indent="-243834" algn="l" defTabSz="609585" rtl="0" eaLnBrk="1" latinLnBrk="0" hangingPunct="1">
                <a:lnSpc>
                  <a:spcPct val="100000"/>
                </a:lnSpc>
                <a:spcBef>
                  <a:spcPts val="933"/>
                </a:spcBef>
                <a:buClr>
                  <a:srgbClr val="007DD2"/>
                </a:buClr>
                <a:buSzPct val="100000"/>
                <a:buFont typeface="Arial"/>
                <a:buChar char="»"/>
                <a:defRPr sz="1600" kern="1200">
                  <a:solidFill>
                    <a:schemeClr val="tx1"/>
                  </a:solidFill>
                  <a:latin typeface="Arial"/>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1600" dirty="0">
                  <a:solidFill>
                    <a:schemeClr val="tx2"/>
                  </a:solidFill>
                </a:rPr>
                <a:t>Accurate Item Setup</a:t>
              </a:r>
            </a:p>
            <a:p>
              <a:r>
                <a:rPr lang="en-US" sz="1600" dirty="0">
                  <a:solidFill>
                    <a:schemeClr val="tx2"/>
                  </a:solidFill>
                </a:rPr>
                <a:t>Timely Inventory Delivery</a:t>
              </a:r>
            </a:p>
            <a:p>
              <a:r>
                <a:rPr lang="en-US" sz="1600" dirty="0">
                  <a:solidFill>
                    <a:schemeClr val="tx2"/>
                  </a:solidFill>
                </a:rPr>
                <a:t>Shipment Accuracy</a:t>
              </a:r>
              <a:endParaRPr lang="en-US" sz="2667" dirty="0">
                <a:solidFill>
                  <a:schemeClr val="tx2"/>
                </a:solidFill>
              </a:endParaRPr>
            </a:p>
          </p:txBody>
        </p:sp>
        <p:sp>
          <p:nvSpPr>
            <p:cNvPr id="8" name="Content Placeholder 3"/>
            <p:cNvSpPr txBox="1">
              <a:spLocks/>
            </p:cNvSpPr>
            <p:nvPr/>
          </p:nvSpPr>
          <p:spPr>
            <a:xfrm>
              <a:off x="4152311" y="4740044"/>
              <a:ext cx="3194014" cy="1094699"/>
            </a:xfrm>
            <a:prstGeom prst="rect">
              <a:avLst/>
            </a:prstGeom>
          </p:spPr>
          <p:txBody>
            <a:bodyPr vert="horz" lIns="91440" tIns="45720" rIns="91440" bIns="45720" rtlCol="0">
              <a:noAutofit/>
            </a:bodyPr>
            <a:lstStyle>
              <a:lvl1pPr marL="304792" indent="-304792" algn="l" defTabSz="609585" rtl="0" eaLnBrk="1" latinLnBrk="0" hangingPunct="1">
                <a:lnSpc>
                  <a:spcPct val="80000"/>
                </a:lnSpc>
                <a:spcBef>
                  <a:spcPts val="933"/>
                </a:spcBef>
                <a:buClr>
                  <a:srgbClr val="007DD2"/>
                </a:buClr>
                <a:buSzPct val="100000"/>
                <a:buFont typeface="Arial"/>
                <a:buChar char="•"/>
                <a:defRPr sz="2933" kern="1200">
                  <a:solidFill>
                    <a:schemeClr val="tx1"/>
                  </a:solidFill>
                  <a:latin typeface="Arial"/>
                  <a:ea typeface="+mn-ea"/>
                  <a:cs typeface="+mn-cs"/>
                </a:defRPr>
              </a:lvl1pPr>
              <a:lvl2pPr marL="670543" indent="-365751" algn="l" defTabSz="609585" rtl="0" eaLnBrk="1" latinLnBrk="0" hangingPunct="1">
                <a:lnSpc>
                  <a:spcPct val="100000"/>
                </a:lnSpc>
                <a:spcBef>
                  <a:spcPts val="933"/>
                </a:spcBef>
                <a:buClr>
                  <a:srgbClr val="007DD2"/>
                </a:buClr>
                <a:buSzPct val="100000"/>
                <a:buFont typeface="Arial"/>
                <a:buChar char="–"/>
                <a:defRPr sz="2667" kern="1200">
                  <a:solidFill>
                    <a:schemeClr val="tx1"/>
                  </a:solidFill>
                  <a:latin typeface="Arial"/>
                  <a:ea typeface="+mn-ea"/>
                  <a:cs typeface="+mn-cs"/>
                </a:defRPr>
              </a:lvl2pPr>
              <a:lvl3pPr marL="975336" indent="-304792" algn="l" defTabSz="609585" rtl="0" eaLnBrk="1" latinLnBrk="0" hangingPunct="1">
                <a:lnSpc>
                  <a:spcPct val="100000"/>
                </a:lnSpc>
                <a:spcBef>
                  <a:spcPts val="933"/>
                </a:spcBef>
                <a:buClr>
                  <a:srgbClr val="007DD2"/>
                </a:buClr>
                <a:buSzPct val="100000"/>
                <a:buFont typeface="Arial"/>
                <a:buChar char="•"/>
                <a:defRPr sz="2400" kern="1200">
                  <a:solidFill>
                    <a:schemeClr val="tx1"/>
                  </a:solidFill>
                  <a:latin typeface="Arial"/>
                  <a:ea typeface="+mn-ea"/>
                  <a:cs typeface="+mn-cs"/>
                </a:defRPr>
              </a:lvl3pPr>
              <a:lvl4pPr marL="1341086" indent="-304792" algn="l" defTabSz="609585" rtl="0" eaLnBrk="1" latinLnBrk="0" hangingPunct="1">
                <a:lnSpc>
                  <a:spcPct val="100000"/>
                </a:lnSpc>
                <a:spcBef>
                  <a:spcPts val="933"/>
                </a:spcBef>
                <a:buClr>
                  <a:srgbClr val="007DD2"/>
                </a:buClr>
                <a:buSzPct val="100000"/>
                <a:buFont typeface="Arial"/>
                <a:buChar char="–"/>
                <a:defRPr sz="2133" kern="1200">
                  <a:solidFill>
                    <a:schemeClr val="tx1"/>
                  </a:solidFill>
                  <a:latin typeface="Arial"/>
                  <a:ea typeface="+mn-ea"/>
                  <a:cs typeface="+mn-cs"/>
                </a:defRPr>
              </a:lvl4pPr>
              <a:lvl5pPr marL="1584920" indent="-243834" algn="l" defTabSz="609585" rtl="0" eaLnBrk="1" latinLnBrk="0" hangingPunct="1">
                <a:lnSpc>
                  <a:spcPct val="100000"/>
                </a:lnSpc>
                <a:spcBef>
                  <a:spcPts val="933"/>
                </a:spcBef>
                <a:buClr>
                  <a:srgbClr val="007DD2"/>
                </a:buClr>
                <a:buSzPct val="100000"/>
                <a:buFont typeface="Arial"/>
                <a:buChar char="»"/>
                <a:defRPr sz="1600" kern="1200">
                  <a:solidFill>
                    <a:schemeClr val="tx1"/>
                  </a:solidFill>
                  <a:latin typeface="Arial"/>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1600" dirty="0">
                  <a:solidFill>
                    <a:schemeClr val="tx2"/>
                  </a:solidFill>
                </a:rPr>
                <a:t>Expand Sellable Assortment</a:t>
              </a:r>
            </a:p>
            <a:p>
              <a:r>
                <a:rPr lang="en-US" sz="1600" dirty="0">
                  <a:solidFill>
                    <a:schemeClr val="tx2"/>
                  </a:solidFill>
                </a:rPr>
                <a:t>Increased Order Accuracy</a:t>
              </a:r>
            </a:p>
            <a:p>
              <a:r>
                <a:rPr lang="en-US" sz="1600" dirty="0">
                  <a:solidFill>
                    <a:schemeClr val="tx2"/>
                  </a:solidFill>
                </a:rPr>
                <a:t>Insure Accurate Reorders</a:t>
              </a:r>
            </a:p>
          </p:txBody>
        </p:sp>
        <p:sp>
          <p:nvSpPr>
            <p:cNvPr id="10" name="Content Placeholder 3"/>
            <p:cNvSpPr txBox="1">
              <a:spLocks/>
            </p:cNvSpPr>
            <p:nvPr/>
          </p:nvSpPr>
          <p:spPr>
            <a:xfrm>
              <a:off x="7739600" y="4732232"/>
              <a:ext cx="3811045" cy="1575569"/>
            </a:xfrm>
            <a:prstGeom prst="rect">
              <a:avLst/>
            </a:prstGeom>
          </p:spPr>
          <p:txBody>
            <a:bodyPr vert="horz" lIns="91440" tIns="45720" rIns="91440" bIns="45720" rtlCol="0">
              <a:noAutofit/>
            </a:bodyPr>
            <a:lstStyle>
              <a:lvl1pPr marL="304792" indent="-304792" algn="l" defTabSz="609585" rtl="0" eaLnBrk="1" latinLnBrk="0" hangingPunct="1">
                <a:lnSpc>
                  <a:spcPct val="80000"/>
                </a:lnSpc>
                <a:spcBef>
                  <a:spcPts val="933"/>
                </a:spcBef>
                <a:buClr>
                  <a:srgbClr val="007DD2"/>
                </a:buClr>
                <a:buSzPct val="100000"/>
                <a:buFont typeface="Arial"/>
                <a:buChar char="•"/>
                <a:defRPr sz="2933" kern="1200">
                  <a:solidFill>
                    <a:schemeClr val="tx1"/>
                  </a:solidFill>
                  <a:latin typeface="Arial"/>
                  <a:ea typeface="+mn-ea"/>
                  <a:cs typeface="+mn-cs"/>
                </a:defRPr>
              </a:lvl1pPr>
              <a:lvl2pPr marL="670543" indent="-365751" algn="l" defTabSz="609585" rtl="0" eaLnBrk="1" latinLnBrk="0" hangingPunct="1">
                <a:lnSpc>
                  <a:spcPct val="100000"/>
                </a:lnSpc>
                <a:spcBef>
                  <a:spcPts val="933"/>
                </a:spcBef>
                <a:buClr>
                  <a:srgbClr val="007DD2"/>
                </a:buClr>
                <a:buSzPct val="100000"/>
                <a:buFont typeface="Arial"/>
                <a:buChar char="–"/>
                <a:defRPr sz="2667" kern="1200">
                  <a:solidFill>
                    <a:schemeClr val="tx1"/>
                  </a:solidFill>
                  <a:latin typeface="Arial"/>
                  <a:ea typeface="+mn-ea"/>
                  <a:cs typeface="+mn-cs"/>
                </a:defRPr>
              </a:lvl2pPr>
              <a:lvl3pPr marL="975336" indent="-304792" algn="l" defTabSz="609585" rtl="0" eaLnBrk="1" latinLnBrk="0" hangingPunct="1">
                <a:lnSpc>
                  <a:spcPct val="100000"/>
                </a:lnSpc>
                <a:spcBef>
                  <a:spcPts val="933"/>
                </a:spcBef>
                <a:buClr>
                  <a:srgbClr val="007DD2"/>
                </a:buClr>
                <a:buSzPct val="100000"/>
                <a:buFont typeface="Arial"/>
                <a:buChar char="•"/>
                <a:defRPr sz="2400" kern="1200">
                  <a:solidFill>
                    <a:schemeClr val="tx1"/>
                  </a:solidFill>
                  <a:latin typeface="Arial"/>
                  <a:ea typeface="+mn-ea"/>
                  <a:cs typeface="+mn-cs"/>
                </a:defRPr>
              </a:lvl3pPr>
              <a:lvl4pPr marL="1341086" indent="-304792" algn="l" defTabSz="609585" rtl="0" eaLnBrk="1" latinLnBrk="0" hangingPunct="1">
                <a:lnSpc>
                  <a:spcPct val="100000"/>
                </a:lnSpc>
                <a:spcBef>
                  <a:spcPts val="933"/>
                </a:spcBef>
                <a:buClr>
                  <a:srgbClr val="007DD2"/>
                </a:buClr>
                <a:buSzPct val="100000"/>
                <a:buFont typeface="Arial"/>
                <a:buChar char="–"/>
                <a:defRPr sz="2133" kern="1200">
                  <a:solidFill>
                    <a:schemeClr val="tx1"/>
                  </a:solidFill>
                  <a:latin typeface="Arial"/>
                  <a:ea typeface="+mn-ea"/>
                  <a:cs typeface="+mn-cs"/>
                </a:defRPr>
              </a:lvl4pPr>
              <a:lvl5pPr marL="1584920" indent="-243834" algn="l" defTabSz="609585" rtl="0" eaLnBrk="1" latinLnBrk="0" hangingPunct="1">
                <a:lnSpc>
                  <a:spcPct val="100000"/>
                </a:lnSpc>
                <a:spcBef>
                  <a:spcPts val="933"/>
                </a:spcBef>
                <a:buClr>
                  <a:srgbClr val="007DD2"/>
                </a:buClr>
                <a:buSzPct val="100000"/>
                <a:buFont typeface="Arial"/>
                <a:buChar char="»"/>
                <a:defRPr sz="1600" kern="1200">
                  <a:solidFill>
                    <a:schemeClr val="tx1"/>
                  </a:solidFill>
                  <a:latin typeface="Arial"/>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1600" dirty="0">
                  <a:solidFill>
                    <a:schemeClr val="tx2"/>
                  </a:solidFill>
                </a:rPr>
                <a:t>Increase Sales</a:t>
              </a:r>
            </a:p>
            <a:p>
              <a:r>
                <a:rPr lang="en-US" sz="1600" dirty="0">
                  <a:solidFill>
                    <a:schemeClr val="tx2"/>
                  </a:solidFill>
                </a:rPr>
                <a:t>Optimize inventory level by location</a:t>
              </a:r>
            </a:p>
            <a:p>
              <a:r>
                <a:rPr lang="en-US" sz="1600" dirty="0">
                  <a:solidFill>
                    <a:schemeClr val="tx2"/>
                  </a:solidFill>
                </a:rPr>
                <a:t>Improve margins</a:t>
              </a:r>
            </a:p>
            <a:p>
              <a:endParaRPr lang="en-US" sz="2667" dirty="0">
                <a:solidFill>
                  <a:schemeClr val="tx1">
                    <a:lumMod val="90000"/>
                    <a:lumOff val="10000"/>
                  </a:schemeClr>
                </a:solidFill>
              </a:endParaRPr>
            </a:p>
          </p:txBody>
        </p:sp>
        <p:pic>
          <p:nvPicPr>
            <p:cNvPr id="2" name="Picture 1"/>
            <p:cNvPicPr>
              <a:picLocks noChangeAspect="1"/>
            </p:cNvPicPr>
            <p:nvPr/>
          </p:nvPicPr>
          <p:blipFill>
            <a:blip r:embed="rId3"/>
            <a:stretch>
              <a:fillRect/>
            </a:stretch>
          </p:blipFill>
          <p:spPr>
            <a:xfrm>
              <a:off x="8085609" y="1329270"/>
              <a:ext cx="2404694" cy="3194962"/>
            </a:xfrm>
            <a:prstGeom prst="rect">
              <a:avLst/>
            </a:prstGeom>
            <a:ln>
              <a:solidFill>
                <a:schemeClr val="tx1"/>
              </a:solidFill>
            </a:ln>
          </p:spPr>
        </p:pic>
        <p:pic>
          <p:nvPicPr>
            <p:cNvPr id="13" name="Picture 12"/>
            <p:cNvPicPr>
              <a:picLocks noChangeAspect="1"/>
            </p:cNvPicPr>
            <p:nvPr/>
          </p:nvPicPr>
          <p:blipFill>
            <a:blip r:embed="rId4"/>
            <a:stretch>
              <a:fillRect/>
            </a:stretch>
          </p:blipFill>
          <p:spPr>
            <a:xfrm>
              <a:off x="4393621" y="1329270"/>
              <a:ext cx="2468018" cy="3194962"/>
            </a:xfrm>
            <a:prstGeom prst="rect">
              <a:avLst/>
            </a:prstGeom>
            <a:ln>
              <a:solidFill>
                <a:schemeClr val="tx1"/>
              </a:solidFill>
            </a:ln>
          </p:spPr>
        </p:pic>
        <p:pic>
          <p:nvPicPr>
            <p:cNvPr id="14" name="Picture 13"/>
            <p:cNvPicPr>
              <a:picLocks noChangeAspect="1"/>
            </p:cNvPicPr>
            <p:nvPr/>
          </p:nvPicPr>
          <p:blipFill>
            <a:blip r:embed="rId5"/>
            <a:stretch>
              <a:fillRect/>
            </a:stretch>
          </p:blipFill>
          <p:spPr>
            <a:xfrm>
              <a:off x="637313" y="1329270"/>
              <a:ext cx="2408143" cy="3194962"/>
            </a:xfrm>
            <a:prstGeom prst="rect">
              <a:avLst/>
            </a:prstGeom>
            <a:ln>
              <a:solidFill>
                <a:schemeClr val="tx1"/>
              </a:solidFill>
            </a:ln>
          </p:spPr>
        </p:pic>
      </p:grpSp>
      <p:sp>
        <p:nvSpPr>
          <p:cNvPr id="11" name="Title 1"/>
          <p:cNvSpPr txBox="1">
            <a:spLocks/>
          </p:cNvSpPr>
          <p:nvPr/>
        </p:nvSpPr>
        <p:spPr>
          <a:xfrm>
            <a:off x="79948" y="-171450"/>
            <a:ext cx="12112053" cy="1735668"/>
          </a:xfrm>
          <a:prstGeom prst="rect">
            <a:avLst/>
          </a:prstGeom>
        </p:spPr>
        <p:txBody>
          <a:bodyPr vert="horz" lIns="0" tIns="0" rIns="0" bIns="0" rtlCol="0" anchor="ctr">
            <a:normAutofit/>
          </a:bodyPr>
          <a:lstStyle>
            <a:lvl1pPr algn="l" defTabSz="914243" rtl="0" eaLnBrk="1" latinLnBrk="0" hangingPunct="1">
              <a:lnSpc>
                <a:spcPct val="80000"/>
              </a:lnSpc>
              <a:spcBef>
                <a:spcPct val="0"/>
              </a:spcBef>
              <a:buNone/>
              <a:defRPr sz="4000" kern="1200">
                <a:solidFill>
                  <a:schemeClr val="tx2"/>
                </a:solidFill>
                <a:latin typeface="+mj-lt"/>
                <a:ea typeface="+mj-ea"/>
                <a:cs typeface="+mj-cs"/>
              </a:defRPr>
            </a:lvl1pPr>
          </a:lstStyle>
          <a:p>
            <a:pPr algn="ctr">
              <a:lnSpc>
                <a:spcPct val="100000"/>
              </a:lnSpc>
            </a:pPr>
            <a:r>
              <a:rPr lang="en-US" sz="3600" dirty="0">
                <a:solidFill>
                  <a:srgbClr val="00B0F0"/>
                </a:solidFill>
              </a:rPr>
              <a:t>Written, Business Case-Driven, Value Propositions</a:t>
            </a:r>
          </a:p>
        </p:txBody>
      </p:sp>
    </p:spTree>
    <p:extLst>
      <p:ext uri="{BB962C8B-B14F-4D97-AF65-F5344CB8AC3E}">
        <p14:creationId xmlns:p14="http://schemas.microsoft.com/office/powerpoint/2010/main" val="403259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exagon 13"/>
          <p:cNvSpPr/>
          <p:nvPr/>
        </p:nvSpPr>
        <p:spPr>
          <a:xfrm>
            <a:off x="151715" y="609600"/>
            <a:ext cx="3089676" cy="2682240"/>
          </a:xfrm>
          <a:prstGeom prst="hexagon">
            <a:avLst>
              <a:gd name="adj" fmla="val 25000"/>
              <a:gd name="vf" fmla="val 115470"/>
            </a:avLst>
          </a:prstGeom>
          <a:solidFill>
            <a:schemeClr val="bg1">
              <a:lumMod val="95000"/>
            </a:schemeClr>
          </a:solid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extBox 3"/>
          <p:cNvSpPr txBox="1"/>
          <p:nvPr/>
        </p:nvSpPr>
        <p:spPr>
          <a:xfrm>
            <a:off x="5856159" y="2345377"/>
            <a:ext cx="5878641" cy="2339084"/>
          </a:xfrm>
          <a:prstGeom prst="rect">
            <a:avLst/>
          </a:prstGeom>
          <a:noFill/>
        </p:spPr>
        <p:txBody>
          <a:bodyPr wrap="square" lIns="121901" tIns="60951" rIns="121901" bIns="60951" rtlCol="0">
            <a:spAutoFit/>
          </a:bodyPr>
          <a:lstStyle/>
          <a:p>
            <a:pPr algn="ctr"/>
            <a:r>
              <a:rPr lang="en-US" sz="2400" b="1" dirty="0">
                <a:solidFill>
                  <a:srgbClr val="FA6423"/>
                </a:solidFill>
                <a:latin typeface="Arial" pitchFamily="34" charset="0"/>
                <a:cs typeface="Arial" pitchFamily="34" charset="0"/>
              </a:rPr>
              <a:t>Align</a:t>
            </a:r>
            <a:r>
              <a:rPr lang="en-US" sz="2400" dirty="0">
                <a:solidFill>
                  <a:prstClr val="white">
                    <a:lumMod val="50000"/>
                  </a:prstClr>
                </a:solidFill>
                <a:latin typeface="Arial" pitchFamily="34" charset="0"/>
                <a:cs typeface="Arial" pitchFamily="34" charset="0"/>
              </a:rPr>
              <a:t> requirements with </a:t>
            </a:r>
            <a:r>
              <a:rPr lang="en-US" sz="2400" b="1" dirty="0">
                <a:solidFill>
                  <a:srgbClr val="FA6423"/>
                </a:solidFill>
                <a:latin typeface="Arial" pitchFamily="34" charset="0"/>
                <a:cs typeface="Arial" pitchFamily="34" charset="0"/>
              </a:rPr>
              <a:t>industry standards.</a:t>
            </a:r>
          </a:p>
          <a:p>
            <a:pPr algn="ctr"/>
            <a:endParaRPr lang="en-US" sz="2400" b="1" dirty="0">
              <a:solidFill>
                <a:srgbClr val="FA6423"/>
              </a:solidFill>
              <a:latin typeface="Arial" pitchFamily="34" charset="0"/>
              <a:cs typeface="Arial" pitchFamily="34" charset="0"/>
            </a:endParaRPr>
          </a:p>
          <a:p>
            <a:pPr algn="ctr"/>
            <a:r>
              <a:rPr lang="en-US" sz="2400" dirty="0">
                <a:solidFill>
                  <a:prstClr val="white">
                    <a:lumMod val="50000"/>
                  </a:prstClr>
                </a:solidFill>
                <a:latin typeface="Arial" pitchFamily="34" charset="0"/>
                <a:cs typeface="Arial" pitchFamily="34" charset="0"/>
              </a:rPr>
              <a:t>Eliminate</a:t>
            </a:r>
            <a:r>
              <a:rPr lang="en-US" sz="2400" b="1" dirty="0">
                <a:solidFill>
                  <a:prstClr val="white">
                    <a:lumMod val="50000"/>
                  </a:prstClr>
                </a:solidFill>
                <a:latin typeface="Arial" pitchFamily="34" charset="0"/>
                <a:cs typeface="Arial" pitchFamily="34" charset="0"/>
              </a:rPr>
              <a:t> </a:t>
            </a:r>
            <a:r>
              <a:rPr lang="en-US" sz="2400" b="1" dirty="0">
                <a:solidFill>
                  <a:srgbClr val="FA6423"/>
                </a:solidFill>
                <a:latin typeface="Arial" pitchFamily="34" charset="0"/>
                <a:cs typeface="Arial" pitchFamily="34" charset="0"/>
              </a:rPr>
              <a:t>vagueness or unusual requirements </a:t>
            </a:r>
            <a:r>
              <a:rPr lang="en-US" sz="2400" dirty="0">
                <a:solidFill>
                  <a:prstClr val="white">
                    <a:lumMod val="50000"/>
                  </a:prstClr>
                </a:solidFill>
                <a:latin typeface="Arial" pitchFamily="34" charset="0"/>
                <a:cs typeface="Arial" pitchFamily="34" charset="0"/>
              </a:rPr>
              <a:t>as reasons not to participate.</a:t>
            </a:r>
            <a:endParaRPr lang="en-US" sz="2133" dirty="0">
              <a:solidFill>
                <a:srgbClr val="FA6423"/>
              </a:solidFill>
              <a:latin typeface="Arial" pitchFamily="34" charset="0"/>
              <a:cs typeface="Arial" pitchFamily="34" charset="0"/>
            </a:endParaRPr>
          </a:p>
        </p:txBody>
      </p:sp>
      <p:grpSp>
        <p:nvGrpSpPr>
          <p:cNvPr id="7" name="Group 6">
            <a:extLst>
              <a:ext uri="{FF2B5EF4-FFF2-40B4-BE49-F238E27FC236}">
                <a16:creationId xmlns:a16="http://schemas.microsoft.com/office/drawing/2014/main" id="{98E42B86-E9C0-7B4B-B247-11C838B500A1}"/>
              </a:ext>
            </a:extLst>
          </p:cNvPr>
          <p:cNvGrpSpPr/>
          <p:nvPr/>
        </p:nvGrpSpPr>
        <p:grpSpPr>
          <a:xfrm>
            <a:off x="2590799" y="1981200"/>
            <a:ext cx="2971801" cy="2553493"/>
            <a:chOff x="2251949" y="159781"/>
            <a:chExt cx="1296405" cy="1113002"/>
          </a:xfrm>
          <a:solidFill>
            <a:srgbClr val="582649"/>
          </a:solidFill>
        </p:grpSpPr>
        <p:sp>
          <p:nvSpPr>
            <p:cNvPr id="8" name="Hexagon 7">
              <a:extLst>
                <a:ext uri="{FF2B5EF4-FFF2-40B4-BE49-F238E27FC236}">
                  <a16:creationId xmlns:a16="http://schemas.microsoft.com/office/drawing/2014/main" id="{F5A2F5BB-7E7F-E640-AA69-FF2F914F628D}"/>
                </a:ext>
              </a:extLst>
            </p:cNvPr>
            <p:cNvSpPr/>
            <p:nvPr/>
          </p:nvSpPr>
          <p:spPr>
            <a:xfrm>
              <a:off x="2251949" y="159781"/>
              <a:ext cx="1296405" cy="1113002"/>
            </a:xfrm>
            <a:prstGeom prst="hexagon">
              <a:avLst>
                <a:gd name="adj" fmla="val 25000"/>
                <a:gd name="vf" fmla="val 115470"/>
              </a:avLst>
            </a:prstGeom>
            <a:grp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Hexagon 4">
              <a:extLst>
                <a:ext uri="{FF2B5EF4-FFF2-40B4-BE49-F238E27FC236}">
                  <a16:creationId xmlns:a16="http://schemas.microsoft.com/office/drawing/2014/main" id="{D85F3E27-3F0A-EF49-BAB7-D22EE9EA261E}"/>
                </a:ext>
              </a:extLst>
            </p:cNvPr>
            <p:cNvSpPr/>
            <p:nvPr/>
          </p:nvSpPr>
          <p:spPr>
            <a:xfrm>
              <a:off x="2452733" y="332160"/>
              <a:ext cx="894837" cy="76824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algn="ctr" defTabSz="711182">
                <a:lnSpc>
                  <a:spcPct val="90000"/>
                </a:lnSpc>
                <a:spcBef>
                  <a:spcPct val="0"/>
                </a:spcBef>
                <a:spcAft>
                  <a:spcPct val="35000"/>
                </a:spcAft>
              </a:pPr>
              <a:r>
                <a:rPr lang="en-US" sz="1600" b="1" dirty="0">
                  <a:solidFill>
                    <a:schemeClr val="bg1"/>
                  </a:solidFill>
                  <a:latin typeface="Arial" panose="020B0604020202020204" pitchFamily="34" charset="0"/>
                  <a:cs typeface="Arial" panose="020B0604020202020204" pitchFamily="34" charset="0"/>
                </a:rPr>
                <a:t>Clear and Reasonable Requirements</a:t>
              </a:r>
            </a:p>
          </p:txBody>
        </p:sp>
      </p:grpSp>
    </p:spTree>
    <p:extLst>
      <p:ext uri="{BB962C8B-B14F-4D97-AF65-F5344CB8AC3E}">
        <p14:creationId xmlns:p14="http://schemas.microsoft.com/office/powerpoint/2010/main" val="382111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exagon 13"/>
          <p:cNvSpPr/>
          <p:nvPr/>
        </p:nvSpPr>
        <p:spPr>
          <a:xfrm>
            <a:off x="0" y="2786545"/>
            <a:ext cx="3089676" cy="2682240"/>
          </a:xfrm>
          <a:prstGeom prst="hexagon">
            <a:avLst>
              <a:gd name="adj" fmla="val 25000"/>
              <a:gd name="vf" fmla="val 115470"/>
            </a:avLst>
          </a:prstGeom>
          <a:solidFill>
            <a:schemeClr val="bg1">
              <a:lumMod val="95000"/>
            </a:schemeClr>
          </a:solid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7" name="Group 6">
            <a:extLst>
              <a:ext uri="{FF2B5EF4-FFF2-40B4-BE49-F238E27FC236}">
                <a16:creationId xmlns:a16="http://schemas.microsoft.com/office/drawing/2014/main" id="{2AEF1FD4-1BC9-8243-A22A-CFE4A69819DC}"/>
              </a:ext>
            </a:extLst>
          </p:cNvPr>
          <p:cNvGrpSpPr/>
          <p:nvPr/>
        </p:nvGrpSpPr>
        <p:grpSpPr>
          <a:xfrm>
            <a:off x="2438400" y="1462891"/>
            <a:ext cx="3029846" cy="2647308"/>
            <a:chOff x="4520392" y="142506"/>
            <a:chExt cx="1296405" cy="1113002"/>
          </a:xfrm>
          <a:solidFill>
            <a:srgbClr val="92D050"/>
          </a:solidFill>
        </p:grpSpPr>
        <p:sp>
          <p:nvSpPr>
            <p:cNvPr id="8" name="Hexagon 7">
              <a:extLst>
                <a:ext uri="{FF2B5EF4-FFF2-40B4-BE49-F238E27FC236}">
                  <a16:creationId xmlns:a16="http://schemas.microsoft.com/office/drawing/2014/main" id="{8B08F9BD-9222-8F4B-A32A-1A30ECA2326C}"/>
                </a:ext>
              </a:extLst>
            </p:cNvPr>
            <p:cNvSpPr/>
            <p:nvPr/>
          </p:nvSpPr>
          <p:spPr>
            <a:xfrm>
              <a:off x="4520392" y="142506"/>
              <a:ext cx="1296405" cy="1113002"/>
            </a:xfrm>
            <a:prstGeom prst="hexagon">
              <a:avLst>
                <a:gd name="adj" fmla="val 25000"/>
                <a:gd name="vf" fmla="val 115470"/>
              </a:avLst>
            </a:prstGeom>
            <a:grp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Hexagon 4">
              <a:extLst>
                <a:ext uri="{FF2B5EF4-FFF2-40B4-BE49-F238E27FC236}">
                  <a16:creationId xmlns:a16="http://schemas.microsoft.com/office/drawing/2014/main" id="{A4DC193D-4E25-324F-AFCF-E53D7994945D}"/>
                </a:ext>
              </a:extLst>
            </p:cNvPr>
            <p:cNvSpPr/>
            <p:nvPr/>
          </p:nvSpPr>
          <p:spPr>
            <a:xfrm>
              <a:off x="4721176" y="314885"/>
              <a:ext cx="894837" cy="76824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algn="ctr" defTabSz="711182">
                <a:lnSpc>
                  <a:spcPct val="90000"/>
                </a:lnSpc>
                <a:spcBef>
                  <a:spcPct val="0"/>
                </a:spcBef>
                <a:spcAft>
                  <a:spcPct val="35000"/>
                </a:spcAft>
              </a:pPr>
              <a:r>
                <a:rPr lang="en-US" sz="1600" b="1" dirty="0">
                  <a:solidFill>
                    <a:schemeClr val="bg1"/>
                  </a:solidFill>
                  <a:latin typeface="Arial" panose="020B0604020202020204" pitchFamily="34" charset="0"/>
                  <a:cs typeface="Arial" panose="020B0604020202020204" pitchFamily="34" charset="0"/>
                </a:rPr>
                <a:t>Quality trading partner information</a:t>
              </a:r>
            </a:p>
          </p:txBody>
        </p:sp>
      </p:grpSp>
      <p:sp>
        <p:nvSpPr>
          <p:cNvPr id="13" name="TextBox 12">
            <a:extLst>
              <a:ext uri="{FF2B5EF4-FFF2-40B4-BE49-F238E27FC236}">
                <a16:creationId xmlns:a16="http://schemas.microsoft.com/office/drawing/2014/main" id="{05778868-6F37-3C4B-AFFF-5C6BF81AF792}"/>
              </a:ext>
            </a:extLst>
          </p:cNvPr>
          <p:cNvSpPr txBox="1"/>
          <p:nvPr/>
        </p:nvSpPr>
        <p:spPr>
          <a:xfrm>
            <a:off x="5638800" y="1872900"/>
            <a:ext cx="6071044" cy="3334311"/>
          </a:xfrm>
          <a:prstGeom prst="rect">
            <a:avLst/>
          </a:prstGeom>
          <a:noFill/>
        </p:spPr>
        <p:txBody>
          <a:bodyPr wrap="square" rtlCol="0">
            <a:spAutoFit/>
          </a:bodyPr>
          <a:lstStyle/>
          <a:p>
            <a:pPr algn="ctr"/>
            <a:r>
              <a:rPr lang="en-US" sz="2400" b="1" dirty="0">
                <a:solidFill>
                  <a:srgbClr val="FF9632"/>
                </a:solidFill>
                <a:latin typeface="Arial" pitchFamily="34" charset="0"/>
                <a:cs typeface="Arial" pitchFamily="34" charset="0"/>
              </a:rPr>
              <a:t>Quality information helps expedite the DECISION MAKING process</a:t>
            </a:r>
          </a:p>
          <a:p>
            <a:pPr algn="ctr"/>
            <a:endParaRPr lang="en-US" sz="2400" b="1" dirty="0">
              <a:solidFill>
                <a:srgbClr val="FF6600"/>
              </a:solidFill>
              <a:latin typeface="Arial" pitchFamily="34" charset="0"/>
              <a:cs typeface="Arial" pitchFamily="34" charset="0"/>
            </a:endParaRPr>
          </a:p>
          <a:p>
            <a:pPr marL="380990" indent="-380990">
              <a:buFont typeface="Arial" panose="020B0604020202020204" pitchFamily="34" charset="0"/>
              <a:buChar char="•"/>
            </a:pPr>
            <a:r>
              <a:rPr lang="en-US" sz="2400" b="1" dirty="0">
                <a:solidFill>
                  <a:prstClr val="white">
                    <a:lumMod val="50000"/>
                  </a:prstClr>
                </a:solidFill>
                <a:latin typeface="Arial" pitchFamily="34" charset="0"/>
                <a:cs typeface="Arial" pitchFamily="34" charset="0"/>
              </a:rPr>
              <a:t>Contact info (name, email, phone)</a:t>
            </a:r>
          </a:p>
          <a:p>
            <a:pPr marL="990575" lvl="1" indent="-380990">
              <a:buFont typeface="Arial" panose="020B0604020202020204" pitchFamily="34" charset="0"/>
              <a:buChar char="•"/>
            </a:pPr>
            <a:r>
              <a:rPr lang="en-US" sz="1867" b="1" dirty="0">
                <a:solidFill>
                  <a:prstClr val="white">
                    <a:lumMod val="50000"/>
                  </a:prstClr>
                </a:solidFill>
                <a:latin typeface="Arial" pitchFamily="34" charset="0"/>
                <a:cs typeface="Arial" pitchFamily="34" charset="0"/>
              </a:rPr>
              <a:t>Often times not readily available</a:t>
            </a:r>
          </a:p>
          <a:p>
            <a:pPr marL="380990" indent="-380990">
              <a:buFont typeface="Arial" panose="020B0604020202020204" pitchFamily="34" charset="0"/>
              <a:buChar char="•"/>
            </a:pPr>
            <a:r>
              <a:rPr lang="en-US" sz="2400" b="1" dirty="0">
                <a:solidFill>
                  <a:prstClr val="white">
                    <a:lumMod val="50000"/>
                  </a:prstClr>
                </a:solidFill>
                <a:latin typeface="Arial" pitchFamily="34" charset="0"/>
                <a:cs typeface="Arial" pitchFamily="34" charset="0"/>
              </a:rPr>
              <a:t>Order Activity (PO#, PO$)</a:t>
            </a:r>
          </a:p>
          <a:p>
            <a:pPr marL="380990" indent="-380990">
              <a:buFont typeface="Arial" panose="020B0604020202020204" pitchFamily="34" charset="0"/>
              <a:buChar char="•"/>
            </a:pPr>
            <a:r>
              <a:rPr lang="en-US" sz="2400" b="1" dirty="0">
                <a:solidFill>
                  <a:prstClr val="white">
                    <a:lumMod val="50000"/>
                  </a:prstClr>
                </a:solidFill>
                <a:latin typeface="Arial" pitchFamily="34" charset="0"/>
                <a:cs typeface="Arial" pitchFamily="34" charset="0"/>
              </a:rPr>
              <a:t>Purchasing Manager/Buyer</a:t>
            </a:r>
          </a:p>
          <a:p>
            <a:pPr marL="380990" indent="-380990">
              <a:buFont typeface="Arial" panose="020B0604020202020204" pitchFamily="34" charset="0"/>
              <a:buChar char="•"/>
            </a:pPr>
            <a:r>
              <a:rPr lang="en-US" sz="2400" b="1" dirty="0">
                <a:solidFill>
                  <a:prstClr val="white">
                    <a:lumMod val="50000"/>
                  </a:prstClr>
                </a:solidFill>
                <a:latin typeface="Arial" pitchFamily="34" charset="0"/>
                <a:cs typeface="Arial" pitchFamily="34" charset="0"/>
              </a:rPr>
              <a:t>Requirements by Vendor</a:t>
            </a:r>
          </a:p>
          <a:p>
            <a:pPr marL="380990" indent="-380990">
              <a:buFont typeface="Arial" panose="020B0604020202020204" pitchFamily="34" charset="0"/>
              <a:buChar char="•"/>
            </a:pPr>
            <a:endParaRPr lang="en-US" sz="2400" b="1" dirty="0">
              <a:solidFill>
                <a:prstClr val="white">
                  <a:lumMod val="50000"/>
                </a:prstClr>
              </a:solidFill>
              <a:latin typeface="Arial" pitchFamily="34" charset="0"/>
              <a:cs typeface="Arial" pitchFamily="34" charset="0"/>
            </a:endParaRPr>
          </a:p>
        </p:txBody>
      </p:sp>
    </p:spTree>
    <p:extLst>
      <p:ext uri="{BB962C8B-B14F-4D97-AF65-F5344CB8AC3E}">
        <p14:creationId xmlns:p14="http://schemas.microsoft.com/office/powerpoint/2010/main" val="60661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exagon 13"/>
          <p:cNvSpPr/>
          <p:nvPr/>
        </p:nvSpPr>
        <p:spPr>
          <a:xfrm>
            <a:off x="151715" y="609600"/>
            <a:ext cx="3089676" cy="2682240"/>
          </a:xfrm>
          <a:prstGeom prst="hexagon">
            <a:avLst>
              <a:gd name="adj" fmla="val 25000"/>
              <a:gd name="vf" fmla="val 115470"/>
            </a:avLst>
          </a:prstGeom>
          <a:solidFill>
            <a:schemeClr val="bg1">
              <a:lumMod val="95000"/>
            </a:schemeClr>
          </a:solid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extBox 3"/>
          <p:cNvSpPr txBox="1"/>
          <p:nvPr/>
        </p:nvSpPr>
        <p:spPr>
          <a:xfrm>
            <a:off x="5856159" y="2345377"/>
            <a:ext cx="5878641" cy="3447079"/>
          </a:xfrm>
          <a:prstGeom prst="rect">
            <a:avLst/>
          </a:prstGeom>
          <a:noFill/>
        </p:spPr>
        <p:txBody>
          <a:bodyPr wrap="square" lIns="121901" tIns="60951" rIns="121901" bIns="60951" rtlCol="0">
            <a:spAutoFit/>
          </a:bodyPr>
          <a:lstStyle/>
          <a:p>
            <a:pPr algn="ctr"/>
            <a:r>
              <a:rPr lang="en-US" sz="2400" dirty="0">
                <a:solidFill>
                  <a:prstClr val="white">
                    <a:lumMod val="50000"/>
                  </a:prstClr>
                </a:solidFill>
                <a:latin typeface="Arial" pitchFamily="34" charset="0"/>
                <a:cs typeface="Arial" pitchFamily="34" charset="0"/>
              </a:rPr>
              <a:t>Exception-based process to manage objections or business questions.</a:t>
            </a:r>
          </a:p>
          <a:p>
            <a:pPr algn="ctr"/>
            <a:endParaRPr lang="en-US" sz="2400" dirty="0">
              <a:solidFill>
                <a:prstClr val="white">
                  <a:lumMod val="50000"/>
                </a:prstClr>
              </a:solidFill>
              <a:latin typeface="Arial" pitchFamily="34" charset="0"/>
              <a:cs typeface="Arial" pitchFamily="34" charset="0"/>
            </a:endParaRPr>
          </a:p>
          <a:p>
            <a:pPr marL="342900" indent="-342900">
              <a:buFont typeface="Arial" panose="020B0604020202020204" pitchFamily="34" charset="0"/>
              <a:buChar char="•"/>
            </a:pPr>
            <a:r>
              <a:rPr lang="en-US" sz="2400" dirty="0">
                <a:solidFill>
                  <a:prstClr val="white">
                    <a:lumMod val="50000"/>
                  </a:prstClr>
                </a:solidFill>
                <a:latin typeface="Arial" pitchFamily="34" charset="0"/>
                <a:cs typeface="Arial" pitchFamily="34" charset="0"/>
              </a:rPr>
              <a:t>A</a:t>
            </a:r>
            <a:r>
              <a:rPr lang="en-US" sz="2400" b="1" dirty="0">
                <a:solidFill>
                  <a:prstClr val="white">
                    <a:lumMod val="50000"/>
                  </a:prstClr>
                </a:solidFill>
                <a:latin typeface="Arial" pitchFamily="34" charset="0"/>
                <a:cs typeface="Arial" pitchFamily="34" charset="0"/>
              </a:rPr>
              <a:t> </a:t>
            </a:r>
            <a:r>
              <a:rPr lang="en-US" sz="2400" b="1" dirty="0">
                <a:solidFill>
                  <a:srgbClr val="FA6423"/>
                </a:solidFill>
                <a:latin typeface="Arial" pitchFamily="34" charset="0"/>
                <a:cs typeface="Arial" pitchFamily="34" charset="0"/>
              </a:rPr>
              <a:t>24-hour </a:t>
            </a:r>
            <a:r>
              <a:rPr lang="en-US" sz="2400" dirty="0">
                <a:solidFill>
                  <a:prstClr val="white">
                    <a:lumMod val="50000"/>
                  </a:prstClr>
                </a:solidFill>
                <a:latin typeface="Arial" pitchFamily="34" charset="0"/>
                <a:cs typeface="Arial" pitchFamily="34" charset="0"/>
              </a:rPr>
              <a:t>response is critical for momentum.</a:t>
            </a:r>
          </a:p>
          <a:p>
            <a:pPr marL="342900" indent="-342900">
              <a:buFont typeface="Arial" panose="020B0604020202020204" pitchFamily="34" charset="0"/>
              <a:buChar char="•"/>
            </a:pPr>
            <a:r>
              <a:rPr lang="en-US" sz="2400" dirty="0">
                <a:solidFill>
                  <a:prstClr val="white">
                    <a:lumMod val="50000"/>
                  </a:prstClr>
                </a:solidFill>
                <a:latin typeface="Arial" pitchFamily="34" charset="0"/>
                <a:cs typeface="Arial" pitchFamily="34" charset="0"/>
              </a:rPr>
              <a:t>Use</a:t>
            </a:r>
            <a:r>
              <a:rPr lang="en-US" sz="2400" b="1" dirty="0">
                <a:solidFill>
                  <a:prstClr val="white">
                    <a:lumMod val="50000"/>
                  </a:prstClr>
                </a:solidFill>
                <a:latin typeface="Arial" pitchFamily="34" charset="0"/>
                <a:cs typeface="Arial" pitchFamily="34" charset="0"/>
              </a:rPr>
              <a:t> </a:t>
            </a:r>
            <a:r>
              <a:rPr lang="en-US" sz="2400" b="1" dirty="0">
                <a:solidFill>
                  <a:srgbClr val="FA6423"/>
                </a:solidFill>
                <a:latin typeface="Arial" pitchFamily="34" charset="0"/>
                <a:cs typeface="Arial" pitchFamily="34" charset="0"/>
              </a:rPr>
              <a:t>pre-approved email templates</a:t>
            </a:r>
            <a:r>
              <a:rPr lang="en-US" sz="2400" dirty="0">
                <a:solidFill>
                  <a:prstClr val="white">
                    <a:lumMod val="50000"/>
                  </a:prstClr>
                </a:solidFill>
                <a:latin typeface="Arial" pitchFamily="34" charset="0"/>
                <a:cs typeface="Arial" pitchFamily="34" charset="0"/>
              </a:rPr>
              <a:t> for initial responses.</a:t>
            </a:r>
            <a:endParaRPr lang="en-US" sz="2133" dirty="0">
              <a:solidFill>
                <a:srgbClr val="FA6423"/>
              </a:solidFill>
              <a:latin typeface="Arial" pitchFamily="34" charset="0"/>
              <a:cs typeface="Arial" pitchFamily="34" charset="0"/>
            </a:endParaRPr>
          </a:p>
          <a:p>
            <a:pPr marL="342900" indent="-342900">
              <a:buFont typeface="Arial" panose="020B0604020202020204" pitchFamily="34" charset="0"/>
              <a:buChar char="•"/>
            </a:pPr>
            <a:r>
              <a:rPr lang="en-US" sz="2400" dirty="0">
                <a:solidFill>
                  <a:prstClr val="white">
                    <a:lumMod val="50000"/>
                  </a:prstClr>
                </a:solidFill>
                <a:latin typeface="Arial" pitchFamily="34" charset="0"/>
                <a:cs typeface="Arial" pitchFamily="34" charset="0"/>
              </a:rPr>
              <a:t>Some </a:t>
            </a:r>
            <a:r>
              <a:rPr lang="en-US" sz="2400" b="1" dirty="0">
                <a:solidFill>
                  <a:srgbClr val="FA6423"/>
                </a:solidFill>
                <a:latin typeface="Arial" pitchFamily="34" charset="0"/>
                <a:cs typeface="Arial" pitchFamily="34" charset="0"/>
              </a:rPr>
              <a:t>direct outreach </a:t>
            </a:r>
            <a:r>
              <a:rPr lang="en-US" sz="2400" dirty="0">
                <a:solidFill>
                  <a:prstClr val="white">
                    <a:lumMod val="50000"/>
                  </a:prstClr>
                </a:solidFill>
                <a:latin typeface="Arial" pitchFamily="34" charset="0"/>
                <a:cs typeface="Arial" pitchFamily="34" charset="0"/>
              </a:rPr>
              <a:t>by merchant may be required. </a:t>
            </a:r>
          </a:p>
        </p:txBody>
      </p:sp>
      <p:grpSp>
        <p:nvGrpSpPr>
          <p:cNvPr id="9" name="Group 8">
            <a:extLst>
              <a:ext uri="{FF2B5EF4-FFF2-40B4-BE49-F238E27FC236}">
                <a16:creationId xmlns:a16="http://schemas.microsoft.com/office/drawing/2014/main" id="{555E457F-14EF-5340-84C2-F1EE6046BFB4}"/>
              </a:ext>
            </a:extLst>
          </p:cNvPr>
          <p:cNvGrpSpPr/>
          <p:nvPr/>
        </p:nvGrpSpPr>
        <p:grpSpPr>
          <a:xfrm>
            <a:off x="2590800" y="1981200"/>
            <a:ext cx="2971801" cy="2549212"/>
            <a:chOff x="3346183" y="792602"/>
            <a:chExt cx="1296405" cy="1113002"/>
          </a:xfrm>
          <a:solidFill>
            <a:srgbClr val="7F7F7F"/>
          </a:solidFill>
        </p:grpSpPr>
        <p:sp>
          <p:nvSpPr>
            <p:cNvPr id="10" name="Hexagon 9">
              <a:extLst>
                <a:ext uri="{FF2B5EF4-FFF2-40B4-BE49-F238E27FC236}">
                  <a16:creationId xmlns:a16="http://schemas.microsoft.com/office/drawing/2014/main" id="{C9E3E0B5-B77B-E848-8897-CB3B232C7AB1}"/>
                </a:ext>
              </a:extLst>
            </p:cNvPr>
            <p:cNvSpPr/>
            <p:nvPr/>
          </p:nvSpPr>
          <p:spPr>
            <a:xfrm>
              <a:off x="3346183" y="792602"/>
              <a:ext cx="1296405" cy="1113002"/>
            </a:xfrm>
            <a:prstGeom prst="hexagon">
              <a:avLst>
                <a:gd name="adj" fmla="val 25000"/>
                <a:gd name="vf" fmla="val 115470"/>
              </a:avLst>
            </a:prstGeom>
            <a:solidFill>
              <a:srgbClr val="9B4B87"/>
            </a:solidFill>
            <a:ln>
              <a:solidFill>
                <a:srgbClr val="9B4B87"/>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Hexagon 4">
              <a:extLst>
                <a:ext uri="{FF2B5EF4-FFF2-40B4-BE49-F238E27FC236}">
                  <a16:creationId xmlns:a16="http://schemas.microsoft.com/office/drawing/2014/main" id="{ACD9009E-F4EC-1F48-9E29-5978CB7EA72F}"/>
                </a:ext>
              </a:extLst>
            </p:cNvPr>
            <p:cNvSpPr/>
            <p:nvPr/>
          </p:nvSpPr>
          <p:spPr>
            <a:xfrm>
              <a:off x="3499966" y="964981"/>
              <a:ext cx="996643" cy="768244"/>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algn="ctr" defTabSz="711182">
                <a:lnSpc>
                  <a:spcPct val="90000"/>
                </a:lnSpc>
                <a:spcBef>
                  <a:spcPct val="0"/>
                </a:spcBef>
                <a:spcAft>
                  <a:spcPct val="35000"/>
                </a:spcAft>
              </a:pPr>
              <a:r>
                <a:rPr lang="en-US" sz="1600" b="1" dirty="0">
                  <a:solidFill>
                    <a:schemeClr val="bg1"/>
                  </a:solidFill>
                  <a:latin typeface="Arial" panose="020B0604020202020204" pitchFamily="34" charset="0"/>
                  <a:cs typeface="Arial" panose="020B0604020202020204" pitchFamily="34" charset="0"/>
                </a:rPr>
                <a:t>Escalation Management</a:t>
              </a:r>
            </a:p>
          </p:txBody>
        </p:sp>
      </p:grpSp>
    </p:spTree>
    <p:extLst>
      <p:ext uri="{BB962C8B-B14F-4D97-AF65-F5344CB8AC3E}">
        <p14:creationId xmlns:p14="http://schemas.microsoft.com/office/powerpoint/2010/main" val="236742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27500" y="-223618"/>
            <a:ext cx="14360151" cy="2772833"/>
          </a:xfrm>
        </p:spPr>
        <p:txBody>
          <a:bodyPr/>
          <a:lstStyle/>
          <a:p>
            <a:r>
              <a:rPr lang="en-US" sz="25333" dirty="0"/>
              <a:t>predictable</a:t>
            </a:r>
          </a:p>
        </p:txBody>
      </p:sp>
      <p:sp>
        <p:nvSpPr>
          <p:cNvPr id="9" name="Title 8"/>
          <p:cNvSpPr>
            <a:spLocks noGrp="1"/>
          </p:cNvSpPr>
          <p:nvPr>
            <p:ph type="title"/>
          </p:nvPr>
        </p:nvSpPr>
        <p:spPr>
          <a:xfrm>
            <a:off x="609600" y="379307"/>
            <a:ext cx="10972800" cy="1137920"/>
          </a:xfrm>
        </p:spPr>
        <p:txBody>
          <a:bodyPr/>
          <a:lstStyle/>
          <a:p>
            <a:pPr algn="ctr"/>
            <a:r>
              <a:rPr lang="en-US" dirty="0"/>
              <a:t>Vendor Reactions</a:t>
            </a:r>
          </a:p>
        </p:txBody>
      </p:sp>
      <p:cxnSp>
        <p:nvCxnSpPr>
          <p:cNvPr id="11" name="Straight Connector 10"/>
          <p:cNvCxnSpPr/>
          <p:nvPr/>
        </p:nvCxnSpPr>
        <p:spPr>
          <a:xfrm>
            <a:off x="2773391" y="3147360"/>
            <a:ext cx="0" cy="821515"/>
          </a:xfrm>
          <a:prstGeom prst="line">
            <a:avLst/>
          </a:prstGeom>
          <a:ln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32139" y="3313949"/>
            <a:ext cx="1412246" cy="418576"/>
          </a:xfrm>
          <a:prstGeom prst="rect">
            <a:avLst/>
          </a:prstGeom>
          <a:noFill/>
        </p:spPr>
        <p:txBody>
          <a:bodyPr wrap="none" lIns="0" tIns="0" rIns="0" bIns="0" rtlCol="0">
            <a:spAutoFit/>
          </a:bodyPr>
          <a:lstStyle/>
          <a:p>
            <a:pPr algn="r" defTabSz="1218960">
              <a:lnSpc>
                <a:spcPct val="85000"/>
              </a:lnSpc>
            </a:pPr>
            <a:r>
              <a:rPr lang="en-US" sz="3200" dirty="0">
                <a:solidFill>
                  <a:prstClr val="white">
                    <a:lumMod val="75000"/>
                    <a:lumOff val="25000"/>
                    <a:alpha val="60000"/>
                  </a:prstClr>
                </a:solidFill>
              </a:rPr>
              <a:t>40-50%</a:t>
            </a:r>
          </a:p>
        </p:txBody>
      </p:sp>
      <p:sp>
        <p:nvSpPr>
          <p:cNvPr id="14" name="TextBox 13"/>
          <p:cNvSpPr txBox="1"/>
          <p:nvPr/>
        </p:nvSpPr>
        <p:spPr>
          <a:xfrm>
            <a:off x="2984685" y="3315238"/>
            <a:ext cx="8066054" cy="906851"/>
          </a:xfrm>
          <a:prstGeom prst="rect">
            <a:avLst/>
          </a:prstGeom>
          <a:noFill/>
        </p:spPr>
        <p:txBody>
          <a:bodyPr wrap="none" lIns="0" tIns="0" rIns="0" bIns="0" rtlCol="0">
            <a:spAutoFit/>
          </a:bodyPr>
          <a:lstStyle/>
          <a:p>
            <a:pPr defTabSz="1218960">
              <a:lnSpc>
                <a:spcPct val="85000"/>
              </a:lnSpc>
            </a:pPr>
            <a:r>
              <a:rPr lang="en-US" altLang="en-US" sz="3200" dirty="0">
                <a:solidFill>
                  <a:prstClr val="white"/>
                </a:solidFill>
                <a:latin typeface="Helvetica" pitchFamily="34" charset="0"/>
              </a:rPr>
              <a:t>Willing, But “Challenge” Your Business Case</a:t>
            </a:r>
          </a:p>
          <a:p>
            <a:pPr defTabSz="1218960">
              <a:lnSpc>
                <a:spcPct val="85000"/>
              </a:lnSpc>
            </a:pPr>
            <a:endParaRPr lang="en-US" sz="3733" dirty="0">
              <a:solidFill>
                <a:prstClr val="white">
                  <a:lumMod val="75000"/>
                  <a:lumOff val="25000"/>
                </a:prstClr>
              </a:solidFill>
            </a:endParaRPr>
          </a:p>
        </p:txBody>
      </p:sp>
      <p:cxnSp>
        <p:nvCxnSpPr>
          <p:cNvPr id="15" name="Straight Connector 14"/>
          <p:cNvCxnSpPr/>
          <p:nvPr/>
        </p:nvCxnSpPr>
        <p:spPr>
          <a:xfrm>
            <a:off x="2778868" y="4116783"/>
            <a:ext cx="0" cy="821515"/>
          </a:xfrm>
          <a:prstGeom prst="line">
            <a:avLst/>
          </a:prstGeom>
          <a:ln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32139" y="4295468"/>
            <a:ext cx="1412246" cy="418576"/>
          </a:xfrm>
          <a:prstGeom prst="rect">
            <a:avLst/>
          </a:prstGeom>
          <a:noFill/>
        </p:spPr>
        <p:txBody>
          <a:bodyPr wrap="none" lIns="0" tIns="0" rIns="0" bIns="0" rtlCol="0">
            <a:spAutoFit/>
          </a:bodyPr>
          <a:lstStyle/>
          <a:p>
            <a:pPr algn="r" defTabSz="1218960">
              <a:lnSpc>
                <a:spcPct val="85000"/>
              </a:lnSpc>
            </a:pPr>
            <a:r>
              <a:rPr lang="en-US" sz="3200" dirty="0">
                <a:solidFill>
                  <a:prstClr val="white">
                    <a:lumMod val="75000"/>
                    <a:lumOff val="25000"/>
                    <a:alpha val="60000"/>
                  </a:prstClr>
                </a:solidFill>
              </a:rPr>
              <a:t>10-20%</a:t>
            </a:r>
          </a:p>
        </p:txBody>
      </p:sp>
      <p:sp>
        <p:nvSpPr>
          <p:cNvPr id="17" name="TextBox 16"/>
          <p:cNvSpPr txBox="1"/>
          <p:nvPr/>
        </p:nvSpPr>
        <p:spPr>
          <a:xfrm>
            <a:off x="2990163" y="4284661"/>
            <a:ext cx="2825902" cy="418576"/>
          </a:xfrm>
          <a:prstGeom prst="rect">
            <a:avLst/>
          </a:prstGeom>
          <a:noFill/>
        </p:spPr>
        <p:txBody>
          <a:bodyPr wrap="none" lIns="0" tIns="0" rIns="0" bIns="0" rtlCol="0">
            <a:spAutoFit/>
          </a:bodyPr>
          <a:lstStyle/>
          <a:p>
            <a:pPr defTabSz="1218960">
              <a:lnSpc>
                <a:spcPct val="85000"/>
              </a:lnSpc>
            </a:pPr>
            <a:r>
              <a:rPr lang="en-US" altLang="en-US" sz="3200" dirty="0">
                <a:solidFill>
                  <a:prstClr val="white"/>
                </a:solidFill>
                <a:latin typeface="Helvetica" pitchFamily="34" charset="0"/>
              </a:rPr>
              <a:t>Vocal Resistors</a:t>
            </a:r>
            <a:endParaRPr lang="en-US" sz="3200" dirty="0">
              <a:solidFill>
                <a:prstClr val="white">
                  <a:lumMod val="75000"/>
                  <a:lumOff val="25000"/>
                </a:prstClr>
              </a:solidFill>
            </a:endParaRPr>
          </a:p>
        </p:txBody>
      </p:sp>
      <p:cxnSp>
        <p:nvCxnSpPr>
          <p:cNvPr id="18" name="Straight Connector 17"/>
          <p:cNvCxnSpPr/>
          <p:nvPr/>
        </p:nvCxnSpPr>
        <p:spPr>
          <a:xfrm>
            <a:off x="2778868" y="5135065"/>
            <a:ext cx="0" cy="821515"/>
          </a:xfrm>
          <a:prstGeom prst="line">
            <a:avLst/>
          </a:prstGeom>
          <a:ln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523647" y="5301654"/>
            <a:ext cx="820738" cy="418576"/>
          </a:xfrm>
          <a:prstGeom prst="rect">
            <a:avLst/>
          </a:prstGeom>
          <a:noFill/>
        </p:spPr>
        <p:txBody>
          <a:bodyPr wrap="none" lIns="0" tIns="0" rIns="0" bIns="0" rtlCol="0">
            <a:spAutoFit/>
          </a:bodyPr>
          <a:lstStyle/>
          <a:p>
            <a:pPr algn="r" defTabSz="1218960">
              <a:lnSpc>
                <a:spcPct val="85000"/>
              </a:lnSpc>
            </a:pPr>
            <a:r>
              <a:rPr lang="en-US" sz="3200" dirty="0">
                <a:solidFill>
                  <a:prstClr val="white">
                    <a:lumMod val="75000"/>
                    <a:lumOff val="25000"/>
                    <a:alpha val="60000"/>
                  </a:prstClr>
                </a:solidFill>
              </a:rPr>
              <a:t>10%</a:t>
            </a:r>
          </a:p>
        </p:txBody>
      </p:sp>
      <p:sp>
        <p:nvSpPr>
          <p:cNvPr id="20" name="TextBox 19"/>
          <p:cNvSpPr txBox="1"/>
          <p:nvPr/>
        </p:nvSpPr>
        <p:spPr>
          <a:xfrm>
            <a:off x="2997478" y="5302944"/>
            <a:ext cx="2527936" cy="418576"/>
          </a:xfrm>
          <a:prstGeom prst="rect">
            <a:avLst/>
          </a:prstGeom>
          <a:noFill/>
        </p:spPr>
        <p:txBody>
          <a:bodyPr wrap="none" lIns="0" tIns="0" rIns="0" bIns="0" rtlCol="0">
            <a:spAutoFit/>
          </a:bodyPr>
          <a:lstStyle/>
          <a:p>
            <a:pPr defTabSz="1218960">
              <a:lnSpc>
                <a:spcPct val="85000"/>
              </a:lnSpc>
            </a:pPr>
            <a:r>
              <a:rPr lang="en-US" altLang="en-US" sz="3200" dirty="0">
                <a:solidFill>
                  <a:prstClr val="white"/>
                </a:solidFill>
                <a:latin typeface="Helvetica" pitchFamily="34" charset="0"/>
              </a:rPr>
              <a:t>Unpredictable</a:t>
            </a:r>
            <a:endParaRPr lang="en-US" sz="3200" dirty="0">
              <a:solidFill>
                <a:prstClr val="white">
                  <a:lumMod val="75000"/>
                  <a:lumOff val="25000"/>
                </a:prstClr>
              </a:solidFill>
            </a:endParaRPr>
          </a:p>
        </p:txBody>
      </p:sp>
      <p:cxnSp>
        <p:nvCxnSpPr>
          <p:cNvPr id="21" name="Straight Connector 20"/>
          <p:cNvCxnSpPr/>
          <p:nvPr/>
        </p:nvCxnSpPr>
        <p:spPr>
          <a:xfrm>
            <a:off x="2768931" y="2216215"/>
            <a:ext cx="0" cy="821515"/>
          </a:xfrm>
          <a:prstGeom prst="line">
            <a:avLst/>
          </a:prstGeom>
          <a:ln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27679" y="2382804"/>
            <a:ext cx="1412246" cy="418576"/>
          </a:xfrm>
          <a:prstGeom prst="rect">
            <a:avLst/>
          </a:prstGeom>
          <a:noFill/>
        </p:spPr>
        <p:txBody>
          <a:bodyPr wrap="none" lIns="0" tIns="0" rIns="0" bIns="0" rtlCol="0">
            <a:spAutoFit/>
          </a:bodyPr>
          <a:lstStyle/>
          <a:p>
            <a:pPr algn="r" defTabSz="1218960">
              <a:lnSpc>
                <a:spcPct val="85000"/>
              </a:lnSpc>
            </a:pPr>
            <a:r>
              <a:rPr lang="en-US" sz="3200" dirty="0">
                <a:solidFill>
                  <a:prstClr val="white">
                    <a:lumMod val="75000"/>
                    <a:lumOff val="25000"/>
                    <a:alpha val="60000"/>
                  </a:prstClr>
                </a:solidFill>
              </a:rPr>
              <a:t>30-40%</a:t>
            </a:r>
          </a:p>
        </p:txBody>
      </p:sp>
      <p:sp>
        <p:nvSpPr>
          <p:cNvPr id="23" name="TextBox 22"/>
          <p:cNvSpPr txBox="1"/>
          <p:nvPr/>
        </p:nvSpPr>
        <p:spPr>
          <a:xfrm>
            <a:off x="2980226" y="2384093"/>
            <a:ext cx="3713965" cy="418576"/>
          </a:xfrm>
          <a:prstGeom prst="rect">
            <a:avLst/>
          </a:prstGeom>
          <a:noFill/>
        </p:spPr>
        <p:txBody>
          <a:bodyPr wrap="none" lIns="0" tIns="0" rIns="0" bIns="0" rtlCol="0">
            <a:spAutoFit/>
          </a:bodyPr>
          <a:lstStyle/>
          <a:p>
            <a:pPr defTabSz="1218960">
              <a:lnSpc>
                <a:spcPct val="85000"/>
              </a:lnSpc>
            </a:pPr>
            <a:r>
              <a:rPr lang="en-US" altLang="en-US" sz="3200" dirty="0">
                <a:solidFill>
                  <a:prstClr val="white"/>
                </a:solidFill>
                <a:latin typeface="Helvetica" pitchFamily="34" charset="0"/>
              </a:rPr>
              <a:t>No Questions Asked</a:t>
            </a:r>
            <a:endParaRPr lang="en-US" sz="3200" dirty="0">
              <a:solidFill>
                <a:prstClr val="white">
                  <a:lumMod val="75000"/>
                  <a:lumOff val="25000"/>
                </a:prstClr>
              </a:solidFill>
            </a:endParaRPr>
          </a:p>
        </p:txBody>
      </p:sp>
      <p:sp>
        <p:nvSpPr>
          <p:cNvPr id="5" name="Footer Placeholder 4">
            <a:extLst>
              <a:ext uri="{FF2B5EF4-FFF2-40B4-BE49-F238E27FC236}">
                <a16:creationId xmlns:a16="http://schemas.microsoft.com/office/drawing/2014/main" id="{63E24BC9-498D-469E-BF17-F70A3D44DB9D}"/>
              </a:ext>
            </a:extLst>
          </p:cNvPr>
          <p:cNvSpPr>
            <a:spLocks noGrp="1"/>
          </p:cNvSpPr>
          <p:nvPr>
            <p:ph type="ftr" sz="quarter" idx="11"/>
          </p:nvPr>
        </p:nvSpPr>
        <p:spPr/>
        <p:txBody>
          <a:bodyPr/>
          <a:lstStyle/>
          <a:p>
            <a:r>
              <a:rPr lang="en-US">
                <a:solidFill>
                  <a:prstClr val="white">
                    <a:tint val="75000"/>
                  </a:prstClr>
                </a:solidFill>
              </a:rPr>
              <a:t>© SPS  COMMERCE</a:t>
            </a:r>
            <a:endParaRPr lang="en-US" dirty="0">
              <a:solidFill>
                <a:prstClr val="white">
                  <a:tint val="75000"/>
                </a:prstClr>
              </a:solidFill>
            </a:endParaRPr>
          </a:p>
        </p:txBody>
      </p:sp>
      <p:sp>
        <p:nvSpPr>
          <p:cNvPr id="6" name="Slide Number Placeholder 5">
            <a:extLst>
              <a:ext uri="{FF2B5EF4-FFF2-40B4-BE49-F238E27FC236}">
                <a16:creationId xmlns:a16="http://schemas.microsoft.com/office/drawing/2014/main" id="{AB4ADB17-DD73-4DA3-B560-ED8A07F77E79}"/>
              </a:ext>
            </a:extLst>
          </p:cNvPr>
          <p:cNvSpPr>
            <a:spLocks noGrp="1"/>
          </p:cNvSpPr>
          <p:nvPr>
            <p:ph type="sldNum" sz="quarter" idx="12"/>
          </p:nvPr>
        </p:nvSpPr>
        <p:spPr/>
        <p:txBody>
          <a:bodyPr/>
          <a:lstStyle/>
          <a:p>
            <a:fld id="{1CC5768D-D8E1-4B3B-A7D5-9BF509BC74D3}" type="slidenum">
              <a:rPr lang="en-US" smtClean="0">
                <a:solidFill>
                  <a:prstClr val="white">
                    <a:tint val="75000"/>
                  </a:prstClr>
                </a:solidFill>
              </a:rPr>
              <a:pPr/>
              <a:t>15</a:t>
            </a:fld>
            <a:endParaRPr lang="en-US">
              <a:solidFill>
                <a:prstClr val="white">
                  <a:tint val="75000"/>
                </a:prstClr>
              </a:solidFill>
            </a:endParaRPr>
          </a:p>
        </p:txBody>
      </p:sp>
    </p:spTree>
    <p:extLst>
      <p:ext uri="{BB962C8B-B14F-4D97-AF65-F5344CB8AC3E}">
        <p14:creationId xmlns:p14="http://schemas.microsoft.com/office/powerpoint/2010/main" val="335465328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00AAE5"/>
                </a:solidFill>
              </a:rPr>
              <a:t>Escalation Examples </a:t>
            </a:r>
          </a:p>
        </p:txBody>
      </p:sp>
      <p:graphicFrame>
        <p:nvGraphicFramePr>
          <p:cNvPr id="4" name="Table 3"/>
          <p:cNvGraphicFramePr>
            <a:graphicFrameLocks noGrp="1"/>
          </p:cNvGraphicFramePr>
          <p:nvPr>
            <p:extLst>
              <p:ext uri="{D42A27DB-BD31-4B8C-83A1-F6EECF244321}">
                <p14:modId xmlns:p14="http://schemas.microsoft.com/office/powerpoint/2010/main" val="4255956240"/>
              </p:ext>
            </p:extLst>
          </p:nvPr>
        </p:nvGraphicFramePr>
        <p:xfrm>
          <a:off x="942397" y="2117307"/>
          <a:ext cx="10344150" cy="2913845"/>
        </p:xfrm>
        <a:graphic>
          <a:graphicData uri="http://schemas.openxmlformats.org/drawingml/2006/table">
            <a:tbl>
              <a:tblPr/>
              <a:tblGrid>
                <a:gridCol w="2751965">
                  <a:extLst>
                    <a:ext uri="{9D8B030D-6E8A-4147-A177-3AD203B41FA5}">
                      <a16:colId xmlns:a16="http://schemas.microsoft.com/office/drawing/2014/main" val="20000"/>
                    </a:ext>
                  </a:extLst>
                </a:gridCol>
                <a:gridCol w="4289828">
                  <a:extLst>
                    <a:ext uri="{9D8B030D-6E8A-4147-A177-3AD203B41FA5}">
                      <a16:colId xmlns:a16="http://schemas.microsoft.com/office/drawing/2014/main" val="20001"/>
                    </a:ext>
                  </a:extLst>
                </a:gridCol>
                <a:gridCol w="3302357">
                  <a:extLst>
                    <a:ext uri="{9D8B030D-6E8A-4147-A177-3AD203B41FA5}">
                      <a16:colId xmlns:a16="http://schemas.microsoft.com/office/drawing/2014/main" val="20002"/>
                    </a:ext>
                  </a:extLst>
                </a:gridCol>
              </a:tblGrid>
              <a:tr h="242820">
                <a:tc>
                  <a:txBody>
                    <a:bodyPr/>
                    <a:lstStyle/>
                    <a:p>
                      <a:pPr algn="ctr" fontAlgn="ctr"/>
                      <a:r>
                        <a:rPr lang="en-US" sz="1500" b="1" i="0" u="none" strike="noStrike" dirty="0">
                          <a:solidFill>
                            <a:srgbClr val="000000"/>
                          </a:solidFill>
                          <a:effectLst/>
                          <a:latin typeface="Calibri"/>
                        </a:rPr>
                        <a:t>Reason</a:t>
                      </a:r>
                    </a:p>
                  </a:txBody>
                  <a:tcPr marL="12141" marR="12141" marT="12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500" b="1" i="0" u="none" strike="noStrike" dirty="0">
                          <a:solidFill>
                            <a:srgbClr val="000000"/>
                          </a:solidFill>
                          <a:effectLst/>
                          <a:latin typeface="Calibri"/>
                        </a:rPr>
                        <a:t>Description</a:t>
                      </a:r>
                    </a:p>
                  </a:txBody>
                  <a:tcPr marL="12141" marR="12141" marT="12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500" b="1" i="0" u="none" strike="noStrike" dirty="0">
                          <a:solidFill>
                            <a:srgbClr val="000000"/>
                          </a:solidFill>
                          <a:effectLst/>
                          <a:latin typeface="Calibri"/>
                        </a:rPr>
                        <a:t>Retailer’s Action</a:t>
                      </a:r>
                    </a:p>
                  </a:txBody>
                  <a:tcPr marL="12141" marR="12141" marT="12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485641">
                <a:tc>
                  <a:txBody>
                    <a:bodyPr/>
                    <a:lstStyle/>
                    <a:p>
                      <a:pPr algn="ctr" fontAlgn="ctr"/>
                      <a:r>
                        <a:rPr lang="en-US" sz="1500" b="1" i="0" u="none" strike="noStrike" dirty="0">
                          <a:solidFill>
                            <a:srgbClr val="000000"/>
                          </a:solidFill>
                          <a:effectLst/>
                          <a:latin typeface="Calibri"/>
                        </a:rPr>
                        <a:t>Verbal or Written Decline</a:t>
                      </a:r>
                    </a:p>
                  </a:txBody>
                  <a:tcPr marL="12141" marR="12141" marT="12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Calibri"/>
                        </a:rPr>
                        <a:t>Vendor has stated that they will not comply.</a:t>
                      </a:r>
                    </a:p>
                  </a:txBody>
                  <a:tcPr marL="12141" marR="12141" marT="12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Calibri"/>
                        </a:rPr>
                        <a:t>Send email template reinforcing expectations.</a:t>
                      </a:r>
                    </a:p>
                  </a:txBody>
                  <a:tcPr marL="12141" marR="12141" marT="12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8461">
                <a:tc>
                  <a:txBody>
                    <a:bodyPr/>
                    <a:lstStyle/>
                    <a:p>
                      <a:pPr algn="ctr" fontAlgn="ctr"/>
                      <a:r>
                        <a:rPr lang="en-US" sz="1500" b="1" i="0" u="none" strike="noStrike" dirty="0">
                          <a:solidFill>
                            <a:srgbClr val="000000"/>
                          </a:solidFill>
                          <a:effectLst/>
                          <a:latin typeface="Calibri"/>
                        </a:rPr>
                        <a:t>Asking for an  extension</a:t>
                      </a:r>
                    </a:p>
                  </a:txBody>
                  <a:tcPr marL="12141" marR="12141" marT="12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Calibri"/>
                        </a:rPr>
                        <a:t>Vendor is stating they will move forward at a later date.</a:t>
                      </a:r>
                    </a:p>
                  </a:txBody>
                  <a:tcPr marL="12141" marR="12141" marT="12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Calibri"/>
                        </a:rPr>
                        <a:t>Send email template reinforcing the deadline.</a:t>
                      </a:r>
                    </a:p>
                  </a:txBody>
                  <a:tcPr marL="12141" marR="12141" marT="12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5641">
                <a:tc>
                  <a:txBody>
                    <a:bodyPr/>
                    <a:lstStyle/>
                    <a:p>
                      <a:pPr algn="ctr" fontAlgn="ctr"/>
                      <a:r>
                        <a:rPr lang="en-US" sz="1500" b="1" i="0" u="none" strike="noStrike" dirty="0">
                          <a:solidFill>
                            <a:srgbClr val="000000"/>
                          </a:solidFill>
                          <a:effectLst/>
                          <a:latin typeface="Calibri"/>
                        </a:rPr>
                        <a:t>Clarification Needed</a:t>
                      </a:r>
                    </a:p>
                  </a:txBody>
                  <a:tcPr marL="12141" marR="12141" marT="12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Calibri"/>
                        </a:rPr>
                        <a:t>Vendor has a question, concern or objection that needs addressed before they proceed.</a:t>
                      </a:r>
                    </a:p>
                  </a:txBody>
                  <a:tcPr marL="12141" marR="12141" marT="12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Calibri"/>
                        </a:rPr>
                        <a:t>Send email template addressing issue and reinforcing expectations.</a:t>
                      </a:r>
                    </a:p>
                  </a:txBody>
                  <a:tcPr marL="12141" marR="12141" marT="12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85641">
                <a:tc>
                  <a:txBody>
                    <a:bodyPr/>
                    <a:lstStyle/>
                    <a:p>
                      <a:pPr algn="ctr" fontAlgn="ctr"/>
                      <a:r>
                        <a:rPr lang="en-US" sz="1500" b="1" i="0" u="none" strike="noStrike" dirty="0">
                          <a:solidFill>
                            <a:srgbClr val="000000"/>
                          </a:solidFill>
                          <a:effectLst/>
                          <a:latin typeface="Calibri"/>
                        </a:rPr>
                        <a:t>No Movement</a:t>
                      </a:r>
                    </a:p>
                  </a:txBody>
                  <a:tcPr marL="12141" marR="12141" marT="12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Calibri"/>
                        </a:rPr>
                        <a:t>Vendor has not made a decision after multiple attempts.</a:t>
                      </a:r>
                    </a:p>
                  </a:txBody>
                  <a:tcPr marL="12141" marR="12141" marT="12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Calibri"/>
                        </a:rPr>
                        <a:t>Send email template reinforcing expectations.</a:t>
                      </a:r>
                    </a:p>
                  </a:txBody>
                  <a:tcPr marL="12141" marR="12141" marT="12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85641">
                <a:tc>
                  <a:txBody>
                    <a:bodyPr/>
                    <a:lstStyle/>
                    <a:p>
                      <a:pPr algn="ctr" fontAlgn="ctr"/>
                      <a:r>
                        <a:rPr lang="en-US" sz="1500" b="1" i="0" u="none" strike="noStrike" dirty="0">
                          <a:solidFill>
                            <a:srgbClr val="000000"/>
                          </a:solidFill>
                          <a:effectLst/>
                          <a:latin typeface="Calibri"/>
                        </a:rPr>
                        <a:t>Bad Data</a:t>
                      </a:r>
                    </a:p>
                  </a:txBody>
                  <a:tcPr marL="12141" marR="12141" marT="12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Calibri"/>
                        </a:rPr>
                        <a:t>Includes vendors we are unable to contact or are no longer doing business.</a:t>
                      </a:r>
                    </a:p>
                  </a:txBody>
                  <a:tcPr marL="12141" marR="12141" marT="12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effectLst/>
                          <a:latin typeface="Calibri"/>
                        </a:rPr>
                        <a:t>Review vendor information.</a:t>
                      </a:r>
                    </a:p>
                  </a:txBody>
                  <a:tcPr marL="12141" marR="12141" marT="12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6944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Communication Strategy</a:t>
            </a:r>
          </a:p>
        </p:txBody>
      </p:sp>
      <p:sp>
        <p:nvSpPr>
          <p:cNvPr id="3" name="Subtitle 2"/>
          <p:cNvSpPr>
            <a:spLocks noGrp="1"/>
          </p:cNvSpPr>
          <p:nvPr>
            <p:ph type="subTitle"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a:solidFill>
                  <a:prstClr val="white">
                    <a:tint val="75000"/>
                  </a:prstClr>
                </a:solidFill>
                <a:latin typeface="Arial"/>
              </a:rPr>
              <a:t>© 2015 SPS Commerce</a:t>
            </a:r>
          </a:p>
        </p:txBody>
      </p:sp>
      <p:sp>
        <p:nvSpPr>
          <p:cNvPr id="5" name="Slide Number Placeholder 4"/>
          <p:cNvSpPr>
            <a:spLocks noGrp="1"/>
          </p:cNvSpPr>
          <p:nvPr>
            <p:ph type="sldNum" sz="quarter" idx="12"/>
          </p:nvPr>
        </p:nvSpPr>
        <p:spPr/>
        <p:txBody>
          <a:bodyPr/>
          <a:lstStyle/>
          <a:p>
            <a:fld id="{F1F53056-89C4-CD4B-B766-83E6F7CEB0FF}" type="slidenum">
              <a:rPr lang="en-US" smtClean="0">
                <a:solidFill>
                  <a:prstClr val="white">
                    <a:tint val="75000"/>
                  </a:prstClr>
                </a:solidFill>
                <a:latin typeface="Arial"/>
              </a:rPr>
              <a:pPr/>
              <a:t>17</a:t>
            </a:fld>
            <a:endParaRPr lang="en-US">
              <a:solidFill>
                <a:prstClr val="white">
                  <a:tint val="75000"/>
                </a:prstClr>
              </a:solidFill>
              <a:latin typeface="Arial"/>
            </a:endParaRPr>
          </a:p>
        </p:txBody>
      </p:sp>
    </p:spTree>
    <p:extLst>
      <p:ext uri="{BB962C8B-B14F-4D97-AF65-F5344CB8AC3E}">
        <p14:creationId xmlns:p14="http://schemas.microsoft.com/office/powerpoint/2010/main" val="27886717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p:txBody>
          <a:bodyPr>
            <a:normAutofit/>
          </a:bodyPr>
          <a:lstStyle/>
          <a:p>
            <a:pPr>
              <a:lnSpc>
                <a:spcPct val="100000"/>
              </a:lnSpc>
            </a:pPr>
            <a:r>
              <a:rPr lang="en-US" sz="2600" dirty="0">
                <a:solidFill>
                  <a:schemeClr val="tx2"/>
                </a:solidFill>
              </a:rPr>
              <a:t>Announce a Formal Initiative</a:t>
            </a:r>
          </a:p>
          <a:p>
            <a:pPr>
              <a:lnSpc>
                <a:spcPct val="100000"/>
              </a:lnSpc>
            </a:pPr>
            <a:r>
              <a:rPr lang="en-US" sz="2600" dirty="0">
                <a:solidFill>
                  <a:schemeClr val="tx2"/>
                </a:solidFill>
              </a:rPr>
              <a:t>Value Proposition to Retail and Supplier</a:t>
            </a:r>
          </a:p>
          <a:p>
            <a:pPr>
              <a:lnSpc>
                <a:spcPct val="100000"/>
              </a:lnSpc>
            </a:pPr>
            <a:r>
              <a:rPr lang="en-US" sz="2600" dirty="0">
                <a:solidFill>
                  <a:schemeClr val="tx2"/>
                </a:solidFill>
              </a:rPr>
              <a:t>Program Requirements</a:t>
            </a:r>
          </a:p>
          <a:p>
            <a:pPr>
              <a:lnSpc>
                <a:spcPct val="100000"/>
              </a:lnSpc>
            </a:pPr>
            <a:r>
              <a:rPr lang="en-US" sz="2600" dirty="0">
                <a:solidFill>
                  <a:schemeClr val="tx2"/>
                </a:solidFill>
              </a:rPr>
              <a:t>Supplier Costs</a:t>
            </a:r>
          </a:p>
          <a:p>
            <a:pPr>
              <a:lnSpc>
                <a:spcPct val="100000"/>
              </a:lnSpc>
            </a:pPr>
            <a:r>
              <a:rPr lang="en-US" sz="2600" dirty="0">
                <a:solidFill>
                  <a:schemeClr val="tx2"/>
                </a:solidFill>
              </a:rPr>
              <a:t>Artifacts like Supplier Microsite </a:t>
            </a:r>
          </a:p>
          <a:p>
            <a:pPr>
              <a:lnSpc>
                <a:spcPct val="100000"/>
              </a:lnSpc>
            </a:pPr>
            <a:r>
              <a:rPr lang="en-US" sz="2600" dirty="0">
                <a:solidFill>
                  <a:schemeClr val="tx2"/>
                </a:solidFill>
              </a:rPr>
              <a:t>Anticipate “informal” inquiries </a:t>
            </a:r>
          </a:p>
          <a:p>
            <a:pPr marL="0" indent="0">
              <a:buNone/>
            </a:pPr>
            <a:endParaRPr lang="en-US" dirty="0"/>
          </a:p>
        </p:txBody>
      </p:sp>
      <p:sp>
        <p:nvSpPr>
          <p:cNvPr id="2" name="Title 1"/>
          <p:cNvSpPr>
            <a:spLocks noGrp="1"/>
          </p:cNvSpPr>
          <p:nvPr>
            <p:ph type="title"/>
          </p:nvPr>
        </p:nvSpPr>
        <p:spPr/>
        <p:txBody>
          <a:bodyPr>
            <a:noAutofit/>
          </a:bodyPr>
          <a:lstStyle/>
          <a:p>
            <a:pPr algn="ctr"/>
            <a:r>
              <a:rPr lang="en-US" sz="3600" dirty="0">
                <a:solidFill>
                  <a:srgbClr val="00B0F0"/>
                </a:solidFill>
              </a:rPr>
              <a:t>Start with Buyer Awareness</a:t>
            </a:r>
          </a:p>
        </p:txBody>
      </p:sp>
    </p:spTree>
    <p:extLst>
      <p:ext uri="{BB962C8B-B14F-4D97-AF65-F5344CB8AC3E}">
        <p14:creationId xmlns:p14="http://schemas.microsoft.com/office/powerpoint/2010/main" val="181072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206278" y="1638302"/>
            <a:ext cx="3685020" cy="4478865"/>
          </a:xfrm>
          <a:prstGeom prst="rect">
            <a:avLst/>
          </a:prstGeom>
          <a:ln>
            <a:noFill/>
          </a:ln>
          <a:effectLst>
            <a:outerShdw blurRad="190500" algn="tl" rotWithShape="0">
              <a:srgbClr val="000000">
                <a:alpha val="70000"/>
              </a:srgbClr>
            </a:outerShdw>
          </a:effectLst>
        </p:spPr>
      </p:pic>
      <p:sp>
        <p:nvSpPr>
          <p:cNvPr id="2" name="Text Placeholder 1"/>
          <p:cNvSpPr>
            <a:spLocks noGrp="1"/>
          </p:cNvSpPr>
          <p:nvPr>
            <p:ph type="body" sz="quarter" idx="13"/>
          </p:nvPr>
        </p:nvSpPr>
        <p:spPr>
          <a:xfrm>
            <a:off x="673101" y="2169161"/>
            <a:ext cx="5247476" cy="3948007"/>
          </a:xfrm>
        </p:spPr>
        <p:txBody>
          <a:bodyPr>
            <a:noAutofit/>
          </a:bodyPr>
          <a:lstStyle/>
          <a:p>
            <a:pPr>
              <a:lnSpc>
                <a:spcPct val="120000"/>
              </a:lnSpc>
            </a:pPr>
            <a:r>
              <a:rPr lang="en-US" sz="2600" dirty="0">
                <a:solidFill>
                  <a:schemeClr val="tx2"/>
                </a:solidFill>
              </a:rPr>
              <a:t>Initial external communication from Head of Merchandising to trading partners</a:t>
            </a:r>
          </a:p>
          <a:p>
            <a:pPr>
              <a:lnSpc>
                <a:spcPct val="120000"/>
              </a:lnSpc>
            </a:pPr>
            <a:r>
              <a:rPr lang="en-US" sz="2600" dirty="0">
                <a:solidFill>
                  <a:schemeClr val="tx2"/>
                </a:solidFill>
              </a:rPr>
              <a:t>Promote an “Event” where details will be presented</a:t>
            </a:r>
          </a:p>
          <a:p>
            <a:pPr>
              <a:lnSpc>
                <a:spcPct val="120000"/>
              </a:lnSpc>
            </a:pPr>
            <a:r>
              <a:rPr lang="en-US" sz="2600" dirty="0">
                <a:solidFill>
                  <a:schemeClr val="tx2"/>
                </a:solidFill>
              </a:rPr>
              <a:t>Give audience time to put event on schedule</a:t>
            </a:r>
          </a:p>
        </p:txBody>
      </p:sp>
      <p:sp>
        <p:nvSpPr>
          <p:cNvPr id="3" name="Title 2"/>
          <p:cNvSpPr>
            <a:spLocks noGrp="1"/>
          </p:cNvSpPr>
          <p:nvPr>
            <p:ph type="title"/>
          </p:nvPr>
        </p:nvSpPr>
        <p:spPr>
          <a:xfrm>
            <a:off x="609600" y="76947"/>
            <a:ext cx="10972800" cy="1137920"/>
          </a:xfrm>
        </p:spPr>
        <p:txBody>
          <a:bodyPr>
            <a:normAutofit/>
          </a:bodyPr>
          <a:lstStyle/>
          <a:p>
            <a:pPr algn="ctr"/>
            <a:r>
              <a:rPr lang="en-US" sz="3600" dirty="0"/>
              <a:t>Program Announcement</a:t>
            </a:r>
          </a:p>
        </p:txBody>
      </p:sp>
      <p:sp>
        <p:nvSpPr>
          <p:cNvPr id="4" name="Footer Placeholder 3"/>
          <p:cNvSpPr>
            <a:spLocks noGrp="1"/>
          </p:cNvSpPr>
          <p:nvPr>
            <p:ph type="ftr" sz="quarter" idx="11"/>
          </p:nvPr>
        </p:nvSpPr>
        <p:spPr/>
        <p:txBody>
          <a:bodyPr/>
          <a:lstStyle/>
          <a:p>
            <a:r>
              <a:rPr lang="en-US"/>
              <a:t>© SPS  COMMERCE</a:t>
            </a:r>
          </a:p>
        </p:txBody>
      </p:sp>
      <p:sp>
        <p:nvSpPr>
          <p:cNvPr id="5" name="Slide Number Placeholder 4"/>
          <p:cNvSpPr>
            <a:spLocks noGrp="1"/>
          </p:cNvSpPr>
          <p:nvPr>
            <p:ph type="sldNum" sz="quarter" idx="12"/>
          </p:nvPr>
        </p:nvSpPr>
        <p:spPr/>
        <p:txBody>
          <a:bodyPr/>
          <a:lstStyle/>
          <a:p>
            <a:fld id="{1CC5768D-D8E1-4B3B-A7D5-9BF509BC74D3}" type="slidenum">
              <a:rPr lang="en-US" smtClean="0"/>
              <a:t>19</a:t>
            </a:fld>
            <a:endParaRPr lang="en-US"/>
          </a:p>
        </p:txBody>
      </p:sp>
    </p:spTree>
    <p:extLst>
      <p:ext uri="{BB962C8B-B14F-4D97-AF65-F5344CB8AC3E}">
        <p14:creationId xmlns:p14="http://schemas.microsoft.com/office/powerpoint/2010/main" val="13381463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04801" y="812801"/>
            <a:ext cx="11277603" cy="5359401"/>
          </a:xfrm>
        </p:spPr>
        <p:txBody>
          <a:bodyPr vert="horz" lIns="0" tIns="0" rIns="0" bIns="0" rtlCol="0" anchor="t">
            <a:normAutofit/>
          </a:bodyPr>
          <a:lstStyle/>
          <a:p>
            <a:endParaRPr lang="en-US" dirty="0"/>
          </a:p>
          <a:p>
            <a:pPr marL="609585" indent="-609585">
              <a:buFont typeface="Wingdings" panose="020B0604020202020204" pitchFamily="34" charset="0"/>
              <a:buChar char="Ø"/>
            </a:pPr>
            <a:r>
              <a:rPr lang="en-US" dirty="0">
                <a:cs typeface="Arial"/>
              </a:rPr>
              <a:t>Change Management Events - Defined</a:t>
            </a:r>
          </a:p>
          <a:p>
            <a:pPr marL="609585" indent="-609585">
              <a:buFont typeface="Wingdings" panose="020B0604020202020204" pitchFamily="34" charset="0"/>
              <a:buChar char="Ø"/>
            </a:pPr>
            <a:r>
              <a:rPr lang="en-US" dirty="0"/>
              <a:t>Key Success Factors/Best Practices</a:t>
            </a:r>
            <a:endParaRPr lang="en-US" dirty="0">
              <a:cs typeface="Arial"/>
            </a:endParaRPr>
          </a:p>
          <a:p>
            <a:pPr marL="609585" indent="-609585">
              <a:buFont typeface="Wingdings" panose="020B0604020202020204" pitchFamily="34" charset="0"/>
              <a:buChar char="Ø"/>
            </a:pPr>
            <a:r>
              <a:rPr lang="en-US" dirty="0">
                <a:cs typeface="Arial"/>
              </a:rPr>
              <a:t>Communication Strategy</a:t>
            </a:r>
          </a:p>
          <a:p>
            <a:pPr marL="609585" indent="-609585">
              <a:buFont typeface="Wingdings" panose="020B0604020202020204" pitchFamily="34" charset="0"/>
              <a:buChar char="Ø"/>
            </a:pPr>
            <a:r>
              <a:rPr lang="en-US" dirty="0">
                <a:cs typeface="Arial"/>
              </a:rPr>
              <a:t>Technology Strategy </a:t>
            </a:r>
          </a:p>
          <a:p>
            <a:pPr marL="609585" indent="-609585">
              <a:buFont typeface="Wingdings" panose="020B0604020202020204" pitchFamily="34" charset="0"/>
              <a:buChar char="Ø"/>
            </a:pPr>
            <a:r>
              <a:rPr lang="en-US" dirty="0"/>
              <a:t>Go-Live Strategy</a:t>
            </a:r>
          </a:p>
          <a:p>
            <a:pPr marL="609585" indent="-609585">
              <a:buFont typeface="Wingdings" panose="020B0604020202020204" pitchFamily="34" charset="0"/>
              <a:buChar char="Ø"/>
            </a:pPr>
            <a:r>
              <a:rPr lang="en-US" dirty="0"/>
              <a:t>Net New Suppliers</a:t>
            </a:r>
          </a:p>
          <a:p>
            <a:pPr marL="609585" indent="-609585">
              <a:buFont typeface="Wingdings" panose="020B0604020202020204" pitchFamily="34" charset="0"/>
              <a:buChar char="Ø"/>
            </a:pPr>
            <a:r>
              <a:rPr lang="en-US" dirty="0"/>
              <a:t>Q&amp;A</a:t>
            </a:r>
            <a:endParaRPr lang="en-US" dirty="0">
              <a:cs typeface="Arial"/>
            </a:endParaRPr>
          </a:p>
          <a:p>
            <a:endParaRPr lang="en-US" dirty="0"/>
          </a:p>
        </p:txBody>
      </p:sp>
      <p:sp>
        <p:nvSpPr>
          <p:cNvPr id="2" name="Footer Placeholder 1">
            <a:extLst>
              <a:ext uri="{FF2B5EF4-FFF2-40B4-BE49-F238E27FC236}">
                <a16:creationId xmlns:a16="http://schemas.microsoft.com/office/drawing/2014/main" id="{DF1A8136-4566-4EB3-8374-1D50E8B47A6E}"/>
              </a:ext>
            </a:extLst>
          </p:cNvPr>
          <p:cNvSpPr>
            <a:spLocks noGrp="1"/>
          </p:cNvSpPr>
          <p:nvPr>
            <p:ph type="ftr" sz="quarter" idx="11"/>
          </p:nvPr>
        </p:nvSpPr>
        <p:spPr/>
        <p:txBody>
          <a:bodyPr/>
          <a:lstStyle/>
          <a:p>
            <a:r>
              <a:rPr lang="en-US"/>
              <a:t>© SPS  COMMERCE</a:t>
            </a:r>
          </a:p>
        </p:txBody>
      </p:sp>
      <p:sp>
        <p:nvSpPr>
          <p:cNvPr id="3" name="Slide Number Placeholder 2">
            <a:extLst>
              <a:ext uri="{FF2B5EF4-FFF2-40B4-BE49-F238E27FC236}">
                <a16:creationId xmlns:a16="http://schemas.microsoft.com/office/drawing/2014/main" id="{94468B5C-00F4-4388-804F-D3751891E78A}"/>
              </a:ext>
            </a:extLst>
          </p:cNvPr>
          <p:cNvSpPr>
            <a:spLocks noGrp="1"/>
          </p:cNvSpPr>
          <p:nvPr>
            <p:ph type="sldNum" sz="quarter" idx="12"/>
          </p:nvPr>
        </p:nvSpPr>
        <p:spPr/>
        <p:txBody>
          <a:bodyPr/>
          <a:lstStyle/>
          <a:p>
            <a:fld id="{1CC5768D-D8E1-4B3B-A7D5-9BF509BC74D3}" type="slidenum">
              <a:rPr lang="en-US" smtClean="0"/>
              <a:t>2</a:t>
            </a:fld>
            <a:endParaRPr lang="en-US"/>
          </a:p>
        </p:txBody>
      </p:sp>
    </p:spTree>
    <p:extLst>
      <p:ext uri="{BB962C8B-B14F-4D97-AF65-F5344CB8AC3E}">
        <p14:creationId xmlns:p14="http://schemas.microsoft.com/office/powerpoint/2010/main" val="235468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73101" y="2169161"/>
            <a:ext cx="5300103" cy="3948007"/>
          </a:xfrm>
        </p:spPr>
        <p:txBody>
          <a:bodyPr>
            <a:noAutofit/>
          </a:bodyPr>
          <a:lstStyle/>
          <a:p>
            <a:pPr fontAlgn="base"/>
            <a:r>
              <a:rPr lang="en-US" sz="2600" dirty="0">
                <a:solidFill>
                  <a:schemeClr val="tx2"/>
                </a:solidFill>
              </a:rPr>
              <a:t>Head of Merchandising will communicate business reasons/drivers for Retailer</a:t>
            </a:r>
          </a:p>
          <a:p>
            <a:pPr fontAlgn="base"/>
            <a:r>
              <a:rPr lang="en-US" sz="2600" dirty="0">
                <a:solidFill>
                  <a:schemeClr val="tx2"/>
                </a:solidFill>
              </a:rPr>
              <a:t>Communicate value to suppliers</a:t>
            </a:r>
          </a:p>
          <a:p>
            <a:pPr fontAlgn="base"/>
            <a:r>
              <a:rPr lang="en-US" sz="2600" dirty="0">
                <a:solidFill>
                  <a:schemeClr val="tx2"/>
                </a:solidFill>
              </a:rPr>
              <a:t>Communicate requirements, timelines and expectations</a:t>
            </a:r>
          </a:p>
          <a:p>
            <a:pPr fontAlgn="base"/>
            <a:r>
              <a:rPr lang="en-US" sz="2600" dirty="0">
                <a:solidFill>
                  <a:schemeClr val="tx2"/>
                </a:solidFill>
              </a:rPr>
              <a:t>Explain role of Community Enablement</a:t>
            </a:r>
          </a:p>
        </p:txBody>
      </p:sp>
      <p:sp>
        <p:nvSpPr>
          <p:cNvPr id="3" name="Title 2"/>
          <p:cNvSpPr>
            <a:spLocks noGrp="1"/>
          </p:cNvSpPr>
          <p:nvPr>
            <p:ph type="title"/>
          </p:nvPr>
        </p:nvSpPr>
        <p:spPr/>
        <p:txBody>
          <a:bodyPr>
            <a:normAutofit/>
          </a:bodyPr>
          <a:lstStyle/>
          <a:p>
            <a:pPr algn="ctr"/>
            <a:r>
              <a:rPr lang="en-US" sz="3600" dirty="0"/>
              <a:t>Webcast</a:t>
            </a:r>
          </a:p>
        </p:txBody>
      </p:sp>
      <p:sp>
        <p:nvSpPr>
          <p:cNvPr id="4" name="Footer Placeholder 3"/>
          <p:cNvSpPr>
            <a:spLocks noGrp="1"/>
          </p:cNvSpPr>
          <p:nvPr>
            <p:ph type="ftr" sz="quarter" idx="11"/>
          </p:nvPr>
        </p:nvSpPr>
        <p:spPr/>
        <p:txBody>
          <a:bodyPr/>
          <a:lstStyle/>
          <a:p>
            <a:r>
              <a:rPr lang="en-US"/>
              <a:t>© SPS  COMMERCE</a:t>
            </a:r>
          </a:p>
        </p:txBody>
      </p:sp>
      <p:sp>
        <p:nvSpPr>
          <p:cNvPr id="5" name="Slide Number Placeholder 4"/>
          <p:cNvSpPr>
            <a:spLocks noGrp="1"/>
          </p:cNvSpPr>
          <p:nvPr>
            <p:ph type="sldNum" sz="quarter" idx="12"/>
          </p:nvPr>
        </p:nvSpPr>
        <p:spPr/>
        <p:txBody>
          <a:bodyPr/>
          <a:lstStyle/>
          <a:p>
            <a:fld id="{1CC5768D-D8E1-4B3B-A7D5-9BF509BC74D3}" type="slidenum">
              <a:rPr lang="en-US" smtClean="0"/>
              <a:t>20</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0863" y="1297846"/>
            <a:ext cx="4443837" cy="4443837"/>
          </a:xfrm>
          <a:prstGeom prst="rect">
            <a:avLst/>
          </a:prstGeom>
        </p:spPr>
      </p:pic>
    </p:spTree>
    <p:extLst>
      <p:ext uri="{BB962C8B-B14F-4D97-AF65-F5344CB8AC3E}">
        <p14:creationId xmlns:p14="http://schemas.microsoft.com/office/powerpoint/2010/main" val="39785514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flipH="1">
            <a:off x="6370637" y="3690507"/>
            <a:ext cx="4552" cy="2438400"/>
          </a:xfrm>
          <a:prstGeom prst="line">
            <a:avLst/>
          </a:prstGeom>
          <a:ln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4508148" y="3690507"/>
            <a:ext cx="4552" cy="975360"/>
          </a:xfrm>
          <a:prstGeom prst="line">
            <a:avLst/>
          </a:prstGeom>
          <a:ln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5333792" y="3690507"/>
            <a:ext cx="4552" cy="1402080"/>
          </a:xfrm>
          <a:prstGeom prst="line">
            <a:avLst/>
          </a:prstGeom>
          <a:ln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5934659" y="3690507"/>
            <a:ext cx="4552" cy="1828800"/>
          </a:xfrm>
          <a:prstGeom prst="line">
            <a:avLst/>
          </a:prstGeom>
          <a:ln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chor="ctr">
            <a:normAutofit/>
          </a:bodyPr>
          <a:lstStyle/>
          <a:p>
            <a:pPr algn="ctr"/>
            <a:r>
              <a:rPr lang="en-US" sz="3600" dirty="0"/>
              <a:t>Communication Schedule</a:t>
            </a:r>
          </a:p>
        </p:txBody>
      </p:sp>
      <p:graphicFrame>
        <p:nvGraphicFramePr>
          <p:cNvPr id="79" name="Table 78"/>
          <p:cNvGraphicFramePr>
            <a:graphicFrameLocks noGrp="1"/>
          </p:cNvGraphicFramePr>
          <p:nvPr>
            <p:extLst/>
          </p:nvPr>
        </p:nvGraphicFramePr>
        <p:xfrm>
          <a:off x="61398" y="3812826"/>
          <a:ext cx="11676507" cy="271309"/>
        </p:xfrm>
        <a:graphic>
          <a:graphicData uri="http://schemas.openxmlformats.org/drawingml/2006/table">
            <a:tbl>
              <a:tblPr firstRow="1" bandRow="1">
                <a:tableStyleId>{9D7B26C5-4107-4FEC-AEDC-1716B250A1EF}</a:tableStyleId>
              </a:tblPr>
              <a:tblGrid>
                <a:gridCol w="459303">
                  <a:extLst>
                    <a:ext uri="{9D8B030D-6E8A-4147-A177-3AD203B41FA5}">
                      <a16:colId xmlns:a16="http://schemas.microsoft.com/office/drawing/2014/main" val="20000"/>
                    </a:ext>
                  </a:extLst>
                </a:gridCol>
                <a:gridCol w="934767">
                  <a:extLst>
                    <a:ext uri="{9D8B030D-6E8A-4147-A177-3AD203B41FA5}">
                      <a16:colId xmlns:a16="http://schemas.microsoft.com/office/drawing/2014/main" val="20006"/>
                    </a:ext>
                  </a:extLst>
                </a:gridCol>
                <a:gridCol w="934767">
                  <a:extLst>
                    <a:ext uri="{9D8B030D-6E8A-4147-A177-3AD203B41FA5}">
                      <a16:colId xmlns:a16="http://schemas.microsoft.com/office/drawing/2014/main" val="20007"/>
                    </a:ext>
                  </a:extLst>
                </a:gridCol>
                <a:gridCol w="934767">
                  <a:extLst>
                    <a:ext uri="{9D8B030D-6E8A-4147-A177-3AD203B41FA5}">
                      <a16:colId xmlns:a16="http://schemas.microsoft.com/office/drawing/2014/main" val="20008"/>
                    </a:ext>
                  </a:extLst>
                </a:gridCol>
                <a:gridCol w="934767">
                  <a:extLst>
                    <a:ext uri="{9D8B030D-6E8A-4147-A177-3AD203B41FA5}">
                      <a16:colId xmlns:a16="http://schemas.microsoft.com/office/drawing/2014/main" val="20009"/>
                    </a:ext>
                  </a:extLst>
                </a:gridCol>
                <a:gridCol w="934767">
                  <a:extLst>
                    <a:ext uri="{9D8B030D-6E8A-4147-A177-3AD203B41FA5}">
                      <a16:colId xmlns:a16="http://schemas.microsoft.com/office/drawing/2014/main" val="20010"/>
                    </a:ext>
                  </a:extLst>
                </a:gridCol>
                <a:gridCol w="934767">
                  <a:extLst>
                    <a:ext uri="{9D8B030D-6E8A-4147-A177-3AD203B41FA5}">
                      <a16:colId xmlns:a16="http://schemas.microsoft.com/office/drawing/2014/main" val="20011"/>
                    </a:ext>
                  </a:extLst>
                </a:gridCol>
                <a:gridCol w="934767">
                  <a:extLst>
                    <a:ext uri="{9D8B030D-6E8A-4147-A177-3AD203B41FA5}">
                      <a16:colId xmlns:a16="http://schemas.microsoft.com/office/drawing/2014/main" val="20012"/>
                    </a:ext>
                  </a:extLst>
                </a:gridCol>
                <a:gridCol w="934767">
                  <a:extLst>
                    <a:ext uri="{9D8B030D-6E8A-4147-A177-3AD203B41FA5}">
                      <a16:colId xmlns:a16="http://schemas.microsoft.com/office/drawing/2014/main" val="20013"/>
                    </a:ext>
                  </a:extLst>
                </a:gridCol>
                <a:gridCol w="934767">
                  <a:extLst>
                    <a:ext uri="{9D8B030D-6E8A-4147-A177-3AD203B41FA5}">
                      <a16:colId xmlns:a16="http://schemas.microsoft.com/office/drawing/2014/main" val="20014"/>
                    </a:ext>
                  </a:extLst>
                </a:gridCol>
                <a:gridCol w="934767">
                  <a:extLst>
                    <a:ext uri="{9D8B030D-6E8A-4147-A177-3AD203B41FA5}">
                      <a16:colId xmlns:a16="http://schemas.microsoft.com/office/drawing/2014/main" val="20015"/>
                    </a:ext>
                  </a:extLst>
                </a:gridCol>
                <a:gridCol w="934767">
                  <a:extLst>
                    <a:ext uri="{9D8B030D-6E8A-4147-A177-3AD203B41FA5}">
                      <a16:colId xmlns:a16="http://schemas.microsoft.com/office/drawing/2014/main" val="20016"/>
                    </a:ext>
                  </a:extLst>
                </a:gridCol>
                <a:gridCol w="934767">
                  <a:extLst>
                    <a:ext uri="{9D8B030D-6E8A-4147-A177-3AD203B41FA5}">
                      <a16:colId xmlns:a16="http://schemas.microsoft.com/office/drawing/2014/main" val="20017"/>
                    </a:ext>
                  </a:extLst>
                </a:gridCol>
              </a:tblGrid>
              <a:tr h="271309">
                <a:tc>
                  <a:txBody>
                    <a:bodyPr/>
                    <a:lstStyle/>
                    <a:p>
                      <a:r>
                        <a:rPr lang="en-US" sz="1100" dirty="0"/>
                        <a:t>Week</a:t>
                      </a: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0" dirty="0"/>
                        <a:t>1</a:t>
                      </a: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b="0" dirty="0"/>
                        <a:t>2</a:t>
                      </a: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b="0" dirty="0"/>
                        <a:t>3</a:t>
                      </a: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b="0" dirty="0"/>
                        <a:t>4</a:t>
                      </a: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b="0" dirty="0"/>
                        <a:t>5</a:t>
                      </a: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b="0" dirty="0"/>
                        <a:t>6</a:t>
                      </a: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b="0" dirty="0"/>
                        <a:t>7</a:t>
                      </a: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100" b="0" dirty="0"/>
                        <a:t>8</a:t>
                      </a: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100" b="0" dirty="0"/>
                        <a:t>9</a:t>
                      </a: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100" b="0" dirty="0"/>
                        <a:t>10</a:t>
                      </a: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100" b="0" dirty="0"/>
                        <a:t>11</a:t>
                      </a: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100" b="0" dirty="0"/>
                        <a:t>12</a:t>
                      </a:r>
                    </a:p>
                  </a:txBody>
                  <a:tcPr marL="36576" marR="36576"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1"/>
                  </a:ext>
                </a:extLst>
              </a:tr>
            </a:tbl>
          </a:graphicData>
        </a:graphic>
      </p:graphicFrame>
      <p:cxnSp>
        <p:nvCxnSpPr>
          <p:cNvPr id="80" name="Straight Connector 79"/>
          <p:cNvCxnSpPr/>
          <p:nvPr/>
        </p:nvCxnSpPr>
        <p:spPr>
          <a:xfrm>
            <a:off x="575389" y="3643501"/>
            <a:ext cx="11582400" cy="0"/>
          </a:xfrm>
          <a:prstGeom prst="line">
            <a:avLst/>
          </a:prstGeom>
          <a:ln>
            <a:solidFill>
              <a:schemeClr val="accent1">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594806" y="1553001"/>
            <a:ext cx="2589009" cy="543867"/>
          </a:xfrm>
          <a:prstGeom prst="rect">
            <a:avLst/>
          </a:prstGeom>
          <a:solidFill>
            <a:schemeClr val="bg1">
              <a:lumMod val="95000"/>
            </a:schemeClr>
          </a:solidFill>
        </p:spPr>
        <p:txBody>
          <a:bodyPr wrap="square" rtlCol="0">
            <a:spAutoFit/>
          </a:bodyPr>
          <a:lstStyle>
            <a:defPPr>
              <a:defRPr lang="en-US"/>
            </a:defPPr>
            <a:lvl1pPr>
              <a:defRPr sz="1100"/>
            </a:lvl1pPr>
          </a:lstStyle>
          <a:p>
            <a:r>
              <a:rPr lang="en-US" sz="1467" dirty="0"/>
              <a:t>Kickoff Supplier Announcement Email</a:t>
            </a:r>
          </a:p>
        </p:txBody>
      </p:sp>
      <p:sp>
        <p:nvSpPr>
          <p:cNvPr id="87" name="TextBox 86"/>
          <p:cNvSpPr txBox="1"/>
          <p:nvPr/>
        </p:nvSpPr>
        <p:spPr>
          <a:xfrm>
            <a:off x="601924" y="2167454"/>
            <a:ext cx="1856737" cy="318100"/>
          </a:xfrm>
          <a:prstGeom prst="rect">
            <a:avLst/>
          </a:prstGeom>
          <a:solidFill>
            <a:schemeClr val="bg1">
              <a:lumMod val="95000"/>
            </a:schemeClr>
          </a:solidFill>
        </p:spPr>
        <p:txBody>
          <a:bodyPr wrap="square" rtlCol="0">
            <a:spAutoFit/>
          </a:bodyPr>
          <a:lstStyle/>
          <a:p>
            <a:r>
              <a:rPr lang="en-US" sz="1467" dirty="0"/>
              <a:t>Buyer’s Education</a:t>
            </a:r>
          </a:p>
        </p:txBody>
      </p:sp>
      <p:cxnSp>
        <p:nvCxnSpPr>
          <p:cNvPr id="89" name="Straight Connector 88"/>
          <p:cNvCxnSpPr/>
          <p:nvPr/>
        </p:nvCxnSpPr>
        <p:spPr>
          <a:xfrm flipH="1">
            <a:off x="2214050" y="2556203"/>
            <a:ext cx="12989" cy="1097280"/>
          </a:xfrm>
          <a:prstGeom prst="line">
            <a:avLst/>
          </a:prstGeom>
          <a:ln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2234266" y="2559377"/>
            <a:ext cx="1075396" cy="318100"/>
          </a:xfrm>
          <a:prstGeom prst="rect">
            <a:avLst/>
          </a:prstGeom>
          <a:solidFill>
            <a:schemeClr val="bg1">
              <a:lumMod val="95000"/>
            </a:schemeClr>
          </a:solidFill>
        </p:spPr>
        <p:txBody>
          <a:bodyPr wrap="square" rtlCol="0">
            <a:spAutoFit/>
          </a:bodyPr>
          <a:lstStyle/>
          <a:p>
            <a:r>
              <a:rPr lang="en-US" sz="1467" dirty="0"/>
              <a:t>Webcast</a:t>
            </a:r>
          </a:p>
        </p:txBody>
      </p:sp>
      <p:sp>
        <p:nvSpPr>
          <p:cNvPr id="92" name="Oval 91"/>
          <p:cNvSpPr/>
          <p:nvPr/>
        </p:nvSpPr>
        <p:spPr>
          <a:xfrm>
            <a:off x="2141905" y="3563988"/>
            <a:ext cx="155345" cy="159027"/>
          </a:xfrm>
          <a:prstGeom prst="ellipse">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3" name="Rectangle 92"/>
          <p:cNvSpPr/>
          <p:nvPr/>
        </p:nvSpPr>
        <p:spPr>
          <a:xfrm>
            <a:off x="649788" y="3070916"/>
            <a:ext cx="5442920" cy="487680"/>
          </a:xfrm>
          <a:prstGeom prst="rect">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pPr>
            <a:r>
              <a:rPr lang="en-US" sz="1333" dirty="0"/>
              <a:t>VENDOR OUTREACH</a:t>
            </a:r>
          </a:p>
        </p:txBody>
      </p:sp>
      <p:sp>
        <p:nvSpPr>
          <p:cNvPr id="95" name="TextBox 94"/>
          <p:cNvSpPr txBox="1"/>
          <p:nvPr/>
        </p:nvSpPr>
        <p:spPr>
          <a:xfrm>
            <a:off x="6148518" y="1560797"/>
            <a:ext cx="1436143" cy="543867"/>
          </a:xfrm>
          <a:prstGeom prst="rect">
            <a:avLst/>
          </a:prstGeom>
          <a:solidFill>
            <a:schemeClr val="bg1">
              <a:lumMod val="95000"/>
            </a:schemeClr>
          </a:solidFill>
        </p:spPr>
        <p:txBody>
          <a:bodyPr wrap="square" rtlCol="0">
            <a:spAutoFit/>
          </a:bodyPr>
          <a:lstStyle>
            <a:defPPr>
              <a:defRPr lang="en-US"/>
            </a:defPPr>
            <a:lvl1pPr>
              <a:defRPr sz="1100"/>
            </a:lvl1pPr>
          </a:lstStyle>
          <a:p>
            <a:r>
              <a:rPr lang="en-US" sz="1467" dirty="0"/>
              <a:t>Commitment Deadline</a:t>
            </a:r>
          </a:p>
        </p:txBody>
      </p:sp>
      <p:cxnSp>
        <p:nvCxnSpPr>
          <p:cNvPr id="96" name="Straight Connector 95"/>
          <p:cNvCxnSpPr/>
          <p:nvPr/>
        </p:nvCxnSpPr>
        <p:spPr>
          <a:xfrm flipH="1">
            <a:off x="6139623" y="1562983"/>
            <a:ext cx="4552" cy="2072640"/>
          </a:xfrm>
          <a:prstGeom prst="line">
            <a:avLst/>
          </a:prstGeom>
          <a:ln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9986548" y="1550705"/>
            <a:ext cx="1742446" cy="543867"/>
          </a:xfrm>
          <a:prstGeom prst="rect">
            <a:avLst/>
          </a:prstGeom>
          <a:solidFill>
            <a:schemeClr val="bg1">
              <a:lumMod val="95000"/>
            </a:schemeClr>
          </a:solidFill>
        </p:spPr>
        <p:txBody>
          <a:bodyPr wrap="square" rtlCol="0">
            <a:spAutoFit/>
          </a:bodyPr>
          <a:lstStyle>
            <a:defPPr>
              <a:defRPr lang="en-US"/>
            </a:defPPr>
            <a:lvl1pPr>
              <a:defRPr sz="1100"/>
            </a:lvl1pPr>
          </a:lstStyle>
          <a:p>
            <a:r>
              <a:rPr lang="en-US" sz="1467" dirty="0"/>
              <a:t>Production-Ready Deadline</a:t>
            </a:r>
          </a:p>
        </p:txBody>
      </p:sp>
      <p:sp>
        <p:nvSpPr>
          <p:cNvPr id="99" name="Rectangle 98"/>
          <p:cNvSpPr/>
          <p:nvPr/>
        </p:nvSpPr>
        <p:spPr>
          <a:xfrm>
            <a:off x="6174723" y="3070917"/>
            <a:ext cx="5528063" cy="476729"/>
          </a:xfrm>
          <a:prstGeom prst="rect">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pPr>
            <a:r>
              <a:rPr lang="en-US" sz="1333" dirty="0"/>
              <a:t>IMPLEMENTATION </a:t>
            </a:r>
          </a:p>
        </p:txBody>
      </p:sp>
      <p:sp>
        <p:nvSpPr>
          <p:cNvPr id="104" name="TextBox 103"/>
          <p:cNvSpPr txBox="1"/>
          <p:nvPr/>
        </p:nvSpPr>
        <p:spPr>
          <a:xfrm>
            <a:off x="4534288" y="4378608"/>
            <a:ext cx="1706880" cy="256545"/>
          </a:xfrm>
          <a:prstGeom prst="rect">
            <a:avLst/>
          </a:prstGeom>
          <a:solidFill>
            <a:schemeClr val="bg1">
              <a:lumMod val="95000"/>
            </a:schemeClr>
          </a:solidFill>
        </p:spPr>
        <p:txBody>
          <a:bodyPr wrap="square" rtlCol="0">
            <a:spAutoFit/>
          </a:bodyPr>
          <a:lstStyle>
            <a:defPPr>
              <a:defRPr lang="en-US"/>
            </a:defPPr>
            <a:lvl1pPr>
              <a:defRPr sz="1100"/>
            </a:lvl1pPr>
          </a:lstStyle>
          <a:p>
            <a:r>
              <a:rPr lang="en-US" sz="1067" dirty="0"/>
              <a:t>Deadline Approaching</a:t>
            </a:r>
          </a:p>
        </p:txBody>
      </p:sp>
      <p:sp>
        <p:nvSpPr>
          <p:cNvPr id="105" name="TextBox 104"/>
          <p:cNvSpPr txBox="1"/>
          <p:nvPr/>
        </p:nvSpPr>
        <p:spPr>
          <a:xfrm>
            <a:off x="5355960" y="4818439"/>
            <a:ext cx="1219200" cy="256545"/>
          </a:xfrm>
          <a:prstGeom prst="rect">
            <a:avLst/>
          </a:prstGeom>
          <a:solidFill>
            <a:schemeClr val="bg1">
              <a:lumMod val="95000"/>
            </a:schemeClr>
          </a:solidFill>
        </p:spPr>
        <p:txBody>
          <a:bodyPr wrap="square" rtlCol="0">
            <a:spAutoFit/>
          </a:bodyPr>
          <a:lstStyle>
            <a:defPPr>
              <a:defRPr lang="en-US"/>
            </a:defPPr>
            <a:lvl1pPr>
              <a:defRPr sz="1100"/>
            </a:lvl1pPr>
          </a:lstStyle>
          <a:p>
            <a:r>
              <a:rPr lang="en-US" sz="1067" dirty="0"/>
              <a:t>Deadline Friday</a:t>
            </a:r>
          </a:p>
        </p:txBody>
      </p:sp>
      <p:sp>
        <p:nvSpPr>
          <p:cNvPr id="106" name="TextBox 105"/>
          <p:cNvSpPr txBox="1"/>
          <p:nvPr/>
        </p:nvSpPr>
        <p:spPr>
          <a:xfrm>
            <a:off x="5950151" y="5258269"/>
            <a:ext cx="1463040" cy="256545"/>
          </a:xfrm>
          <a:prstGeom prst="rect">
            <a:avLst/>
          </a:prstGeom>
          <a:solidFill>
            <a:schemeClr val="bg1">
              <a:lumMod val="95000"/>
            </a:schemeClr>
          </a:solidFill>
        </p:spPr>
        <p:txBody>
          <a:bodyPr wrap="square" rtlCol="0">
            <a:spAutoFit/>
          </a:bodyPr>
          <a:lstStyle>
            <a:defPPr>
              <a:defRPr lang="en-US"/>
            </a:defPPr>
            <a:lvl1pPr>
              <a:defRPr sz="1100"/>
            </a:lvl1pPr>
          </a:lstStyle>
          <a:p>
            <a:r>
              <a:rPr lang="en-US" sz="1067" dirty="0"/>
              <a:t>Deadline Tomorrow</a:t>
            </a:r>
          </a:p>
        </p:txBody>
      </p:sp>
      <p:sp>
        <p:nvSpPr>
          <p:cNvPr id="108" name="Oval 107"/>
          <p:cNvSpPr/>
          <p:nvPr/>
        </p:nvSpPr>
        <p:spPr>
          <a:xfrm>
            <a:off x="4437597" y="3563988"/>
            <a:ext cx="155345" cy="159027"/>
          </a:xfrm>
          <a:prstGeom prst="ellipse">
            <a:avLst/>
          </a:prstGeom>
          <a:solidFill>
            <a:srgbClr val="FF96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09" name="Straight Connector 108"/>
          <p:cNvCxnSpPr/>
          <p:nvPr/>
        </p:nvCxnSpPr>
        <p:spPr>
          <a:xfrm flipH="1">
            <a:off x="576459" y="1562983"/>
            <a:ext cx="4552" cy="2072640"/>
          </a:xfrm>
          <a:prstGeom prst="line">
            <a:avLst/>
          </a:prstGeom>
          <a:ln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2" name="Oval 101"/>
          <p:cNvSpPr/>
          <p:nvPr/>
        </p:nvSpPr>
        <p:spPr>
          <a:xfrm>
            <a:off x="500881" y="3563988"/>
            <a:ext cx="155345" cy="159027"/>
          </a:xfrm>
          <a:prstGeom prst="ellipse">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2" name="Oval 81"/>
          <p:cNvSpPr/>
          <p:nvPr/>
        </p:nvSpPr>
        <p:spPr>
          <a:xfrm>
            <a:off x="6070846" y="3563988"/>
            <a:ext cx="155345" cy="159027"/>
          </a:xfrm>
          <a:prstGeom prst="ellipse">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1" name="Oval 110"/>
          <p:cNvSpPr/>
          <p:nvPr/>
        </p:nvSpPr>
        <p:spPr>
          <a:xfrm>
            <a:off x="5263241" y="3563988"/>
            <a:ext cx="155345" cy="159027"/>
          </a:xfrm>
          <a:prstGeom prst="ellipse">
            <a:avLst/>
          </a:prstGeom>
          <a:solidFill>
            <a:srgbClr val="FF96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3" name="Oval 112"/>
          <p:cNvSpPr/>
          <p:nvPr/>
        </p:nvSpPr>
        <p:spPr>
          <a:xfrm>
            <a:off x="5864108" y="3563988"/>
            <a:ext cx="155345" cy="159027"/>
          </a:xfrm>
          <a:prstGeom prst="ellipse">
            <a:avLst/>
          </a:prstGeom>
          <a:solidFill>
            <a:srgbClr val="FF96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15" name="Straight Connector 114"/>
          <p:cNvCxnSpPr/>
          <p:nvPr/>
        </p:nvCxnSpPr>
        <p:spPr>
          <a:xfrm flipH="1">
            <a:off x="11714017" y="1550705"/>
            <a:ext cx="4552" cy="2072640"/>
          </a:xfrm>
          <a:prstGeom prst="line">
            <a:avLst/>
          </a:prstGeom>
          <a:ln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660217" y="3563988"/>
            <a:ext cx="155345" cy="159027"/>
          </a:xfrm>
          <a:prstGeom prst="ellipse">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9" name="TextBox 38"/>
          <p:cNvSpPr txBox="1"/>
          <p:nvPr/>
        </p:nvSpPr>
        <p:spPr>
          <a:xfrm>
            <a:off x="6397979" y="5698100"/>
            <a:ext cx="1278917" cy="420756"/>
          </a:xfrm>
          <a:prstGeom prst="rect">
            <a:avLst/>
          </a:prstGeom>
          <a:solidFill>
            <a:schemeClr val="bg1">
              <a:lumMod val="95000"/>
            </a:schemeClr>
          </a:solidFill>
        </p:spPr>
        <p:txBody>
          <a:bodyPr wrap="square" rtlCol="0">
            <a:spAutoFit/>
          </a:bodyPr>
          <a:lstStyle>
            <a:defPPr>
              <a:defRPr lang="en-US"/>
            </a:defPPr>
            <a:lvl1pPr>
              <a:defRPr sz="1100"/>
            </a:lvl1pPr>
          </a:lstStyle>
          <a:p>
            <a:r>
              <a:rPr lang="en-US" sz="1067" dirty="0"/>
              <a:t>Past Deadline &amp; Thank You</a:t>
            </a:r>
          </a:p>
        </p:txBody>
      </p:sp>
      <p:sp>
        <p:nvSpPr>
          <p:cNvPr id="40" name="Oval 39"/>
          <p:cNvSpPr/>
          <p:nvPr/>
        </p:nvSpPr>
        <p:spPr>
          <a:xfrm>
            <a:off x="6300086" y="3563988"/>
            <a:ext cx="155345" cy="159027"/>
          </a:xfrm>
          <a:prstGeom prst="ellipse">
            <a:avLst/>
          </a:prstGeom>
          <a:solidFill>
            <a:srgbClr val="FF96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57" name="Straight Connector 56"/>
          <p:cNvCxnSpPr/>
          <p:nvPr/>
        </p:nvCxnSpPr>
        <p:spPr>
          <a:xfrm flipH="1">
            <a:off x="11913524" y="3690507"/>
            <a:ext cx="4552" cy="2438400"/>
          </a:xfrm>
          <a:prstGeom prst="line">
            <a:avLst/>
          </a:prstGeom>
          <a:ln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0084287" y="3690507"/>
            <a:ext cx="4552" cy="975360"/>
          </a:xfrm>
          <a:prstGeom prst="line">
            <a:avLst/>
          </a:prstGeom>
          <a:ln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0909931" y="3690507"/>
            <a:ext cx="4552" cy="1402080"/>
          </a:xfrm>
          <a:prstGeom prst="line">
            <a:avLst/>
          </a:prstGeom>
          <a:ln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11510797" y="3690507"/>
            <a:ext cx="4552" cy="1828800"/>
          </a:xfrm>
          <a:prstGeom prst="line">
            <a:avLst/>
          </a:prstGeom>
          <a:ln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0104200" y="4378608"/>
            <a:ext cx="1706880" cy="256545"/>
          </a:xfrm>
          <a:prstGeom prst="rect">
            <a:avLst/>
          </a:prstGeom>
          <a:solidFill>
            <a:schemeClr val="bg1">
              <a:lumMod val="95000"/>
            </a:schemeClr>
          </a:solidFill>
        </p:spPr>
        <p:txBody>
          <a:bodyPr wrap="square" rtlCol="0">
            <a:spAutoFit/>
          </a:bodyPr>
          <a:lstStyle>
            <a:defPPr>
              <a:defRPr lang="en-US"/>
            </a:defPPr>
            <a:lvl1pPr>
              <a:defRPr sz="1100"/>
            </a:lvl1pPr>
          </a:lstStyle>
          <a:p>
            <a:r>
              <a:rPr lang="en-US" sz="1067" dirty="0"/>
              <a:t>Deadline Approaching</a:t>
            </a:r>
          </a:p>
        </p:txBody>
      </p:sp>
      <p:sp>
        <p:nvSpPr>
          <p:cNvPr id="62" name="TextBox 61"/>
          <p:cNvSpPr txBox="1"/>
          <p:nvPr/>
        </p:nvSpPr>
        <p:spPr>
          <a:xfrm>
            <a:off x="10912925" y="4816656"/>
            <a:ext cx="1219200" cy="256545"/>
          </a:xfrm>
          <a:prstGeom prst="rect">
            <a:avLst/>
          </a:prstGeom>
          <a:solidFill>
            <a:schemeClr val="bg1">
              <a:lumMod val="95000"/>
            </a:schemeClr>
          </a:solidFill>
        </p:spPr>
        <p:txBody>
          <a:bodyPr wrap="square" rtlCol="0">
            <a:spAutoFit/>
          </a:bodyPr>
          <a:lstStyle>
            <a:defPPr>
              <a:defRPr lang="en-US"/>
            </a:defPPr>
            <a:lvl1pPr>
              <a:defRPr sz="1100"/>
            </a:lvl1pPr>
          </a:lstStyle>
          <a:p>
            <a:r>
              <a:rPr lang="en-US" sz="1067" dirty="0"/>
              <a:t>Deadline Friday</a:t>
            </a:r>
          </a:p>
        </p:txBody>
      </p:sp>
      <p:sp>
        <p:nvSpPr>
          <p:cNvPr id="63" name="TextBox 62"/>
          <p:cNvSpPr txBox="1"/>
          <p:nvPr/>
        </p:nvSpPr>
        <p:spPr>
          <a:xfrm>
            <a:off x="10041081" y="5254704"/>
            <a:ext cx="1463040" cy="256545"/>
          </a:xfrm>
          <a:prstGeom prst="rect">
            <a:avLst/>
          </a:prstGeom>
          <a:solidFill>
            <a:schemeClr val="bg1">
              <a:lumMod val="95000"/>
            </a:schemeClr>
          </a:solidFill>
        </p:spPr>
        <p:txBody>
          <a:bodyPr wrap="square" rtlCol="0">
            <a:spAutoFit/>
          </a:bodyPr>
          <a:lstStyle>
            <a:defPPr>
              <a:defRPr lang="en-US"/>
            </a:defPPr>
            <a:lvl1pPr>
              <a:defRPr sz="1100"/>
            </a:lvl1pPr>
          </a:lstStyle>
          <a:p>
            <a:r>
              <a:rPr lang="en-US" sz="1067" dirty="0"/>
              <a:t>Deadline Tomorrow</a:t>
            </a:r>
          </a:p>
        </p:txBody>
      </p:sp>
      <p:sp>
        <p:nvSpPr>
          <p:cNvPr id="64" name="Oval 63"/>
          <p:cNvSpPr/>
          <p:nvPr/>
        </p:nvSpPr>
        <p:spPr>
          <a:xfrm>
            <a:off x="10013736" y="3563988"/>
            <a:ext cx="155345" cy="159027"/>
          </a:xfrm>
          <a:prstGeom prst="ellipse">
            <a:avLst/>
          </a:prstGeom>
          <a:solidFill>
            <a:srgbClr val="FF96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6" name="Oval 65"/>
          <p:cNvSpPr/>
          <p:nvPr/>
        </p:nvSpPr>
        <p:spPr>
          <a:xfrm>
            <a:off x="10839380" y="3563988"/>
            <a:ext cx="155345" cy="159027"/>
          </a:xfrm>
          <a:prstGeom prst="ellipse">
            <a:avLst/>
          </a:prstGeom>
          <a:solidFill>
            <a:srgbClr val="FF96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7" name="Oval 66"/>
          <p:cNvSpPr/>
          <p:nvPr/>
        </p:nvSpPr>
        <p:spPr>
          <a:xfrm>
            <a:off x="11440246" y="3563988"/>
            <a:ext cx="155345" cy="159027"/>
          </a:xfrm>
          <a:prstGeom prst="ellipse">
            <a:avLst/>
          </a:prstGeom>
          <a:solidFill>
            <a:srgbClr val="FF96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8" name="TextBox 67"/>
          <p:cNvSpPr txBox="1"/>
          <p:nvPr/>
        </p:nvSpPr>
        <p:spPr>
          <a:xfrm>
            <a:off x="10621910" y="5698100"/>
            <a:ext cx="1278917" cy="420756"/>
          </a:xfrm>
          <a:prstGeom prst="rect">
            <a:avLst/>
          </a:prstGeom>
          <a:solidFill>
            <a:schemeClr val="bg1">
              <a:lumMod val="95000"/>
            </a:schemeClr>
          </a:solidFill>
        </p:spPr>
        <p:txBody>
          <a:bodyPr wrap="square" rtlCol="0">
            <a:spAutoFit/>
          </a:bodyPr>
          <a:lstStyle>
            <a:defPPr>
              <a:defRPr lang="en-US"/>
            </a:defPPr>
            <a:lvl1pPr>
              <a:defRPr sz="1100"/>
            </a:lvl1pPr>
          </a:lstStyle>
          <a:p>
            <a:r>
              <a:rPr lang="en-US" sz="1067" dirty="0"/>
              <a:t>Past Deadline &amp; Thank You</a:t>
            </a:r>
          </a:p>
        </p:txBody>
      </p:sp>
      <p:sp>
        <p:nvSpPr>
          <p:cNvPr id="69" name="Oval 68"/>
          <p:cNvSpPr/>
          <p:nvPr/>
        </p:nvSpPr>
        <p:spPr>
          <a:xfrm>
            <a:off x="11842973" y="3563988"/>
            <a:ext cx="155345" cy="159027"/>
          </a:xfrm>
          <a:prstGeom prst="ellipse">
            <a:avLst/>
          </a:prstGeom>
          <a:solidFill>
            <a:srgbClr val="FF96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7057107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Technology Strategy</a:t>
            </a:r>
          </a:p>
        </p:txBody>
      </p:sp>
      <p:sp>
        <p:nvSpPr>
          <p:cNvPr id="3" name="Subtitle 2"/>
          <p:cNvSpPr>
            <a:spLocks noGrp="1"/>
          </p:cNvSpPr>
          <p:nvPr>
            <p:ph type="subTitle" idx="1"/>
          </p:nvPr>
        </p:nvSpPr>
        <p:spPr/>
        <p:txBody>
          <a:bodyPr/>
          <a:lstStyle/>
          <a:p>
            <a:endParaRPr lang="en-US"/>
          </a:p>
        </p:txBody>
      </p:sp>
      <p:sp>
        <p:nvSpPr>
          <p:cNvPr id="4" name="Footer Placeholder 3"/>
          <p:cNvSpPr>
            <a:spLocks noGrp="1"/>
          </p:cNvSpPr>
          <p:nvPr>
            <p:ph type="ftr" sz="quarter" idx="11"/>
          </p:nvPr>
        </p:nvSpPr>
        <p:spPr/>
        <p:txBody>
          <a:bodyPr/>
          <a:lstStyle/>
          <a:p>
            <a:r>
              <a:rPr lang="en-US">
                <a:solidFill>
                  <a:prstClr val="white">
                    <a:tint val="75000"/>
                  </a:prstClr>
                </a:solidFill>
                <a:latin typeface="Arial"/>
              </a:rPr>
              <a:t>© 2015 SPS Commerce</a:t>
            </a:r>
          </a:p>
        </p:txBody>
      </p:sp>
      <p:sp>
        <p:nvSpPr>
          <p:cNvPr id="5" name="Slide Number Placeholder 4"/>
          <p:cNvSpPr>
            <a:spLocks noGrp="1"/>
          </p:cNvSpPr>
          <p:nvPr>
            <p:ph type="sldNum" sz="quarter" idx="12"/>
          </p:nvPr>
        </p:nvSpPr>
        <p:spPr/>
        <p:txBody>
          <a:bodyPr/>
          <a:lstStyle/>
          <a:p>
            <a:fld id="{F1F53056-89C4-CD4B-B766-83E6F7CEB0FF}" type="slidenum">
              <a:rPr lang="en-US" smtClean="0">
                <a:solidFill>
                  <a:prstClr val="white">
                    <a:tint val="75000"/>
                  </a:prstClr>
                </a:solidFill>
                <a:latin typeface="Arial"/>
              </a:rPr>
              <a:pPr/>
              <a:t>22</a:t>
            </a:fld>
            <a:endParaRPr lang="en-US">
              <a:solidFill>
                <a:prstClr val="white">
                  <a:tint val="75000"/>
                </a:prstClr>
              </a:solidFill>
              <a:latin typeface="Arial"/>
            </a:endParaRPr>
          </a:p>
        </p:txBody>
      </p:sp>
    </p:spTree>
    <p:extLst>
      <p:ext uri="{BB962C8B-B14F-4D97-AF65-F5344CB8AC3E}">
        <p14:creationId xmlns:p14="http://schemas.microsoft.com/office/powerpoint/2010/main" val="7994994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0"/>
            <a:ext cx="12192000" cy="6858001"/>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51" rIns="121901" bIns="60951" rtlCol="0" anchor="ctr"/>
          <a:lstStyle/>
          <a:p>
            <a:pPr algn="ctr"/>
            <a:endParaRPr lang="en-US" sz="2400">
              <a:solidFill>
                <a:srgbClr val="F6F6F6"/>
              </a:solidFill>
            </a:endParaRPr>
          </a:p>
        </p:txBody>
      </p:sp>
      <p:pic>
        <p:nvPicPr>
          <p:cNvPr id="6" name="Picture 5"/>
          <p:cNvPicPr>
            <a:picLocks noChangeAspect="1"/>
          </p:cNvPicPr>
          <p:nvPr/>
        </p:nvPicPr>
        <p:blipFill>
          <a:blip r:embed="rId3"/>
          <a:stretch>
            <a:fillRect/>
          </a:stretch>
        </p:blipFill>
        <p:spPr>
          <a:xfrm>
            <a:off x="304800" y="835041"/>
            <a:ext cx="12192000" cy="5689600"/>
          </a:xfrm>
          <a:prstGeom prst="rect">
            <a:avLst/>
          </a:prstGeom>
        </p:spPr>
      </p:pic>
      <p:sp>
        <p:nvSpPr>
          <p:cNvPr id="2" name="Text Placeholder 1"/>
          <p:cNvSpPr>
            <a:spLocks noGrp="1"/>
          </p:cNvSpPr>
          <p:nvPr>
            <p:ph type="body" sz="quarter" idx="13"/>
          </p:nvPr>
        </p:nvSpPr>
        <p:spPr>
          <a:xfrm>
            <a:off x="304800" y="304800"/>
            <a:ext cx="11302448" cy="1530351"/>
          </a:xfrm>
        </p:spPr>
        <p:txBody>
          <a:bodyPr vert="horz" lIns="0" tIns="0" rIns="0" bIns="0" rtlCol="0" anchor="t">
            <a:normAutofit/>
          </a:bodyPr>
          <a:lstStyle/>
          <a:p>
            <a:pPr marL="0" lvl="2" indent="0" algn="ctr">
              <a:buNone/>
            </a:pPr>
            <a:r>
              <a:rPr lang="en-US" sz="3200" dirty="0">
                <a:solidFill>
                  <a:schemeClr val="tx2"/>
                </a:solidFill>
              </a:rPr>
              <a:t>Have a pre-certified, web-based, low-cost option available. </a:t>
            </a:r>
            <a:endParaRPr lang="en-US" sz="3200" dirty="0"/>
          </a:p>
        </p:txBody>
      </p:sp>
    </p:spTree>
    <p:extLst>
      <p:ext uri="{BB962C8B-B14F-4D97-AF65-F5344CB8AC3E}">
        <p14:creationId xmlns:p14="http://schemas.microsoft.com/office/powerpoint/2010/main" val="1448126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5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48B8DE-E793-0347-8B9B-ACBA1B1C4366}"/>
              </a:ext>
            </a:extLst>
          </p:cNvPr>
          <p:cNvSpPr>
            <a:spLocks noGrp="1"/>
          </p:cNvSpPr>
          <p:nvPr>
            <p:ph type="title"/>
          </p:nvPr>
        </p:nvSpPr>
        <p:spPr/>
        <p:txBody>
          <a:bodyPr anchor="t"/>
          <a:lstStyle/>
          <a:p>
            <a:r>
              <a:rPr lang="en-US" dirty="0"/>
              <a:t>Use an Automated Testing Tool/Service</a:t>
            </a:r>
          </a:p>
        </p:txBody>
      </p:sp>
      <p:sp>
        <p:nvSpPr>
          <p:cNvPr id="4" name="Footer Placeholder 3">
            <a:extLst>
              <a:ext uri="{FF2B5EF4-FFF2-40B4-BE49-F238E27FC236}">
                <a16:creationId xmlns:a16="http://schemas.microsoft.com/office/drawing/2014/main" id="{71333396-921B-E64D-9B6F-3B55DC8060AF}"/>
              </a:ext>
            </a:extLst>
          </p:cNvPr>
          <p:cNvSpPr>
            <a:spLocks noGrp="1"/>
          </p:cNvSpPr>
          <p:nvPr>
            <p:ph type="ftr" sz="quarter" idx="11"/>
          </p:nvPr>
        </p:nvSpPr>
        <p:spPr/>
        <p:txBody>
          <a:bodyPr/>
          <a:lstStyle/>
          <a:p>
            <a:r>
              <a:rPr lang="en-US"/>
              <a:t>© SPS  COMMERCE</a:t>
            </a:r>
          </a:p>
        </p:txBody>
      </p:sp>
      <p:sp>
        <p:nvSpPr>
          <p:cNvPr id="5" name="Slide Number Placeholder 4">
            <a:extLst>
              <a:ext uri="{FF2B5EF4-FFF2-40B4-BE49-F238E27FC236}">
                <a16:creationId xmlns:a16="http://schemas.microsoft.com/office/drawing/2014/main" id="{E64DD4D6-6712-924D-9C78-2A1056899E19}"/>
              </a:ext>
            </a:extLst>
          </p:cNvPr>
          <p:cNvSpPr>
            <a:spLocks noGrp="1"/>
          </p:cNvSpPr>
          <p:nvPr>
            <p:ph type="sldNum" sz="quarter" idx="12"/>
          </p:nvPr>
        </p:nvSpPr>
        <p:spPr/>
        <p:txBody>
          <a:bodyPr/>
          <a:lstStyle/>
          <a:p>
            <a:fld id="{1CC5768D-D8E1-4B3B-A7D5-9BF509BC74D3}" type="slidenum">
              <a:rPr lang="en-US" smtClean="0"/>
              <a:t>24</a:t>
            </a:fld>
            <a:endParaRPr lang="en-US"/>
          </a:p>
        </p:txBody>
      </p:sp>
      <p:pic>
        <p:nvPicPr>
          <p:cNvPr id="8" name="Picture 7">
            <a:extLst>
              <a:ext uri="{FF2B5EF4-FFF2-40B4-BE49-F238E27FC236}">
                <a16:creationId xmlns:a16="http://schemas.microsoft.com/office/drawing/2014/main" id="{62E86F2B-F602-4B45-BC06-FB0B5AAF3EC8}"/>
              </a:ext>
            </a:extLst>
          </p:cNvPr>
          <p:cNvPicPr>
            <a:picLocks noChangeAspect="1"/>
          </p:cNvPicPr>
          <p:nvPr/>
        </p:nvPicPr>
        <p:blipFill>
          <a:blip r:embed="rId3"/>
          <a:stretch>
            <a:fillRect/>
          </a:stretch>
        </p:blipFill>
        <p:spPr>
          <a:xfrm>
            <a:off x="228600" y="960967"/>
            <a:ext cx="9144000" cy="4542816"/>
          </a:xfrm>
          <a:prstGeom prst="rect">
            <a:avLst/>
          </a:prstGeom>
        </p:spPr>
      </p:pic>
      <p:pic>
        <p:nvPicPr>
          <p:cNvPr id="2" name="Picture 1">
            <a:extLst>
              <a:ext uri="{FF2B5EF4-FFF2-40B4-BE49-F238E27FC236}">
                <a16:creationId xmlns:a16="http://schemas.microsoft.com/office/drawing/2014/main" id="{329E7BA1-7F9E-3543-8695-5049C45A5180}"/>
              </a:ext>
            </a:extLst>
          </p:cNvPr>
          <p:cNvPicPr>
            <a:picLocks noChangeAspect="1"/>
          </p:cNvPicPr>
          <p:nvPr/>
        </p:nvPicPr>
        <p:blipFill>
          <a:blip r:embed="rId4"/>
          <a:stretch>
            <a:fillRect/>
          </a:stretch>
        </p:blipFill>
        <p:spPr>
          <a:xfrm>
            <a:off x="602672" y="1391653"/>
            <a:ext cx="9296400" cy="4237704"/>
          </a:xfrm>
          <a:prstGeom prst="rect">
            <a:avLst/>
          </a:prstGeom>
        </p:spPr>
      </p:pic>
      <p:pic>
        <p:nvPicPr>
          <p:cNvPr id="9" name="Picture 8">
            <a:extLst>
              <a:ext uri="{FF2B5EF4-FFF2-40B4-BE49-F238E27FC236}">
                <a16:creationId xmlns:a16="http://schemas.microsoft.com/office/drawing/2014/main" id="{5050CC98-06E9-BD40-A874-EB099BD8FEA9}"/>
              </a:ext>
            </a:extLst>
          </p:cNvPr>
          <p:cNvPicPr>
            <a:picLocks noChangeAspect="1"/>
          </p:cNvPicPr>
          <p:nvPr/>
        </p:nvPicPr>
        <p:blipFill>
          <a:blip r:embed="rId5"/>
          <a:stretch>
            <a:fillRect/>
          </a:stretch>
        </p:blipFill>
        <p:spPr>
          <a:xfrm>
            <a:off x="1758950" y="1150083"/>
            <a:ext cx="7651750" cy="4846419"/>
          </a:xfrm>
          <a:prstGeom prst="rect">
            <a:avLst/>
          </a:prstGeom>
        </p:spPr>
      </p:pic>
      <p:pic>
        <p:nvPicPr>
          <p:cNvPr id="10" name="Picture 9">
            <a:extLst>
              <a:ext uri="{FF2B5EF4-FFF2-40B4-BE49-F238E27FC236}">
                <a16:creationId xmlns:a16="http://schemas.microsoft.com/office/drawing/2014/main" id="{AC5670E1-A3DD-AC43-9624-B1E8C65E088C}"/>
              </a:ext>
            </a:extLst>
          </p:cNvPr>
          <p:cNvPicPr>
            <a:picLocks noChangeAspect="1"/>
          </p:cNvPicPr>
          <p:nvPr/>
        </p:nvPicPr>
        <p:blipFill>
          <a:blip r:embed="rId6"/>
          <a:stretch>
            <a:fillRect/>
          </a:stretch>
        </p:blipFill>
        <p:spPr>
          <a:xfrm>
            <a:off x="1371600" y="2000606"/>
            <a:ext cx="9798104" cy="3019797"/>
          </a:xfrm>
          <a:prstGeom prst="rect">
            <a:avLst/>
          </a:prstGeom>
        </p:spPr>
      </p:pic>
    </p:spTree>
    <p:extLst>
      <p:ext uri="{BB962C8B-B14F-4D97-AF65-F5344CB8AC3E}">
        <p14:creationId xmlns:p14="http://schemas.microsoft.com/office/powerpoint/2010/main" val="40980380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Go-Live Strategy</a:t>
            </a:r>
          </a:p>
        </p:txBody>
      </p:sp>
      <p:sp>
        <p:nvSpPr>
          <p:cNvPr id="3" name="Subtitle 2"/>
          <p:cNvSpPr>
            <a:spLocks noGrp="1"/>
          </p:cNvSpPr>
          <p:nvPr>
            <p:ph type="subTitle" idx="1"/>
          </p:nvPr>
        </p:nvSpPr>
        <p:spPr/>
        <p:txBody>
          <a:bodyPr/>
          <a:lstStyle/>
          <a:p>
            <a:endParaRPr lang="en-US"/>
          </a:p>
        </p:txBody>
      </p:sp>
      <p:sp>
        <p:nvSpPr>
          <p:cNvPr id="4" name="Footer Placeholder 3"/>
          <p:cNvSpPr>
            <a:spLocks noGrp="1"/>
          </p:cNvSpPr>
          <p:nvPr>
            <p:ph type="ftr" sz="quarter" idx="11"/>
          </p:nvPr>
        </p:nvSpPr>
        <p:spPr/>
        <p:txBody>
          <a:bodyPr/>
          <a:lstStyle/>
          <a:p>
            <a:r>
              <a:rPr lang="en-US">
                <a:solidFill>
                  <a:prstClr val="white">
                    <a:tint val="75000"/>
                  </a:prstClr>
                </a:solidFill>
                <a:latin typeface="Arial"/>
              </a:rPr>
              <a:t>© 2015 SPS Commerce</a:t>
            </a:r>
          </a:p>
        </p:txBody>
      </p:sp>
      <p:sp>
        <p:nvSpPr>
          <p:cNvPr id="5" name="Slide Number Placeholder 4"/>
          <p:cNvSpPr>
            <a:spLocks noGrp="1"/>
          </p:cNvSpPr>
          <p:nvPr>
            <p:ph type="sldNum" sz="quarter" idx="12"/>
          </p:nvPr>
        </p:nvSpPr>
        <p:spPr/>
        <p:txBody>
          <a:bodyPr/>
          <a:lstStyle/>
          <a:p>
            <a:fld id="{F1F53056-89C4-CD4B-B766-83E6F7CEB0FF}" type="slidenum">
              <a:rPr lang="en-US" smtClean="0">
                <a:solidFill>
                  <a:prstClr val="white">
                    <a:tint val="75000"/>
                  </a:prstClr>
                </a:solidFill>
                <a:latin typeface="Arial"/>
              </a:rPr>
              <a:pPr/>
              <a:t>25</a:t>
            </a:fld>
            <a:endParaRPr lang="en-US">
              <a:solidFill>
                <a:prstClr val="white">
                  <a:tint val="75000"/>
                </a:prstClr>
              </a:solidFill>
              <a:latin typeface="Arial"/>
            </a:endParaRPr>
          </a:p>
        </p:txBody>
      </p:sp>
    </p:spTree>
    <p:extLst>
      <p:ext uri="{BB962C8B-B14F-4D97-AF65-F5344CB8AC3E}">
        <p14:creationId xmlns:p14="http://schemas.microsoft.com/office/powerpoint/2010/main" val="6055397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99078C-4364-4B38-9728-E31329F19FD5}"/>
              </a:ext>
            </a:extLst>
          </p:cNvPr>
          <p:cNvSpPr>
            <a:spLocks noGrp="1"/>
          </p:cNvSpPr>
          <p:nvPr>
            <p:ph type="title"/>
          </p:nvPr>
        </p:nvSpPr>
        <p:spPr>
          <a:xfrm>
            <a:off x="609600" y="174180"/>
            <a:ext cx="10972800" cy="1258995"/>
          </a:xfrm>
        </p:spPr>
        <p:txBody>
          <a:bodyPr/>
          <a:lstStyle/>
          <a:p>
            <a:r>
              <a:rPr lang="en-US" b="1" dirty="0">
                <a:solidFill>
                  <a:srgbClr val="9B4B87"/>
                </a:solidFill>
              </a:rPr>
              <a:t>The Last Mile – Post Go-Live</a:t>
            </a:r>
            <a:br>
              <a:rPr lang="en-US" b="1" dirty="0">
                <a:solidFill>
                  <a:srgbClr val="9B4B87"/>
                </a:solidFill>
              </a:rPr>
            </a:br>
            <a:endParaRPr lang="en-US" b="1" dirty="0">
              <a:solidFill>
                <a:srgbClr val="9B4B87"/>
              </a:solidFill>
            </a:endParaRPr>
          </a:p>
        </p:txBody>
      </p:sp>
      <p:sp>
        <p:nvSpPr>
          <p:cNvPr id="5" name="Slide Number Placeholder 4"/>
          <p:cNvSpPr>
            <a:spLocks noGrp="1"/>
          </p:cNvSpPr>
          <p:nvPr>
            <p:ph type="sldNum" sz="quarter" idx="12"/>
          </p:nvPr>
        </p:nvSpPr>
        <p:spPr/>
        <p:txBody>
          <a:bodyPr/>
          <a:lstStyle/>
          <a:p>
            <a:fld id="{71A93D03-6EA2-7C4F-80A5-50E98B24CF84}" type="slidenum">
              <a:rPr lang="en-US" smtClean="0"/>
              <a:pPr/>
              <a:t>26</a:t>
            </a:fld>
            <a:endParaRPr lang="en-US"/>
          </a:p>
        </p:txBody>
      </p:sp>
      <p:sp>
        <p:nvSpPr>
          <p:cNvPr id="71" name="Title 1"/>
          <p:cNvSpPr txBox="1">
            <a:spLocks/>
          </p:cNvSpPr>
          <p:nvPr/>
        </p:nvSpPr>
        <p:spPr>
          <a:xfrm>
            <a:off x="609600" y="174180"/>
            <a:ext cx="10972800" cy="1033152"/>
          </a:xfrm>
          <a:prstGeom prst="rect">
            <a:avLst/>
          </a:prstGeom>
        </p:spPr>
        <p:txBody>
          <a:bodyPr vert="horz" lIns="0" tIns="0" rIns="0" bIns="0" rtlCol="0" anchor="b">
            <a:normAutofit/>
          </a:bodyPr>
          <a:lstStyle>
            <a:lvl1pPr algn="l" defTabSz="914310" rtl="0" eaLnBrk="1" latinLnBrk="0" hangingPunct="1">
              <a:lnSpc>
                <a:spcPct val="80000"/>
              </a:lnSpc>
              <a:spcBef>
                <a:spcPct val="0"/>
              </a:spcBef>
              <a:buNone/>
              <a:defRPr sz="4000" kern="1200" baseline="0">
                <a:solidFill>
                  <a:schemeClr val="tx2"/>
                </a:solidFill>
                <a:latin typeface="+mj-lt"/>
                <a:ea typeface="+mj-ea"/>
                <a:cs typeface="+mj-cs"/>
              </a:defRPr>
            </a:lvl1pPr>
          </a:lstStyle>
          <a:p>
            <a:endParaRPr lang="en-US" sz="5333">
              <a:solidFill>
                <a:srgbClr val="00ABE5"/>
              </a:solidFill>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8386"/>
          <a:stretch/>
        </p:blipFill>
        <p:spPr>
          <a:xfrm>
            <a:off x="8640775" y="2776701"/>
            <a:ext cx="3216245" cy="2214025"/>
          </a:xfrm>
          <a:prstGeom prst="rect">
            <a:avLst/>
          </a:prstGeom>
        </p:spPr>
      </p:pic>
      <p:sp>
        <p:nvSpPr>
          <p:cNvPr id="8" name="TextBox 7">
            <a:extLst>
              <a:ext uri="{FF2B5EF4-FFF2-40B4-BE49-F238E27FC236}">
                <a16:creationId xmlns:a16="http://schemas.microsoft.com/office/drawing/2014/main" id="{C6B7B70F-424A-1649-9266-B6685B86A25E}"/>
              </a:ext>
            </a:extLst>
          </p:cNvPr>
          <p:cNvSpPr txBox="1"/>
          <p:nvPr/>
        </p:nvSpPr>
        <p:spPr>
          <a:xfrm>
            <a:off x="2885436" y="1622368"/>
            <a:ext cx="4414670" cy="1883593"/>
          </a:xfrm>
          <a:prstGeom prst="rect">
            <a:avLst/>
          </a:prstGeom>
          <a:noFill/>
        </p:spPr>
        <p:txBody>
          <a:bodyPr wrap="none" lIns="0" tIns="0" rIns="0" bIns="0" rtlCol="0">
            <a:spAutoFit/>
          </a:bodyPr>
          <a:lstStyle/>
          <a:p>
            <a:pPr>
              <a:lnSpc>
                <a:spcPct val="85000"/>
              </a:lnSpc>
            </a:pPr>
            <a:r>
              <a:rPr lang="en-US" sz="2400" b="1" u="sng" dirty="0">
                <a:solidFill>
                  <a:schemeClr val="tx1">
                    <a:lumMod val="75000"/>
                    <a:lumOff val="25000"/>
                  </a:schemeClr>
                </a:solidFill>
              </a:rPr>
              <a:t>People</a:t>
            </a:r>
            <a:r>
              <a:rPr lang="en-US" sz="2400" dirty="0">
                <a:solidFill>
                  <a:schemeClr val="tx1">
                    <a:lumMod val="75000"/>
                    <a:lumOff val="25000"/>
                  </a:schemeClr>
                </a:solidFill>
              </a:rPr>
              <a:t>:</a:t>
            </a:r>
          </a:p>
          <a:p>
            <a:pPr>
              <a:lnSpc>
                <a:spcPct val="85000"/>
              </a:lnSpc>
            </a:pPr>
            <a:r>
              <a:rPr lang="en-US" sz="2400" dirty="0">
                <a:solidFill>
                  <a:schemeClr val="tx1">
                    <a:lumMod val="75000"/>
                    <a:lumOff val="25000"/>
                  </a:schemeClr>
                </a:solidFill>
              </a:rPr>
              <a:t>Community Operations</a:t>
            </a:r>
          </a:p>
          <a:p>
            <a:pPr>
              <a:lnSpc>
                <a:spcPct val="85000"/>
              </a:lnSpc>
            </a:pPr>
            <a:r>
              <a:rPr lang="en-US" sz="2400" dirty="0">
                <a:solidFill>
                  <a:schemeClr val="tx1">
                    <a:lumMod val="75000"/>
                    <a:lumOff val="25000"/>
                  </a:schemeClr>
                </a:solidFill>
              </a:rPr>
              <a:t>	One Lead</a:t>
            </a:r>
          </a:p>
          <a:p>
            <a:pPr>
              <a:lnSpc>
                <a:spcPct val="85000"/>
              </a:lnSpc>
            </a:pPr>
            <a:r>
              <a:rPr lang="en-US" sz="2400" dirty="0">
                <a:solidFill>
                  <a:schemeClr val="tx1">
                    <a:lumMod val="75000"/>
                    <a:lumOff val="25000"/>
                  </a:schemeClr>
                </a:solidFill>
              </a:rPr>
              <a:t>Hypercare Specialists</a:t>
            </a:r>
          </a:p>
          <a:p>
            <a:pPr>
              <a:lnSpc>
                <a:spcPct val="85000"/>
              </a:lnSpc>
            </a:pPr>
            <a:r>
              <a:rPr lang="en-US" sz="2400" dirty="0">
                <a:solidFill>
                  <a:schemeClr val="tx1">
                    <a:lumMod val="75000"/>
                    <a:lumOff val="25000"/>
                  </a:schemeClr>
                </a:solidFill>
              </a:rPr>
              <a:t>	Subset of normal Support</a:t>
            </a:r>
          </a:p>
          <a:p>
            <a:pPr>
              <a:lnSpc>
                <a:spcPct val="85000"/>
              </a:lnSpc>
            </a:pPr>
            <a:endParaRPr lang="en-US" sz="24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B31F971-D78D-6743-ADB4-251A14E1F6E5}"/>
              </a:ext>
            </a:extLst>
          </p:cNvPr>
          <p:cNvSpPr txBox="1"/>
          <p:nvPr/>
        </p:nvSpPr>
        <p:spPr>
          <a:xfrm>
            <a:off x="2885436" y="3980509"/>
            <a:ext cx="4260012" cy="1883593"/>
          </a:xfrm>
          <a:prstGeom prst="rect">
            <a:avLst/>
          </a:prstGeom>
          <a:noFill/>
        </p:spPr>
        <p:txBody>
          <a:bodyPr wrap="none" lIns="0" tIns="0" rIns="0" bIns="0" rtlCol="0">
            <a:spAutoFit/>
          </a:bodyPr>
          <a:lstStyle/>
          <a:p>
            <a:pPr>
              <a:lnSpc>
                <a:spcPct val="85000"/>
              </a:lnSpc>
            </a:pPr>
            <a:r>
              <a:rPr lang="en-US" sz="2400" b="1" u="sng" dirty="0">
                <a:solidFill>
                  <a:schemeClr val="tx1">
                    <a:lumMod val="75000"/>
                    <a:lumOff val="25000"/>
                  </a:schemeClr>
                </a:solidFill>
              </a:rPr>
              <a:t>Process</a:t>
            </a:r>
            <a:r>
              <a:rPr lang="en-US" sz="2400" dirty="0">
                <a:solidFill>
                  <a:schemeClr val="tx1">
                    <a:lumMod val="75000"/>
                    <a:lumOff val="25000"/>
                  </a:schemeClr>
                </a:solidFill>
              </a:rPr>
              <a:t>:</a:t>
            </a:r>
          </a:p>
          <a:p>
            <a:pPr>
              <a:lnSpc>
                <a:spcPct val="85000"/>
              </a:lnSpc>
            </a:pPr>
            <a:r>
              <a:rPr lang="en-US" sz="2400" dirty="0">
                <a:solidFill>
                  <a:schemeClr val="tx1">
                    <a:lumMod val="75000"/>
                    <a:lumOff val="25000"/>
                  </a:schemeClr>
                </a:solidFill>
              </a:rPr>
              <a:t>Rapid issue closure</a:t>
            </a:r>
          </a:p>
          <a:p>
            <a:pPr>
              <a:lnSpc>
                <a:spcPct val="85000"/>
              </a:lnSpc>
            </a:pPr>
            <a:r>
              <a:rPr lang="en-US" sz="2400" dirty="0">
                <a:solidFill>
                  <a:schemeClr val="tx1">
                    <a:lumMod val="75000"/>
                    <a:lumOff val="25000"/>
                  </a:schemeClr>
                </a:solidFill>
              </a:rPr>
              <a:t>Proactive Monitoring</a:t>
            </a:r>
          </a:p>
          <a:p>
            <a:pPr>
              <a:lnSpc>
                <a:spcPct val="85000"/>
              </a:lnSpc>
            </a:pPr>
            <a:r>
              <a:rPr lang="en-US" sz="2400" dirty="0">
                <a:solidFill>
                  <a:schemeClr val="tx1">
                    <a:lumMod val="75000"/>
                    <a:lumOff val="25000"/>
                  </a:schemeClr>
                </a:solidFill>
              </a:rPr>
              <a:t>Additional Reporting &amp; Visibility</a:t>
            </a:r>
          </a:p>
          <a:p>
            <a:pPr>
              <a:lnSpc>
                <a:spcPct val="85000"/>
              </a:lnSpc>
            </a:pPr>
            <a:r>
              <a:rPr lang="en-US" sz="2400" dirty="0">
                <a:solidFill>
                  <a:schemeClr val="tx1">
                    <a:lumMod val="75000"/>
                    <a:lumOff val="25000"/>
                  </a:schemeClr>
                </a:solidFill>
              </a:rPr>
              <a:t>Weekly Operational Reviews</a:t>
            </a:r>
          </a:p>
          <a:p>
            <a:pPr>
              <a:lnSpc>
                <a:spcPct val="85000"/>
              </a:lnSpc>
            </a:pPr>
            <a:r>
              <a:rPr lang="en-US" sz="2400" dirty="0">
                <a:solidFill>
                  <a:schemeClr val="tx1">
                    <a:lumMod val="75000"/>
                    <a:lumOff val="25000"/>
                  </a:schemeClr>
                </a:solidFill>
              </a:rPr>
              <a:t>New Vendor Onboarding</a:t>
            </a:r>
          </a:p>
        </p:txBody>
      </p:sp>
      <p:pic>
        <p:nvPicPr>
          <p:cNvPr id="12" name="Picture 11">
            <a:extLst>
              <a:ext uri="{FF2B5EF4-FFF2-40B4-BE49-F238E27FC236}">
                <a16:creationId xmlns:a16="http://schemas.microsoft.com/office/drawing/2014/main" id="{B1FEAF01-8605-894E-B0D4-8D9F3D13B9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1" y="3681055"/>
            <a:ext cx="1849820" cy="1854637"/>
          </a:xfrm>
          <a:prstGeom prst="rect">
            <a:avLst/>
          </a:prstGeom>
        </p:spPr>
      </p:pic>
      <p:pic>
        <p:nvPicPr>
          <p:cNvPr id="13" name="Picture 12">
            <a:extLst>
              <a:ext uri="{FF2B5EF4-FFF2-40B4-BE49-F238E27FC236}">
                <a16:creationId xmlns:a16="http://schemas.microsoft.com/office/drawing/2014/main" id="{A40FA2DF-E95D-8445-9DD5-668A16907F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528" y="1426778"/>
            <a:ext cx="1615965" cy="1615965"/>
          </a:xfrm>
          <a:prstGeom prst="rect">
            <a:avLst/>
          </a:prstGeom>
        </p:spPr>
      </p:pic>
    </p:spTree>
    <p:custDataLst>
      <p:tags r:id="rId1"/>
    </p:custDataLst>
    <p:extLst>
      <p:ext uri="{BB962C8B-B14F-4D97-AF65-F5344CB8AC3E}">
        <p14:creationId xmlns:p14="http://schemas.microsoft.com/office/powerpoint/2010/main" val="906911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500"/>
                                        <p:tgtEl>
                                          <p:spTgt spid="8"/>
                                        </p:tgtEl>
                                      </p:cBhvr>
                                    </p:animEffect>
                                  </p:childTnLst>
                                </p:cTn>
                              </p:par>
                              <p:par>
                                <p:cTn id="8" presetID="9" presetClass="entr" presetSubtype="0" fill="hold" nodeType="withEffect">
                                  <p:stCondLst>
                                    <p:cond delay="150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1500"/>
                                        <p:tgtEl>
                                          <p:spTgt spid="13"/>
                                        </p:tgtEl>
                                      </p:cBhvr>
                                    </p:animEffect>
                                  </p:childTnLst>
                                </p:cTn>
                              </p:par>
                              <p:par>
                                <p:cTn id="11" presetID="9" presetClass="entr" presetSubtype="0" fill="hold" nodeType="withEffect">
                                  <p:stCondLst>
                                    <p:cond delay="250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1500"/>
                                        <p:tgtEl>
                                          <p:spTgt spid="12"/>
                                        </p:tgtEl>
                                      </p:cBhvr>
                                    </p:animEffect>
                                  </p:childTnLst>
                                </p:cTn>
                              </p:par>
                              <p:par>
                                <p:cTn id="14" presetID="9" presetClass="entr" presetSubtype="0" fill="hold" grpId="0" nodeType="withEffect">
                                  <p:stCondLst>
                                    <p:cond delay="250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Net New Vendors</a:t>
            </a:r>
          </a:p>
        </p:txBody>
      </p:sp>
      <p:sp>
        <p:nvSpPr>
          <p:cNvPr id="3" name="Subtitle 2"/>
          <p:cNvSpPr>
            <a:spLocks noGrp="1"/>
          </p:cNvSpPr>
          <p:nvPr>
            <p:ph type="subTitle" idx="1"/>
          </p:nvPr>
        </p:nvSpPr>
        <p:spPr/>
        <p:txBody>
          <a:bodyPr/>
          <a:lstStyle/>
          <a:p>
            <a:endParaRPr lang="en-US"/>
          </a:p>
        </p:txBody>
      </p:sp>
      <p:sp>
        <p:nvSpPr>
          <p:cNvPr id="4" name="Footer Placeholder 3"/>
          <p:cNvSpPr>
            <a:spLocks noGrp="1"/>
          </p:cNvSpPr>
          <p:nvPr>
            <p:ph type="ftr" sz="quarter" idx="11"/>
          </p:nvPr>
        </p:nvSpPr>
        <p:spPr/>
        <p:txBody>
          <a:bodyPr/>
          <a:lstStyle/>
          <a:p>
            <a:r>
              <a:rPr lang="en-US">
                <a:solidFill>
                  <a:prstClr val="white">
                    <a:tint val="75000"/>
                  </a:prstClr>
                </a:solidFill>
                <a:latin typeface="Arial"/>
              </a:rPr>
              <a:t>© 2015 SPS Commerce</a:t>
            </a:r>
          </a:p>
        </p:txBody>
      </p:sp>
      <p:sp>
        <p:nvSpPr>
          <p:cNvPr id="5" name="Slide Number Placeholder 4"/>
          <p:cNvSpPr>
            <a:spLocks noGrp="1"/>
          </p:cNvSpPr>
          <p:nvPr>
            <p:ph type="sldNum" sz="quarter" idx="12"/>
          </p:nvPr>
        </p:nvSpPr>
        <p:spPr/>
        <p:txBody>
          <a:bodyPr/>
          <a:lstStyle/>
          <a:p>
            <a:fld id="{F1F53056-89C4-CD4B-B766-83E6F7CEB0FF}" type="slidenum">
              <a:rPr lang="en-US" smtClean="0">
                <a:solidFill>
                  <a:prstClr val="white">
                    <a:tint val="75000"/>
                  </a:prstClr>
                </a:solidFill>
                <a:latin typeface="Arial"/>
              </a:rPr>
              <a:pPr/>
              <a:t>27</a:t>
            </a:fld>
            <a:endParaRPr lang="en-US">
              <a:solidFill>
                <a:prstClr val="white">
                  <a:tint val="75000"/>
                </a:prstClr>
              </a:solidFill>
              <a:latin typeface="Arial"/>
            </a:endParaRPr>
          </a:p>
        </p:txBody>
      </p:sp>
    </p:spTree>
    <p:extLst>
      <p:ext uri="{BB962C8B-B14F-4D97-AF65-F5344CB8AC3E}">
        <p14:creationId xmlns:p14="http://schemas.microsoft.com/office/powerpoint/2010/main" val="1131137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H="1">
            <a:off x="2926082" y="2513009"/>
            <a:ext cx="928468" cy="141097"/>
          </a:xfrm>
          <a:prstGeom prst="line">
            <a:avLst/>
          </a:prstGeom>
          <a:ln w="12700" cap="rnd">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chor="t"/>
          <a:lstStyle/>
          <a:p>
            <a:r>
              <a:rPr lang="en-US" sz="4800" dirty="0"/>
              <a:t>Community Enablement is On-going</a:t>
            </a:r>
          </a:p>
        </p:txBody>
      </p:sp>
      <p:sp>
        <p:nvSpPr>
          <p:cNvPr id="3" name="Footer Placeholder 2"/>
          <p:cNvSpPr>
            <a:spLocks noGrp="1"/>
          </p:cNvSpPr>
          <p:nvPr>
            <p:ph type="ftr" sz="quarter" idx="11"/>
          </p:nvPr>
        </p:nvSpPr>
        <p:spPr/>
        <p:txBody>
          <a:bodyPr/>
          <a:lstStyle/>
          <a:p>
            <a:r>
              <a:rPr lang="en-US" dirty="0"/>
              <a:t>© SPS  COMMERCE</a:t>
            </a:r>
          </a:p>
        </p:txBody>
      </p:sp>
      <p:sp>
        <p:nvSpPr>
          <p:cNvPr id="4" name="Slide Number Placeholder 3"/>
          <p:cNvSpPr>
            <a:spLocks noGrp="1"/>
          </p:cNvSpPr>
          <p:nvPr>
            <p:ph type="sldNum" sz="quarter" idx="12"/>
          </p:nvPr>
        </p:nvSpPr>
        <p:spPr/>
        <p:txBody>
          <a:bodyPr/>
          <a:lstStyle/>
          <a:p>
            <a:fld id="{1CC5768D-D8E1-4B3B-A7D5-9BF509BC74D3}" type="slidenum">
              <a:rPr lang="en-US" smtClean="0"/>
              <a:t>28</a:t>
            </a:fld>
            <a:endParaRPr lang="en-US"/>
          </a:p>
        </p:txBody>
      </p:sp>
      <p:graphicFrame>
        <p:nvGraphicFramePr>
          <p:cNvPr id="23" name="Chart 22"/>
          <p:cNvGraphicFramePr/>
          <p:nvPr>
            <p:extLst>
              <p:ext uri="{D42A27DB-BD31-4B8C-83A1-F6EECF244321}">
                <p14:modId xmlns:p14="http://schemas.microsoft.com/office/powerpoint/2010/main" val="1709925236"/>
              </p:ext>
            </p:extLst>
          </p:nvPr>
        </p:nvGraphicFramePr>
        <p:xfrm>
          <a:off x="703669" y="754026"/>
          <a:ext cx="10991272" cy="5377268"/>
        </p:xfrm>
        <a:graphic>
          <a:graphicData uri="http://schemas.openxmlformats.org/drawingml/2006/chart">
            <c:chart xmlns:c="http://schemas.openxmlformats.org/drawingml/2006/chart" xmlns:r="http://schemas.openxmlformats.org/officeDocument/2006/relationships" r:id="rId4"/>
          </a:graphicData>
        </a:graphic>
      </p:graphicFrame>
      <p:pic>
        <p:nvPicPr>
          <p:cNvPr id="14" name="Picture 13"/>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6689541" y="3413763"/>
            <a:ext cx="1929809" cy="2457157"/>
          </a:xfrm>
          <a:prstGeom prst="rect">
            <a:avLst/>
          </a:prstGeom>
        </p:spPr>
      </p:pic>
      <p:sp>
        <p:nvSpPr>
          <p:cNvPr id="7" name="Rectangle 6"/>
          <p:cNvSpPr/>
          <p:nvPr/>
        </p:nvSpPr>
        <p:spPr>
          <a:xfrm>
            <a:off x="3048001" y="1758672"/>
            <a:ext cx="2288344" cy="379619"/>
          </a:xfrm>
          <a:prstGeom prst="rect">
            <a:avLst/>
          </a:prstGeom>
          <a:ln>
            <a:solidFill>
              <a:schemeClr val="accent6">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Change Management </a:t>
            </a:r>
          </a:p>
        </p:txBody>
      </p:sp>
      <p:sp>
        <p:nvSpPr>
          <p:cNvPr id="21" name="Rectangle 20"/>
          <p:cNvSpPr/>
          <p:nvPr/>
        </p:nvSpPr>
        <p:spPr>
          <a:xfrm>
            <a:off x="8334327" y="3529500"/>
            <a:ext cx="2288344" cy="379619"/>
          </a:xfrm>
          <a:prstGeom prst="rect">
            <a:avLst/>
          </a:prstGeom>
          <a:ln>
            <a:solidFill>
              <a:schemeClr val="accent6">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Change Management </a:t>
            </a:r>
          </a:p>
        </p:txBody>
      </p:sp>
      <p:pic>
        <p:nvPicPr>
          <p:cNvPr id="30" name="Picture 29"/>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1435733" y="1165278"/>
            <a:ext cx="1929809" cy="4799425"/>
          </a:xfrm>
          <a:prstGeom prst="rect">
            <a:avLst/>
          </a:prstGeom>
        </p:spPr>
      </p:pic>
      <p:sp>
        <p:nvSpPr>
          <p:cNvPr id="22" name="Rectangle 21"/>
          <p:cNvSpPr/>
          <p:nvPr/>
        </p:nvSpPr>
        <p:spPr>
          <a:xfrm>
            <a:off x="4211957" y="4702557"/>
            <a:ext cx="1637860" cy="477796"/>
          </a:xfrm>
          <a:prstGeom prst="rect">
            <a:avLst/>
          </a:prstGeom>
          <a:ln>
            <a:solidFill>
              <a:schemeClr val="accent6">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New Vendor Onboarding</a:t>
            </a:r>
          </a:p>
        </p:txBody>
      </p:sp>
      <p:cxnSp>
        <p:nvCxnSpPr>
          <p:cNvPr id="9" name="Straight Connector 8"/>
          <p:cNvCxnSpPr>
            <a:stCxn id="7" idx="2"/>
          </p:cNvCxnSpPr>
          <p:nvPr/>
        </p:nvCxnSpPr>
        <p:spPr>
          <a:xfrm flipH="1">
            <a:off x="3854550" y="2138291"/>
            <a:ext cx="337625" cy="374717"/>
          </a:xfrm>
          <a:prstGeom prst="line">
            <a:avLst/>
          </a:prstGeom>
          <a:ln w="12700" cap="rnd">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22" idx="2"/>
            <a:endCxn id="5" idx="23"/>
          </p:cNvCxnSpPr>
          <p:nvPr/>
        </p:nvCxnSpPr>
        <p:spPr>
          <a:xfrm flipH="1">
            <a:off x="4989343" y="5180352"/>
            <a:ext cx="41544" cy="221643"/>
          </a:xfrm>
          <a:prstGeom prst="line">
            <a:avLst/>
          </a:prstGeom>
          <a:ln w="12700" cap="rnd">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1" idx="2"/>
          </p:cNvCxnSpPr>
          <p:nvPr/>
        </p:nvCxnSpPr>
        <p:spPr>
          <a:xfrm flipH="1">
            <a:off x="9162759" y="3909117"/>
            <a:ext cx="315741" cy="358083"/>
          </a:xfrm>
          <a:prstGeom prst="line">
            <a:avLst/>
          </a:prstGeom>
          <a:ln w="12700" cap="rnd">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8243669" y="4267200"/>
            <a:ext cx="917795" cy="204493"/>
          </a:xfrm>
          <a:prstGeom prst="line">
            <a:avLst/>
          </a:prstGeom>
          <a:ln w="12700" cap="rnd">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725580" y="6290751"/>
            <a:ext cx="896603" cy="278987"/>
          </a:xfrm>
          <a:prstGeom prst="rect">
            <a:avLst/>
          </a:prstGeom>
          <a:noFill/>
        </p:spPr>
        <p:txBody>
          <a:bodyPr wrap="square" lIns="0" tIns="0" rIns="0" bIns="0" rtlCol="0">
            <a:spAutoFit/>
          </a:bodyPr>
          <a:lstStyle/>
          <a:p>
            <a:pPr>
              <a:lnSpc>
                <a:spcPct val="85000"/>
              </a:lnSpc>
            </a:pPr>
            <a:r>
              <a:rPr lang="en-US" sz="2133" dirty="0">
                <a:solidFill>
                  <a:schemeClr val="tx1">
                    <a:lumMod val="75000"/>
                    <a:lumOff val="25000"/>
                  </a:schemeClr>
                </a:solidFill>
              </a:rPr>
              <a:t>Months</a:t>
            </a:r>
          </a:p>
        </p:txBody>
      </p:sp>
      <p:sp>
        <p:nvSpPr>
          <p:cNvPr id="40" name="TextBox 39"/>
          <p:cNvSpPr txBox="1"/>
          <p:nvPr/>
        </p:nvSpPr>
        <p:spPr>
          <a:xfrm rot="16200000">
            <a:off x="-747091" y="3390006"/>
            <a:ext cx="2596243" cy="278987"/>
          </a:xfrm>
          <a:prstGeom prst="rect">
            <a:avLst/>
          </a:prstGeom>
          <a:noFill/>
        </p:spPr>
        <p:txBody>
          <a:bodyPr wrap="square" lIns="0" tIns="0" rIns="0" bIns="0" rtlCol="0">
            <a:spAutoFit/>
          </a:bodyPr>
          <a:lstStyle/>
          <a:p>
            <a:pPr>
              <a:lnSpc>
                <a:spcPct val="85000"/>
              </a:lnSpc>
            </a:pPr>
            <a:r>
              <a:rPr lang="en-US" sz="2133">
                <a:solidFill>
                  <a:schemeClr val="tx1">
                    <a:lumMod val="75000"/>
                    <a:lumOff val="25000"/>
                  </a:schemeClr>
                </a:solidFill>
              </a:rPr>
              <a:t># of Trading Partners</a:t>
            </a:r>
            <a:endParaRPr lang="en-US" sz="2133" dirty="0">
              <a:solidFill>
                <a:schemeClr val="tx1">
                  <a:lumMod val="75000"/>
                  <a:lumOff val="25000"/>
                </a:schemeClr>
              </a:solidFill>
            </a:endParaRPr>
          </a:p>
        </p:txBody>
      </p:sp>
      <p:sp>
        <p:nvSpPr>
          <p:cNvPr id="5" name="Freeform 4"/>
          <p:cNvSpPr/>
          <p:nvPr/>
        </p:nvSpPr>
        <p:spPr>
          <a:xfrm>
            <a:off x="1547449" y="5392356"/>
            <a:ext cx="10034953" cy="140969"/>
          </a:xfrm>
          <a:custGeom>
            <a:avLst/>
            <a:gdLst>
              <a:gd name="connsiteX0" fmla="*/ 0 w 7526215"/>
              <a:gd name="connsiteY0" fmla="*/ 84603 h 105727"/>
              <a:gd name="connsiteX1" fmla="*/ 147710 w 7526215"/>
              <a:gd name="connsiteY1" fmla="*/ 35366 h 105727"/>
              <a:gd name="connsiteX2" fmla="*/ 274320 w 7526215"/>
              <a:gd name="connsiteY2" fmla="*/ 77569 h 105727"/>
              <a:gd name="connsiteX3" fmla="*/ 344658 w 7526215"/>
              <a:gd name="connsiteY3" fmla="*/ 7230 h 105727"/>
              <a:gd name="connsiteX4" fmla="*/ 443132 w 7526215"/>
              <a:gd name="connsiteY4" fmla="*/ 63501 h 105727"/>
              <a:gd name="connsiteX5" fmla="*/ 562707 w 7526215"/>
              <a:gd name="connsiteY5" fmla="*/ 21298 h 105727"/>
              <a:gd name="connsiteX6" fmla="*/ 626012 w 7526215"/>
              <a:gd name="connsiteY6" fmla="*/ 84603 h 105727"/>
              <a:gd name="connsiteX7" fmla="*/ 724486 w 7526215"/>
              <a:gd name="connsiteY7" fmla="*/ 7230 h 105727"/>
              <a:gd name="connsiteX8" fmla="*/ 801858 w 7526215"/>
              <a:gd name="connsiteY8" fmla="*/ 98670 h 105727"/>
              <a:gd name="connsiteX9" fmla="*/ 907366 w 7526215"/>
              <a:gd name="connsiteY9" fmla="*/ 14264 h 105727"/>
              <a:gd name="connsiteX10" fmla="*/ 970670 w 7526215"/>
              <a:gd name="connsiteY10" fmla="*/ 91637 h 105727"/>
              <a:gd name="connsiteX11" fmla="*/ 1069144 w 7526215"/>
              <a:gd name="connsiteY11" fmla="*/ 21298 h 105727"/>
              <a:gd name="connsiteX12" fmla="*/ 1153550 w 7526215"/>
              <a:gd name="connsiteY12" fmla="*/ 91637 h 105727"/>
              <a:gd name="connsiteX13" fmla="*/ 1301261 w 7526215"/>
              <a:gd name="connsiteY13" fmla="*/ 21298 h 105727"/>
              <a:gd name="connsiteX14" fmla="*/ 1385667 w 7526215"/>
              <a:gd name="connsiteY14" fmla="*/ 98670 h 105727"/>
              <a:gd name="connsiteX15" fmla="*/ 1484141 w 7526215"/>
              <a:gd name="connsiteY15" fmla="*/ 35366 h 105727"/>
              <a:gd name="connsiteX16" fmla="*/ 1582615 w 7526215"/>
              <a:gd name="connsiteY16" fmla="*/ 91637 h 105727"/>
              <a:gd name="connsiteX17" fmla="*/ 1695157 w 7526215"/>
              <a:gd name="connsiteY17" fmla="*/ 14264 h 105727"/>
              <a:gd name="connsiteX18" fmla="*/ 1814732 w 7526215"/>
              <a:gd name="connsiteY18" fmla="*/ 70535 h 105727"/>
              <a:gd name="connsiteX19" fmla="*/ 1941341 w 7526215"/>
              <a:gd name="connsiteY19" fmla="*/ 14264 h 105727"/>
              <a:gd name="connsiteX20" fmla="*/ 2124221 w 7526215"/>
              <a:gd name="connsiteY20" fmla="*/ 91637 h 105727"/>
              <a:gd name="connsiteX21" fmla="*/ 2250830 w 7526215"/>
              <a:gd name="connsiteY21" fmla="*/ 21298 h 105727"/>
              <a:gd name="connsiteX22" fmla="*/ 2426677 w 7526215"/>
              <a:gd name="connsiteY22" fmla="*/ 56467 h 105727"/>
              <a:gd name="connsiteX23" fmla="*/ 2581421 w 7526215"/>
              <a:gd name="connsiteY23" fmla="*/ 7230 h 105727"/>
              <a:gd name="connsiteX24" fmla="*/ 2700997 w 7526215"/>
              <a:gd name="connsiteY24" fmla="*/ 63501 h 105727"/>
              <a:gd name="connsiteX25" fmla="*/ 2897944 w 7526215"/>
              <a:gd name="connsiteY25" fmla="*/ 56467 h 105727"/>
              <a:gd name="connsiteX26" fmla="*/ 2968283 w 7526215"/>
              <a:gd name="connsiteY26" fmla="*/ 105704 h 105727"/>
              <a:gd name="connsiteX27" fmla="*/ 3080824 w 7526215"/>
              <a:gd name="connsiteY27" fmla="*/ 49433 h 105727"/>
              <a:gd name="connsiteX28" fmla="*/ 3228535 w 7526215"/>
              <a:gd name="connsiteY28" fmla="*/ 91637 h 105727"/>
              <a:gd name="connsiteX29" fmla="*/ 3369212 w 7526215"/>
              <a:gd name="connsiteY29" fmla="*/ 35366 h 105727"/>
              <a:gd name="connsiteX30" fmla="*/ 3488787 w 7526215"/>
              <a:gd name="connsiteY30" fmla="*/ 84603 h 105727"/>
              <a:gd name="connsiteX31" fmla="*/ 3650566 w 7526215"/>
              <a:gd name="connsiteY31" fmla="*/ 14264 h 105727"/>
              <a:gd name="connsiteX32" fmla="*/ 3812344 w 7526215"/>
              <a:gd name="connsiteY32" fmla="*/ 63501 h 105727"/>
              <a:gd name="connsiteX33" fmla="*/ 3903784 w 7526215"/>
              <a:gd name="connsiteY33" fmla="*/ 14264 h 105727"/>
              <a:gd name="connsiteX34" fmla="*/ 3988190 w 7526215"/>
              <a:gd name="connsiteY34" fmla="*/ 63501 h 105727"/>
              <a:gd name="connsiteX35" fmla="*/ 4157003 w 7526215"/>
              <a:gd name="connsiteY35" fmla="*/ 42400 h 105727"/>
              <a:gd name="connsiteX36" fmla="*/ 4290646 w 7526215"/>
              <a:gd name="connsiteY36" fmla="*/ 91637 h 105727"/>
              <a:gd name="connsiteX37" fmla="*/ 4403187 w 7526215"/>
              <a:gd name="connsiteY37" fmla="*/ 7230 h 105727"/>
              <a:gd name="connsiteX38" fmla="*/ 4593101 w 7526215"/>
              <a:gd name="connsiteY38" fmla="*/ 63501 h 105727"/>
              <a:gd name="connsiteX39" fmla="*/ 4691575 w 7526215"/>
              <a:gd name="connsiteY39" fmla="*/ 14264 h 105727"/>
              <a:gd name="connsiteX40" fmla="*/ 4832252 w 7526215"/>
              <a:gd name="connsiteY40" fmla="*/ 70535 h 105727"/>
              <a:gd name="connsiteX41" fmla="*/ 5078437 w 7526215"/>
              <a:gd name="connsiteY41" fmla="*/ 35366 h 105727"/>
              <a:gd name="connsiteX42" fmla="*/ 5254283 w 7526215"/>
              <a:gd name="connsiteY42" fmla="*/ 77569 h 105727"/>
              <a:gd name="connsiteX43" fmla="*/ 5289452 w 7526215"/>
              <a:gd name="connsiteY43" fmla="*/ 7230 h 105727"/>
              <a:gd name="connsiteX44" fmla="*/ 5430129 w 7526215"/>
              <a:gd name="connsiteY44" fmla="*/ 56467 h 105727"/>
              <a:gd name="connsiteX45" fmla="*/ 5605975 w 7526215"/>
              <a:gd name="connsiteY45" fmla="*/ 21298 h 105727"/>
              <a:gd name="connsiteX46" fmla="*/ 5690381 w 7526215"/>
              <a:gd name="connsiteY46" fmla="*/ 77569 h 105727"/>
              <a:gd name="connsiteX47" fmla="*/ 5873261 w 7526215"/>
              <a:gd name="connsiteY47" fmla="*/ 7230 h 105727"/>
              <a:gd name="connsiteX48" fmla="*/ 6042073 w 7526215"/>
              <a:gd name="connsiteY48" fmla="*/ 42400 h 105727"/>
              <a:gd name="connsiteX49" fmla="*/ 6182750 w 7526215"/>
              <a:gd name="connsiteY49" fmla="*/ 197 h 105727"/>
              <a:gd name="connsiteX50" fmla="*/ 6330461 w 7526215"/>
              <a:gd name="connsiteY50" fmla="*/ 63501 h 105727"/>
              <a:gd name="connsiteX51" fmla="*/ 6555544 w 7526215"/>
              <a:gd name="connsiteY51" fmla="*/ 28332 h 105727"/>
              <a:gd name="connsiteX52" fmla="*/ 6710289 w 7526215"/>
              <a:gd name="connsiteY52" fmla="*/ 98670 h 105727"/>
              <a:gd name="connsiteX53" fmla="*/ 6970541 w 7526215"/>
              <a:gd name="connsiteY53" fmla="*/ 35366 h 105727"/>
              <a:gd name="connsiteX54" fmla="*/ 7132320 w 7526215"/>
              <a:gd name="connsiteY54" fmla="*/ 84603 h 105727"/>
              <a:gd name="connsiteX55" fmla="*/ 7258929 w 7526215"/>
              <a:gd name="connsiteY55" fmla="*/ 56467 h 105727"/>
              <a:gd name="connsiteX56" fmla="*/ 7526215 w 7526215"/>
              <a:gd name="connsiteY56" fmla="*/ 5646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526215" h="105727">
                <a:moveTo>
                  <a:pt x="0" y="84603"/>
                </a:moveTo>
                <a:cubicBezTo>
                  <a:pt x="50995" y="60570"/>
                  <a:pt x="101990" y="36538"/>
                  <a:pt x="147710" y="35366"/>
                </a:cubicBezTo>
                <a:cubicBezTo>
                  <a:pt x="193430" y="34194"/>
                  <a:pt x="241495" y="82258"/>
                  <a:pt x="274320" y="77569"/>
                </a:cubicBezTo>
                <a:cubicBezTo>
                  <a:pt x="307145" y="72880"/>
                  <a:pt x="316523" y="9575"/>
                  <a:pt x="344658" y="7230"/>
                </a:cubicBezTo>
                <a:cubicBezTo>
                  <a:pt x="372793" y="4885"/>
                  <a:pt x="406790" y="61156"/>
                  <a:pt x="443132" y="63501"/>
                </a:cubicBezTo>
                <a:cubicBezTo>
                  <a:pt x="479474" y="65846"/>
                  <a:pt x="532227" y="17781"/>
                  <a:pt x="562707" y="21298"/>
                </a:cubicBezTo>
                <a:cubicBezTo>
                  <a:pt x="593187" y="24815"/>
                  <a:pt x="599049" y="86948"/>
                  <a:pt x="626012" y="84603"/>
                </a:cubicBezTo>
                <a:cubicBezTo>
                  <a:pt x="652975" y="82258"/>
                  <a:pt x="695178" y="4885"/>
                  <a:pt x="724486" y="7230"/>
                </a:cubicBezTo>
                <a:cubicBezTo>
                  <a:pt x="753794" y="9575"/>
                  <a:pt x="771378" y="97498"/>
                  <a:pt x="801858" y="98670"/>
                </a:cubicBezTo>
                <a:cubicBezTo>
                  <a:pt x="832338" y="99842"/>
                  <a:pt x="879231" y="15436"/>
                  <a:pt x="907366" y="14264"/>
                </a:cubicBezTo>
                <a:cubicBezTo>
                  <a:pt x="935501" y="13092"/>
                  <a:pt x="943707" y="90465"/>
                  <a:pt x="970670" y="91637"/>
                </a:cubicBezTo>
                <a:cubicBezTo>
                  <a:pt x="997633" y="92809"/>
                  <a:pt x="1038664" y="21298"/>
                  <a:pt x="1069144" y="21298"/>
                </a:cubicBezTo>
                <a:cubicBezTo>
                  <a:pt x="1099624" y="21298"/>
                  <a:pt x="1114864" y="91637"/>
                  <a:pt x="1153550" y="91637"/>
                </a:cubicBezTo>
                <a:cubicBezTo>
                  <a:pt x="1192236" y="91637"/>
                  <a:pt x="1262575" y="20126"/>
                  <a:pt x="1301261" y="21298"/>
                </a:cubicBezTo>
                <a:cubicBezTo>
                  <a:pt x="1339947" y="22470"/>
                  <a:pt x="1355187" y="96325"/>
                  <a:pt x="1385667" y="98670"/>
                </a:cubicBezTo>
                <a:cubicBezTo>
                  <a:pt x="1416147" y="101015"/>
                  <a:pt x="1451316" y="36538"/>
                  <a:pt x="1484141" y="35366"/>
                </a:cubicBezTo>
                <a:cubicBezTo>
                  <a:pt x="1516966" y="34194"/>
                  <a:pt x="1547446" y="95154"/>
                  <a:pt x="1582615" y="91637"/>
                </a:cubicBezTo>
                <a:cubicBezTo>
                  <a:pt x="1617784" y="88120"/>
                  <a:pt x="1656471" y="17781"/>
                  <a:pt x="1695157" y="14264"/>
                </a:cubicBezTo>
                <a:cubicBezTo>
                  <a:pt x="1733843" y="10747"/>
                  <a:pt x="1773701" y="70535"/>
                  <a:pt x="1814732" y="70535"/>
                </a:cubicBezTo>
                <a:cubicBezTo>
                  <a:pt x="1855763" y="70535"/>
                  <a:pt x="1889760" y="10747"/>
                  <a:pt x="1941341" y="14264"/>
                </a:cubicBezTo>
                <a:cubicBezTo>
                  <a:pt x="1992922" y="17781"/>
                  <a:pt x="2072640" y="90465"/>
                  <a:pt x="2124221" y="91637"/>
                </a:cubicBezTo>
                <a:cubicBezTo>
                  <a:pt x="2175802" y="92809"/>
                  <a:pt x="2200421" y="27160"/>
                  <a:pt x="2250830" y="21298"/>
                </a:cubicBezTo>
                <a:cubicBezTo>
                  <a:pt x="2301239" y="15436"/>
                  <a:pt x="2371579" y="58812"/>
                  <a:pt x="2426677" y="56467"/>
                </a:cubicBezTo>
                <a:cubicBezTo>
                  <a:pt x="2481775" y="54122"/>
                  <a:pt x="2535701" y="6058"/>
                  <a:pt x="2581421" y="7230"/>
                </a:cubicBezTo>
                <a:cubicBezTo>
                  <a:pt x="2627141" y="8402"/>
                  <a:pt x="2648243" y="55295"/>
                  <a:pt x="2700997" y="63501"/>
                </a:cubicBezTo>
                <a:cubicBezTo>
                  <a:pt x="2753751" y="71707"/>
                  <a:pt x="2853396" y="49433"/>
                  <a:pt x="2897944" y="56467"/>
                </a:cubicBezTo>
                <a:cubicBezTo>
                  <a:pt x="2942492" y="63501"/>
                  <a:pt x="2937803" y="106876"/>
                  <a:pt x="2968283" y="105704"/>
                </a:cubicBezTo>
                <a:cubicBezTo>
                  <a:pt x="2998763" y="104532"/>
                  <a:pt x="3037449" y="51777"/>
                  <a:pt x="3080824" y="49433"/>
                </a:cubicBezTo>
                <a:cubicBezTo>
                  <a:pt x="3124199" y="47089"/>
                  <a:pt x="3180471" y="93981"/>
                  <a:pt x="3228535" y="91637"/>
                </a:cubicBezTo>
                <a:cubicBezTo>
                  <a:pt x="3276599" y="89293"/>
                  <a:pt x="3325837" y="36538"/>
                  <a:pt x="3369212" y="35366"/>
                </a:cubicBezTo>
                <a:cubicBezTo>
                  <a:pt x="3412587" y="34194"/>
                  <a:pt x="3441895" y="88120"/>
                  <a:pt x="3488787" y="84603"/>
                </a:cubicBezTo>
                <a:cubicBezTo>
                  <a:pt x="3535679" y="81086"/>
                  <a:pt x="3596640" y="17781"/>
                  <a:pt x="3650566" y="14264"/>
                </a:cubicBezTo>
                <a:cubicBezTo>
                  <a:pt x="3704492" y="10747"/>
                  <a:pt x="3770141" y="63501"/>
                  <a:pt x="3812344" y="63501"/>
                </a:cubicBezTo>
                <a:cubicBezTo>
                  <a:pt x="3854547" y="63501"/>
                  <a:pt x="3874476" y="14264"/>
                  <a:pt x="3903784" y="14264"/>
                </a:cubicBezTo>
                <a:cubicBezTo>
                  <a:pt x="3933092" y="14264"/>
                  <a:pt x="3945987" y="58812"/>
                  <a:pt x="3988190" y="63501"/>
                </a:cubicBezTo>
                <a:cubicBezTo>
                  <a:pt x="4030393" y="68190"/>
                  <a:pt x="4106594" y="37711"/>
                  <a:pt x="4157003" y="42400"/>
                </a:cubicBezTo>
                <a:cubicBezTo>
                  <a:pt x="4207412" y="47089"/>
                  <a:pt x="4249615" y="97499"/>
                  <a:pt x="4290646" y="91637"/>
                </a:cubicBezTo>
                <a:cubicBezTo>
                  <a:pt x="4331677" y="85775"/>
                  <a:pt x="4352778" y="11919"/>
                  <a:pt x="4403187" y="7230"/>
                </a:cubicBezTo>
                <a:cubicBezTo>
                  <a:pt x="4453596" y="2541"/>
                  <a:pt x="4545036" y="62329"/>
                  <a:pt x="4593101" y="63501"/>
                </a:cubicBezTo>
                <a:cubicBezTo>
                  <a:pt x="4641166" y="64673"/>
                  <a:pt x="4651717" y="13092"/>
                  <a:pt x="4691575" y="14264"/>
                </a:cubicBezTo>
                <a:cubicBezTo>
                  <a:pt x="4731433" y="15436"/>
                  <a:pt x="4767775" y="67018"/>
                  <a:pt x="4832252" y="70535"/>
                </a:cubicBezTo>
                <a:cubicBezTo>
                  <a:pt x="4896729" y="74052"/>
                  <a:pt x="5008099" y="34194"/>
                  <a:pt x="5078437" y="35366"/>
                </a:cubicBezTo>
                <a:cubicBezTo>
                  <a:pt x="5148775" y="36538"/>
                  <a:pt x="5219114" y="82258"/>
                  <a:pt x="5254283" y="77569"/>
                </a:cubicBezTo>
                <a:cubicBezTo>
                  <a:pt x="5289452" y="72880"/>
                  <a:pt x="5260144" y="10747"/>
                  <a:pt x="5289452" y="7230"/>
                </a:cubicBezTo>
                <a:cubicBezTo>
                  <a:pt x="5318760" y="3713"/>
                  <a:pt x="5377375" y="54122"/>
                  <a:pt x="5430129" y="56467"/>
                </a:cubicBezTo>
                <a:cubicBezTo>
                  <a:pt x="5482883" y="58812"/>
                  <a:pt x="5562600" y="17781"/>
                  <a:pt x="5605975" y="21298"/>
                </a:cubicBezTo>
                <a:cubicBezTo>
                  <a:pt x="5649350" y="24815"/>
                  <a:pt x="5645833" y="79914"/>
                  <a:pt x="5690381" y="77569"/>
                </a:cubicBezTo>
                <a:cubicBezTo>
                  <a:pt x="5734929" y="75224"/>
                  <a:pt x="5814646" y="13091"/>
                  <a:pt x="5873261" y="7230"/>
                </a:cubicBezTo>
                <a:cubicBezTo>
                  <a:pt x="5931876" y="1369"/>
                  <a:pt x="5990492" y="43572"/>
                  <a:pt x="6042073" y="42400"/>
                </a:cubicBezTo>
                <a:cubicBezTo>
                  <a:pt x="6093654" y="41228"/>
                  <a:pt x="6134685" y="-3320"/>
                  <a:pt x="6182750" y="197"/>
                </a:cubicBezTo>
                <a:cubicBezTo>
                  <a:pt x="6230815" y="3714"/>
                  <a:pt x="6268329" y="58812"/>
                  <a:pt x="6330461" y="63501"/>
                </a:cubicBezTo>
                <a:cubicBezTo>
                  <a:pt x="6392593" y="68190"/>
                  <a:pt x="6492239" y="22471"/>
                  <a:pt x="6555544" y="28332"/>
                </a:cubicBezTo>
                <a:cubicBezTo>
                  <a:pt x="6618849" y="34193"/>
                  <a:pt x="6641123" y="97498"/>
                  <a:pt x="6710289" y="98670"/>
                </a:cubicBezTo>
                <a:cubicBezTo>
                  <a:pt x="6779455" y="99842"/>
                  <a:pt x="6900203" y="37710"/>
                  <a:pt x="6970541" y="35366"/>
                </a:cubicBezTo>
                <a:cubicBezTo>
                  <a:pt x="7040879" y="33022"/>
                  <a:pt x="7084255" y="81086"/>
                  <a:pt x="7132320" y="84603"/>
                </a:cubicBezTo>
                <a:cubicBezTo>
                  <a:pt x="7180385" y="88120"/>
                  <a:pt x="7193280" y="61156"/>
                  <a:pt x="7258929" y="56467"/>
                </a:cubicBezTo>
                <a:cubicBezTo>
                  <a:pt x="7324578" y="51778"/>
                  <a:pt x="7481667" y="57639"/>
                  <a:pt x="7526215" y="56467"/>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ustDataLst>
      <p:tags r:id="rId1"/>
    </p:custDataLst>
    <p:extLst>
      <p:ext uri="{BB962C8B-B14F-4D97-AF65-F5344CB8AC3E}">
        <p14:creationId xmlns:p14="http://schemas.microsoft.com/office/powerpoint/2010/main" val="6210491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18046D5-5910-5C4F-BD0A-B3E6D6A056BA}"/>
              </a:ext>
            </a:extLst>
          </p:cNvPr>
          <p:cNvSpPr>
            <a:spLocks noGrp="1"/>
          </p:cNvSpPr>
          <p:nvPr>
            <p:ph type="body" sz="quarter" idx="13"/>
          </p:nvPr>
        </p:nvSpPr>
        <p:spPr/>
        <p:txBody>
          <a:bodyPr/>
          <a:lstStyle/>
          <a:p>
            <a:r>
              <a:rPr lang="en-US" dirty="0"/>
              <a:t>Build or Buy a Community Enablement discipline </a:t>
            </a:r>
          </a:p>
          <a:p>
            <a:r>
              <a:rPr lang="en-US" dirty="0"/>
              <a:t>Use Community Enablement for a variety of supplier-focused initiatives</a:t>
            </a:r>
          </a:p>
          <a:p>
            <a:r>
              <a:rPr lang="en-US" dirty="0"/>
              <a:t>If considering EDI outsourcing, change your definition</a:t>
            </a:r>
          </a:p>
          <a:p>
            <a:pPr lvl="1"/>
            <a:r>
              <a:rPr lang="en-US" dirty="0"/>
              <a:t>All on-boarding and change management</a:t>
            </a:r>
          </a:p>
          <a:p>
            <a:pPr lvl="1"/>
            <a:r>
              <a:rPr lang="en-US" dirty="0"/>
              <a:t>On-going supplier compliance</a:t>
            </a:r>
          </a:p>
          <a:p>
            <a:pPr lvl="1"/>
            <a:r>
              <a:rPr lang="en-US" dirty="0"/>
              <a:t>Maintenance of all supplier connections</a:t>
            </a:r>
          </a:p>
          <a:p>
            <a:r>
              <a:rPr lang="en-US" dirty="0"/>
              <a:t>Don’t fear the long tail</a:t>
            </a:r>
          </a:p>
          <a:p>
            <a:r>
              <a:rPr lang="en-US" dirty="0"/>
              <a:t>Expect high participation in a mutually-beneficial trading relationship</a:t>
            </a:r>
          </a:p>
          <a:p>
            <a:pPr lvl="1"/>
            <a:endParaRPr lang="en-US" dirty="0"/>
          </a:p>
        </p:txBody>
      </p:sp>
      <p:sp>
        <p:nvSpPr>
          <p:cNvPr id="2" name="Title 1">
            <a:extLst>
              <a:ext uri="{FF2B5EF4-FFF2-40B4-BE49-F238E27FC236}">
                <a16:creationId xmlns:a16="http://schemas.microsoft.com/office/drawing/2014/main" id="{88DC16D0-A4BD-C145-B682-16E71B2D8072}"/>
              </a:ext>
            </a:extLst>
          </p:cNvPr>
          <p:cNvSpPr>
            <a:spLocks noGrp="1"/>
          </p:cNvSpPr>
          <p:nvPr>
            <p:ph type="title"/>
          </p:nvPr>
        </p:nvSpPr>
        <p:spPr/>
        <p:txBody>
          <a:bodyPr/>
          <a:lstStyle/>
          <a:p>
            <a:r>
              <a:rPr lang="en-US" dirty="0"/>
              <a:t>Conclusions</a:t>
            </a:r>
          </a:p>
        </p:txBody>
      </p:sp>
      <p:sp>
        <p:nvSpPr>
          <p:cNvPr id="3" name="Footer Placeholder 2">
            <a:extLst>
              <a:ext uri="{FF2B5EF4-FFF2-40B4-BE49-F238E27FC236}">
                <a16:creationId xmlns:a16="http://schemas.microsoft.com/office/drawing/2014/main" id="{F916CE33-338F-1A49-9B5C-6E5075A93278}"/>
              </a:ext>
            </a:extLst>
          </p:cNvPr>
          <p:cNvSpPr>
            <a:spLocks noGrp="1"/>
          </p:cNvSpPr>
          <p:nvPr>
            <p:ph type="ftr" sz="quarter" idx="11"/>
          </p:nvPr>
        </p:nvSpPr>
        <p:spPr/>
        <p:txBody>
          <a:bodyPr/>
          <a:lstStyle/>
          <a:p>
            <a:r>
              <a:rPr lang="en-US"/>
              <a:t>© SPS  COMMERCE</a:t>
            </a:r>
          </a:p>
        </p:txBody>
      </p:sp>
      <p:sp>
        <p:nvSpPr>
          <p:cNvPr id="4" name="Slide Number Placeholder 3">
            <a:extLst>
              <a:ext uri="{FF2B5EF4-FFF2-40B4-BE49-F238E27FC236}">
                <a16:creationId xmlns:a16="http://schemas.microsoft.com/office/drawing/2014/main" id="{C95A8137-8D3B-C444-A20B-884174343CD9}"/>
              </a:ext>
            </a:extLst>
          </p:cNvPr>
          <p:cNvSpPr>
            <a:spLocks noGrp="1"/>
          </p:cNvSpPr>
          <p:nvPr>
            <p:ph type="sldNum" sz="quarter" idx="12"/>
          </p:nvPr>
        </p:nvSpPr>
        <p:spPr/>
        <p:txBody>
          <a:bodyPr/>
          <a:lstStyle/>
          <a:p>
            <a:fld id="{1CC5768D-D8E1-4B3B-A7D5-9BF509BC74D3}" type="slidenum">
              <a:rPr lang="en-US" smtClean="0"/>
              <a:t>29</a:t>
            </a:fld>
            <a:endParaRPr lang="en-US"/>
          </a:p>
        </p:txBody>
      </p:sp>
    </p:spTree>
    <p:extLst>
      <p:ext uri="{BB962C8B-B14F-4D97-AF65-F5344CB8AC3E}">
        <p14:creationId xmlns:p14="http://schemas.microsoft.com/office/powerpoint/2010/main" val="27066284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D3F1688-5277-5B42-A343-935337DAE311}"/>
              </a:ext>
            </a:extLst>
          </p:cNvPr>
          <p:cNvSpPr>
            <a:spLocks noGrp="1"/>
          </p:cNvSpPr>
          <p:nvPr>
            <p:ph type="body" sz="quarter" idx="13"/>
          </p:nvPr>
        </p:nvSpPr>
        <p:spPr/>
        <p:txBody>
          <a:bodyPr/>
          <a:lstStyle/>
          <a:p>
            <a:r>
              <a:rPr lang="en-US" dirty="0"/>
              <a:t>When a significant portion of vendor community is required to adopt new processes, technologies, or interfaces with Retailer (buying org)</a:t>
            </a:r>
          </a:p>
          <a:p>
            <a:r>
              <a:rPr lang="en-US" dirty="0"/>
              <a:t>Electronic Fulfillment</a:t>
            </a:r>
          </a:p>
          <a:p>
            <a:pPr lvl="1"/>
            <a:r>
              <a:rPr lang="en-US" dirty="0"/>
              <a:t>Roll-out or widen participation in electronic fulfillment </a:t>
            </a:r>
          </a:p>
          <a:p>
            <a:pPr lvl="1"/>
            <a:r>
              <a:rPr lang="en-US" dirty="0"/>
              <a:t>Introduce new/additional transactions, EDI documents, or requirements</a:t>
            </a:r>
          </a:p>
          <a:p>
            <a:r>
              <a:rPr lang="en-US" dirty="0"/>
              <a:t>Item Catalog Data – automate capture, validation, transformation of data</a:t>
            </a:r>
          </a:p>
          <a:p>
            <a:r>
              <a:rPr lang="en-US" dirty="0"/>
              <a:t>POS Analysis – fact-based recommendations from brands/suppliers </a:t>
            </a:r>
          </a:p>
        </p:txBody>
      </p:sp>
      <p:sp>
        <p:nvSpPr>
          <p:cNvPr id="6" name="Title 5">
            <a:extLst>
              <a:ext uri="{FF2B5EF4-FFF2-40B4-BE49-F238E27FC236}">
                <a16:creationId xmlns:a16="http://schemas.microsoft.com/office/drawing/2014/main" id="{3608CCCB-7D9E-7F40-B08F-0B92B8D747AE}"/>
              </a:ext>
            </a:extLst>
          </p:cNvPr>
          <p:cNvSpPr>
            <a:spLocks noGrp="1"/>
          </p:cNvSpPr>
          <p:nvPr>
            <p:ph type="title"/>
          </p:nvPr>
        </p:nvSpPr>
        <p:spPr/>
        <p:txBody>
          <a:bodyPr/>
          <a:lstStyle/>
          <a:p>
            <a:r>
              <a:rPr lang="en-US" dirty="0"/>
              <a:t>Change Management Events</a:t>
            </a:r>
          </a:p>
        </p:txBody>
      </p:sp>
      <p:sp>
        <p:nvSpPr>
          <p:cNvPr id="2" name="Footer Placeholder 1">
            <a:extLst>
              <a:ext uri="{FF2B5EF4-FFF2-40B4-BE49-F238E27FC236}">
                <a16:creationId xmlns:a16="http://schemas.microsoft.com/office/drawing/2014/main" id="{48A6B696-E3B8-B44B-A1BE-F6DD772D99AC}"/>
              </a:ext>
            </a:extLst>
          </p:cNvPr>
          <p:cNvSpPr>
            <a:spLocks noGrp="1"/>
          </p:cNvSpPr>
          <p:nvPr>
            <p:ph type="ftr" sz="quarter" idx="11"/>
          </p:nvPr>
        </p:nvSpPr>
        <p:spPr/>
        <p:txBody>
          <a:bodyPr/>
          <a:lstStyle/>
          <a:p>
            <a:r>
              <a:rPr lang="en-US"/>
              <a:t>© SPS  COMMERCE</a:t>
            </a:r>
          </a:p>
        </p:txBody>
      </p:sp>
      <p:sp>
        <p:nvSpPr>
          <p:cNvPr id="3" name="Slide Number Placeholder 2">
            <a:extLst>
              <a:ext uri="{FF2B5EF4-FFF2-40B4-BE49-F238E27FC236}">
                <a16:creationId xmlns:a16="http://schemas.microsoft.com/office/drawing/2014/main" id="{C039B959-B854-804A-9DCE-FAE32E67D728}"/>
              </a:ext>
            </a:extLst>
          </p:cNvPr>
          <p:cNvSpPr>
            <a:spLocks noGrp="1"/>
          </p:cNvSpPr>
          <p:nvPr>
            <p:ph type="sldNum" sz="quarter" idx="12"/>
          </p:nvPr>
        </p:nvSpPr>
        <p:spPr/>
        <p:txBody>
          <a:bodyPr/>
          <a:lstStyle/>
          <a:p>
            <a:fld id="{1CC5768D-D8E1-4B3B-A7D5-9BF509BC74D3}" type="slidenum">
              <a:rPr lang="en-US" smtClean="0"/>
              <a:t>3</a:t>
            </a:fld>
            <a:endParaRPr lang="en-US"/>
          </a:p>
        </p:txBody>
      </p:sp>
    </p:spTree>
    <p:extLst>
      <p:ext uri="{BB962C8B-B14F-4D97-AF65-F5344CB8AC3E}">
        <p14:creationId xmlns:p14="http://schemas.microsoft.com/office/powerpoint/2010/main" val="11647390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16378" y="1749430"/>
            <a:ext cx="5140961" cy="1371601"/>
          </a:xfrm>
        </p:spPr>
        <p:txBody>
          <a:bodyPr/>
          <a:lstStyle/>
          <a:p>
            <a:r>
              <a:rPr lang="en-US" dirty="0"/>
              <a:t>Josh Marder</a:t>
            </a:r>
          </a:p>
        </p:txBody>
      </p:sp>
      <p:sp>
        <p:nvSpPr>
          <p:cNvPr id="7" name="Subtitle 6"/>
          <p:cNvSpPr>
            <a:spLocks noGrp="1"/>
          </p:cNvSpPr>
          <p:nvPr>
            <p:ph type="subTitle" idx="1"/>
          </p:nvPr>
        </p:nvSpPr>
        <p:spPr>
          <a:xfrm>
            <a:off x="616380" y="3250144"/>
            <a:ext cx="5140961" cy="1299632"/>
          </a:xfrm>
        </p:spPr>
        <p:txBody>
          <a:bodyPr>
            <a:normAutofit/>
          </a:bodyPr>
          <a:lstStyle/>
          <a:p>
            <a:r>
              <a:rPr lang="en-US" dirty="0" err="1"/>
              <a:t>jcmarder@spscommerce.com</a:t>
            </a:r>
            <a:endParaRPr lang="en-US" dirty="0"/>
          </a:p>
          <a:p>
            <a:r>
              <a:rPr lang="en-US" dirty="0"/>
              <a:t>C: 603.818.9832</a:t>
            </a:r>
          </a:p>
        </p:txBody>
      </p:sp>
      <p:sp>
        <p:nvSpPr>
          <p:cNvPr id="4" name="Footer Placeholder 3"/>
          <p:cNvSpPr>
            <a:spLocks noGrp="1"/>
          </p:cNvSpPr>
          <p:nvPr>
            <p:ph type="ftr" sz="quarter" idx="11"/>
          </p:nvPr>
        </p:nvSpPr>
        <p:spPr/>
        <p:txBody>
          <a:bodyPr/>
          <a:lstStyle/>
          <a:p>
            <a:r>
              <a:rPr lang="en-US">
                <a:solidFill>
                  <a:prstClr val="white">
                    <a:tint val="75000"/>
                  </a:prstClr>
                </a:solidFill>
              </a:rPr>
              <a:t>© SPS  COMMERCE</a:t>
            </a:r>
          </a:p>
        </p:txBody>
      </p:sp>
      <p:sp>
        <p:nvSpPr>
          <p:cNvPr id="5" name="Slide Number Placeholder 4"/>
          <p:cNvSpPr>
            <a:spLocks noGrp="1"/>
          </p:cNvSpPr>
          <p:nvPr>
            <p:ph type="sldNum" sz="quarter" idx="12"/>
          </p:nvPr>
        </p:nvSpPr>
        <p:spPr/>
        <p:txBody>
          <a:bodyPr/>
          <a:lstStyle/>
          <a:p>
            <a:fld id="{B2896C62-E686-4481-98F4-591D623AC679}" type="slidenum">
              <a:rPr lang="en-US" smtClean="0">
                <a:solidFill>
                  <a:prstClr val="white">
                    <a:tint val="75000"/>
                  </a:prstClr>
                </a:solidFill>
              </a:rPr>
              <a:pPr/>
              <a:t>30</a:t>
            </a:fld>
            <a:endParaRPr lang="en-US">
              <a:solidFill>
                <a:prstClr val="white">
                  <a:tint val="75000"/>
                </a:prstClr>
              </a:solidFill>
            </a:endParaRPr>
          </a:p>
        </p:txBody>
      </p:sp>
    </p:spTree>
    <p:extLst>
      <p:ext uri="{BB962C8B-B14F-4D97-AF65-F5344CB8AC3E}">
        <p14:creationId xmlns:p14="http://schemas.microsoft.com/office/powerpoint/2010/main" val="10682795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311B9A-F23D-364B-8449-45821C5726DA}"/>
              </a:ext>
            </a:extLst>
          </p:cNvPr>
          <p:cNvSpPr>
            <a:spLocks noGrp="1"/>
          </p:cNvSpPr>
          <p:nvPr>
            <p:ph type="body" sz="quarter" idx="13"/>
          </p:nvPr>
        </p:nvSpPr>
        <p:spPr/>
        <p:txBody>
          <a:bodyPr/>
          <a:lstStyle/>
          <a:p>
            <a:r>
              <a:rPr lang="en-US" dirty="0"/>
              <a:t>Limited retailer resources</a:t>
            </a:r>
          </a:p>
          <a:p>
            <a:r>
              <a:rPr lang="en-US" dirty="0"/>
              <a:t>Supplier resource constraints and priorities</a:t>
            </a:r>
          </a:p>
          <a:p>
            <a:r>
              <a:rPr lang="en-US" dirty="0"/>
              <a:t>Variety of technology investments in supplier community</a:t>
            </a:r>
          </a:p>
          <a:p>
            <a:r>
              <a:rPr lang="en-US" dirty="0"/>
              <a:t>Large communication burden</a:t>
            </a:r>
          </a:p>
          <a:p>
            <a:r>
              <a:rPr lang="en-US" dirty="0"/>
              <a:t>Simultaneous supplier implementations/tests </a:t>
            </a:r>
          </a:p>
          <a:p>
            <a:r>
              <a:rPr lang="en-US" dirty="0"/>
              <a:t>Post-go-live shake out</a:t>
            </a:r>
          </a:p>
          <a:p>
            <a:r>
              <a:rPr lang="en-US" dirty="0"/>
              <a:t>On-going compliance</a:t>
            </a:r>
          </a:p>
        </p:txBody>
      </p:sp>
      <p:sp>
        <p:nvSpPr>
          <p:cNvPr id="3" name="Title 2">
            <a:extLst>
              <a:ext uri="{FF2B5EF4-FFF2-40B4-BE49-F238E27FC236}">
                <a16:creationId xmlns:a16="http://schemas.microsoft.com/office/drawing/2014/main" id="{EB6F19FF-6C96-934D-9324-EFB03C40BD3D}"/>
              </a:ext>
            </a:extLst>
          </p:cNvPr>
          <p:cNvSpPr>
            <a:spLocks noGrp="1"/>
          </p:cNvSpPr>
          <p:nvPr>
            <p:ph type="title"/>
          </p:nvPr>
        </p:nvSpPr>
        <p:spPr/>
        <p:txBody>
          <a:bodyPr/>
          <a:lstStyle/>
          <a:p>
            <a:r>
              <a:rPr lang="en-US" dirty="0"/>
              <a:t>Challenges to Overcome</a:t>
            </a:r>
          </a:p>
        </p:txBody>
      </p:sp>
      <p:sp>
        <p:nvSpPr>
          <p:cNvPr id="4" name="Footer Placeholder 3">
            <a:extLst>
              <a:ext uri="{FF2B5EF4-FFF2-40B4-BE49-F238E27FC236}">
                <a16:creationId xmlns:a16="http://schemas.microsoft.com/office/drawing/2014/main" id="{3F051483-1437-974D-B12F-203F63106E02}"/>
              </a:ext>
            </a:extLst>
          </p:cNvPr>
          <p:cNvSpPr>
            <a:spLocks noGrp="1"/>
          </p:cNvSpPr>
          <p:nvPr>
            <p:ph type="ftr" sz="quarter" idx="11"/>
          </p:nvPr>
        </p:nvSpPr>
        <p:spPr/>
        <p:txBody>
          <a:bodyPr/>
          <a:lstStyle/>
          <a:p>
            <a:r>
              <a:rPr lang="en-US"/>
              <a:t>© SPS  COMMERCE</a:t>
            </a:r>
          </a:p>
        </p:txBody>
      </p:sp>
      <p:sp>
        <p:nvSpPr>
          <p:cNvPr id="5" name="Slide Number Placeholder 4">
            <a:extLst>
              <a:ext uri="{FF2B5EF4-FFF2-40B4-BE49-F238E27FC236}">
                <a16:creationId xmlns:a16="http://schemas.microsoft.com/office/drawing/2014/main" id="{21A6630E-7C13-F143-BAE2-06D957FAAA69}"/>
              </a:ext>
            </a:extLst>
          </p:cNvPr>
          <p:cNvSpPr>
            <a:spLocks noGrp="1"/>
          </p:cNvSpPr>
          <p:nvPr>
            <p:ph type="sldNum" sz="quarter" idx="12"/>
          </p:nvPr>
        </p:nvSpPr>
        <p:spPr/>
        <p:txBody>
          <a:bodyPr/>
          <a:lstStyle/>
          <a:p>
            <a:fld id="{1CC5768D-D8E1-4B3B-A7D5-9BF509BC74D3}" type="slidenum">
              <a:rPr lang="en-US" smtClean="0"/>
              <a:t>4</a:t>
            </a:fld>
            <a:endParaRPr lang="en-US"/>
          </a:p>
        </p:txBody>
      </p:sp>
    </p:spTree>
    <p:extLst>
      <p:ext uri="{BB962C8B-B14F-4D97-AF65-F5344CB8AC3E}">
        <p14:creationId xmlns:p14="http://schemas.microsoft.com/office/powerpoint/2010/main" val="19317983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Discipline of “Community Enablement”</a:t>
            </a:r>
          </a:p>
        </p:txBody>
      </p:sp>
      <p:sp>
        <p:nvSpPr>
          <p:cNvPr id="5" name="Content Placeholder 4"/>
          <p:cNvSpPr>
            <a:spLocks noGrp="1"/>
          </p:cNvSpPr>
          <p:nvPr>
            <p:ph sz="half" idx="1"/>
          </p:nvPr>
        </p:nvSpPr>
        <p:spPr/>
        <p:txBody>
          <a:bodyPr>
            <a:normAutofit lnSpcReduction="10000"/>
          </a:bodyPr>
          <a:lstStyle/>
          <a:p>
            <a:r>
              <a:rPr lang="en-US" dirty="0"/>
              <a:t>Change Management for Supplier interactions</a:t>
            </a:r>
          </a:p>
          <a:p>
            <a:r>
              <a:rPr lang="en-US" dirty="0"/>
              <a:t>Campaigns to reach out to supply chain community</a:t>
            </a:r>
          </a:p>
          <a:p>
            <a:r>
              <a:rPr lang="en-US" dirty="0"/>
              <a:t>Present the value proposition</a:t>
            </a:r>
          </a:p>
          <a:p>
            <a:r>
              <a:rPr lang="en-US" dirty="0"/>
              <a:t>Consultation on each supplier’s situation – path to compliance</a:t>
            </a:r>
          </a:p>
          <a:p>
            <a:r>
              <a:rPr lang="en-US" dirty="0"/>
              <a:t>Agreement to move forward</a:t>
            </a:r>
          </a:p>
          <a:p>
            <a:r>
              <a:rPr lang="en-US" dirty="0"/>
              <a:t>Remove obstacles</a:t>
            </a:r>
          </a:p>
          <a:p>
            <a:r>
              <a:rPr lang="en-US" dirty="0"/>
              <a:t>Coordinate implementation</a:t>
            </a:r>
          </a:p>
        </p:txBody>
      </p:sp>
      <p:pic>
        <p:nvPicPr>
          <p:cNvPr id="3" name="Picture 2"/>
          <p:cNvPicPr>
            <a:picLocks noChangeAspect="1"/>
          </p:cNvPicPr>
          <p:nvPr/>
        </p:nvPicPr>
        <p:blipFill>
          <a:blip r:embed="rId3"/>
          <a:stretch>
            <a:fillRect/>
          </a:stretch>
        </p:blipFill>
        <p:spPr>
          <a:xfrm>
            <a:off x="6643688" y="1975948"/>
            <a:ext cx="5141594" cy="4467714"/>
          </a:xfrm>
          <a:prstGeom prst="rect">
            <a:avLst/>
          </a:prstGeom>
        </p:spPr>
      </p:pic>
    </p:spTree>
    <p:extLst>
      <p:ext uri="{BB962C8B-B14F-4D97-AF65-F5344CB8AC3E}">
        <p14:creationId xmlns:p14="http://schemas.microsoft.com/office/powerpoint/2010/main" val="18772613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5945" y="781051"/>
            <a:ext cx="3782484" cy="1320800"/>
          </a:xfrm>
        </p:spPr>
        <p:txBody>
          <a:bodyPr>
            <a:normAutofit/>
          </a:bodyPr>
          <a:lstStyle/>
          <a:p>
            <a:r>
              <a:rPr lang="en-US" sz="4267" dirty="0">
                <a:solidFill>
                  <a:schemeClr val="tx1">
                    <a:lumMod val="75000"/>
                    <a:lumOff val="25000"/>
                  </a:schemeClr>
                </a:solidFill>
              </a:rPr>
              <a:t>Maximize </a:t>
            </a:r>
            <a:r>
              <a:rPr lang="en-US" sz="4267" dirty="0"/>
              <a:t>Adoption</a:t>
            </a:r>
          </a:p>
        </p:txBody>
      </p:sp>
      <p:sp>
        <p:nvSpPr>
          <p:cNvPr id="5" name="Title 1"/>
          <p:cNvSpPr txBox="1">
            <a:spLocks/>
          </p:cNvSpPr>
          <p:nvPr/>
        </p:nvSpPr>
        <p:spPr>
          <a:xfrm>
            <a:off x="7174068" y="4765425"/>
            <a:ext cx="4260427" cy="935491"/>
          </a:xfrm>
          <a:prstGeom prst="rect">
            <a:avLst/>
          </a:prstGeom>
        </p:spPr>
        <p:txBody>
          <a:bodyPr vert="horz" lIns="121920" tIns="60960" rIns="121920" bIns="0" rtlCol="0" anchor="b" anchorCtr="0">
            <a:noAutofit/>
          </a:bodyPr>
          <a:lstStyle>
            <a:lvl1pPr algn="l" defTabSz="457200" rtl="0" eaLnBrk="1" latinLnBrk="0" hangingPunct="1">
              <a:lnSpc>
                <a:spcPct val="80000"/>
              </a:lnSpc>
              <a:spcBef>
                <a:spcPct val="0"/>
              </a:spcBef>
              <a:buNone/>
              <a:defRPr sz="3600" b="1" kern="1200" cap="all">
                <a:solidFill>
                  <a:srgbClr val="007DD2"/>
                </a:solidFill>
                <a:latin typeface="Arial"/>
                <a:ea typeface="+mj-ea"/>
                <a:cs typeface="Arial"/>
              </a:defRPr>
            </a:lvl1pPr>
          </a:lstStyle>
          <a:p>
            <a:pPr algn="r"/>
            <a:r>
              <a:rPr lang="en-US" sz="4267" b="0" cap="none" dirty="0">
                <a:solidFill>
                  <a:srgbClr val="323232">
                    <a:lumMod val="75000"/>
                    <a:lumOff val="25000"/>
                  </a:srgbClr>
                </a:solidFill>
              </a:rPr>
              <a:t>Minimize </a:t>
            </a:r>
            <a:r>
              <a:rPr lang="en-US" sz="4267" b="0" cap="none" dirty="0">
                <a:solidFill>
                  <a:srgbClr val="00ABE5"/>
                </a:solidFill>
              </a:rPr>
              <a:t>Disruption</a:t>
            </a:r>
          </a:p>
        </p:txBody>
      </p:sp>
      <p:grpSp>
        <p:nvGrpSpPr>
          <p:cNvPr id="3" name="Group 2"/>
          <p:cNvGrpSpPr/>
          <p:nvPr/>
        </p:nvGrpSpPr>
        <p:grpSpPr>
          <a:xfrm>
            <a:off x="3354570" y="733233"/>
            <a:ext cx="5321300" cy="5321300"/>
            <a:chOff x="2909112" y="909780"/>
            <a:chExt cx="2926080" cy="2926080"/>
          </a:xfrm>
        </p:grpSpPr>
        <p:sp>
          <p:nvSpPr>
            <p:cNvPr id="6" name="Oval 1"/>
            <p:cNvSpPr>
              <a:spLocks noChangeAspect="1"/>
            </p:cNvSpPr>
            <p:nvPr/>
          </p:nvSpPr>
          <p:spPr>
            <a:xfrm>
              <a:off x="2909112" y="909780"/>
              <a:ext cx="2926080" cy="2926080"/>
            </a:xfrm>
            <a:custGeom>
              <a:avLst/>
              <a:gdLst/>
              <a:ahLst/>
              <a:cxnLst/>
              <a:rect l="l" t="t" r="r" b="b"/>
              <a:pathLst>
                <a:path w="722108" h="722108">
                  <a:moveTo>
                    <a:pt x="361054" y="60932"/>
                  </a:moveTo>
                  <a:cubicBezTo>
                    <a:pt x="526807" y="60932"/>
                    <a:pt x="661176" y="195301"/>
                    <a:pt x="661176" y="361054"/>
                  </a:cubicBezTo>
                  <a:cubicBezTo>
                    <a:pt x="661176" y="526807"/>
                    <a:pt x="526807" y="661176"/>
                    <a:pt x="361054" y="661176"/>
                  </a:cubicBezTo>
                  <a:cubicBezTo>
                    <a:pt x="195301" y="661176"/>
                    <a:pt x="60932" y="526807"/>
                    <a:pt x="60932" y="361054"/>
                  </a:cubicBezTo>
                  <a:cubicBezTo>
                    <a:pt x="60932" y="195301"/>
                    <a:pt x="195301" y="60932"/>
                    <a:pt x="361054" y="60932"/>
                  </a:cubicBezTo>
                  <a:close/>
                  <a:moveTo>
                    <a:pt x="361054" y="40568"/>
                  </a:moveTo>
                  <a:cubicBezTo>
                    <a:pt x="184054" y="40568"/>
                    <a:pt x="40568" y="184054"/>
                    <a:pt x="40568" y="361054"/>
                  </a:cubicBezTo>
                  <a:cubicBezTo>
                    <a:pt x="40568" y="538054"/>
                    <a:pt x="184054" y="681540"/>
                    <a:pt x="361054" y="681540"/>
                  </a:cubicBezTo>
                  <a:cubicBezTo>
                    <a:pt x="538054" y="681540"/>
                    <a:pt x="681540" y="538054"/>
                    <a:pt x="681540" y="361054"/>
                  </a:cubicBezTo>
                  <a:cubicBezTo>
                    <a:pt x="681540" y="184054"/>
                    <a:pt x="538054" y="40568"/>
                    <a:pt x="361054" y="40568"/>
                  </a:cubicBezTo>
                  <a:close/>
                  <a:moveTo>
                    <a:pt x="361054" y="0"/>
                  </a:moveTo>
                  <a:cubicBezTo>
                    <a:pt x="560459" y="0"/>
                    <a:pt x="722108" y="161649"/>
                    <a:pt x="722108" y="361054"/>
                  </a:cubicBezTo>
                  <a:cubicBezTo>
                    <a:pt x="722108" y="560459"/>
                    <a:pt x="560459" y="722108"/>
                    <a:pt x="361054" y="722108"/>
                  </a:cubicBezTo>
                  <a:cubicBezTo>
                    <a:pt x="161649" y="722108"/>
                    <a:pt x="0" y="560459"/>
                    <a:pt x="0" y="361054"/>
                  </a:cubicBezTo>
                  <a:cubicBezTo>
                    <a:pt x="0" y="161649"/>
                    <a:pt x="161649" y="0"/>
                    <a:pt x="3610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srgbClr val="323232"/>
                </a:solidFill>
              </a:endParaRPr>
            </a:p>
          </p:txBody>
        </p:sp>
        <p:sp>
          <p:nvSpPr>
            <p:cNvPr id="12" name="Freeform 10"/>
            <p:cNvSpPr>
              <a:spLocks noEditPoints="1"/>
            </p:cNvSpPr>
            <p:nvPr/>
          </p:nvSpPr>
          <p:spPr bwMode="auto">
            <a:xfrm>
              <a:off x="3472112" y="1587765"/>
              <a:ext cx="1800080" cy="1582458"/>
            </a:xfrm>
            <a:custGeom>
              <a:avLst/>
              <a:gdLst>
                <a:gd name="T0" fmla="*/ 2252 w 2680"/>
                <a:gd name="T1" fmla="*/ 508 h 2356"/>
                <a:gd name="T2" fmla="*/ 2296 w 2680"/>
                <a:gd name="T3" fmla="*/ 528 h 2356"/>
                <a:gd name="T4" fmla="*/ 2318 w 2680"/>
                <a:gd name="T5" fmla="*/ 552 h 2356"/>
                <a:gd name="T6" fmla="*/ 2344 w 2680"/>
                <a:gd name="T7" fmla="*/ 552 h 2356"/>
                <a:gd name="T8" fmla="*/ 2364 w 2680"/>
                <a:gd name="T9" fmla="*/ 528 h 2356"/>
                <a:gd name="T10" fmla="*/ 2358 w 2680"/>
                <a:gd name="T11" fmla="*/ 502 h 2356"/>
                <a:gd name="T12" fmla="*/ 2330 w 2680"/>
                <a:gd name="T13" fmla="*/ 486 h 2356"/>
                <a:gd name="T14" fmla="*/ 2306 w 2680"/>
                <a:gd name="T15" fmla="*/ 498 h 2356"/>
                <a:gd name="T16" fmla="*/ 2234 w 2680"/>
                <a:gd name="T17" fmla="*/ 476 h 2356"/>
                <a:gd name="T18" fmla="*/ 1394 w 2680"/>
                <a:gd name="T19" fmla="*/ 236 h 2356"/>
                <a:gd name="T20" fmla="*/ 1402 w 2680"/>
                <a:gd name="T21" fmla="*/ 166 h 2356"/>
                <a:gd name="T22" fmla="*/ 1452 w 2680"/>
                <a:gd name="T23" fmla="*/ 116 h 2356"/>
                <a:gd name="T24" fmla="*/ 1452 w 2680"/>
                <a:gd name="T25" fmla="*/ 52 h 2356"/>
                <a:gd name="T26" fmla="*/ 1390 w 2680"/>
                <a:gd name="T27" fmla="*/ 2 h 2356"/>
                <a:gd name="T28" fmla="*/ 1324 w 2680"/>
                <a:gd name="T29" fmla="*/ 16 h 2356"/>
                <a:gd name="T30" fmla="*/ 1286 w 2680"/>
                <a:gd name="T31" fmla="*/ 86 h 2356"/>
                <a:gd name="T32" fmla="*/ 1306 w 2680"/>
                <a:gd name="T33" fmla="*/ 142 h 2356"/>
                <a:gd name="T34" fmla="*/ 1356 w 2680"/>
                <a:gd name="T35" fmla="*/ 170 h 2356"/>
                <a:gd name="T36" fmla="*/ 490 w 2680"/>
                <a:gd name="T37" fmla="*/ 50 h 2356"/>
                <a:gd name="T38" fmla="*/ 430 w 2680"/>
                <a:gd name="T39" fmla="*/ 38 h 2356"/>
                <a:gd name="T40" fmla="*/ 424 w 2680"/>
                <a:gd name="T41" fmla="*/ 18 h 2356"/>
                <a:gd name="T42" fmla="*/ 396 w 2680"/>
                <a:gd name="T43" fmla="*/ 2 h 2356"/>
                <a:gd name="T44" fmla="*/ 372 w 2680"/>
                <a:gd name="T45" fmla="*/ 12 h 2356"/>
                <a:gd name="T46" fmla="*/ 362 w 2680"/>
                <a:gd name="T47" fmla="*/ 36 h 2356"/>
                <a:gd name="T48" fmla="*/ 378 w 2680"/>
                <a:gd name="T49" fmla="*/ 64 h 2356"/>
                <a:gd name="T50" fmla="*/ 406 w 2680"/>
                <a:gd name="T51" fmla="*/ 68 h 2356"/>
                <a:gd name="T52" fmla="*/ 466 w 2680"/>
                <a:gd name="T53" fmla="*/ 62 h 2356"/>
                <a:gd name="T54" fmla="*/ 0 w 2680"/>
                <a:gd name="T55" fmla="*/ 1108 h 2356"/>
                <a:gd name="T56" fmla="*/ 68 w 2680"/>
                <a:gd name="T57" fmla="*/ 1178 h 2356"/>
                <a:gd name="T58" fmla="*/ 236 w 2680"/>
                <a:gd name="T59" fmla="*/ 1256 h 2356"/>
                <a:gd name="T60" fmla="*/ 474 w 2680"/>
                <a:gd name="T61" fmla="*/ 1284 h 2356"/>
                <a:gd name="T62" fmla="*/ 752 w 2680"/>
                <a:gd name="T63" fmla="*/ 1244 h 2356"/>
                <a:gd name="T64" fmla="*/ 884 w 2680"/>
                <a:gd name="T65" fmla="*/ 1164 h 2356"/>
                <a:gd name="T66" fmla="*/ 832 w 2680"/>
                <a:gd name="T67" fmla="*/ 1108 h 2356"/>
                <a:gd name="T68" fmla="*/ 930 w 2680"/>
                <a:gd name="T69" fmla="*/ 202 h 2356"/>
                <a:gd name="T70" fmla="*/ 1316 w 2680"/>
                <a:gd name="T71" fmla="*/ 862 h 2356"/>
                <a:gd name="T72" fmla="*/ 1288 w 2680"/>
                <a:gd name="T73" fmla="*/ 1846 h 2356"/>
                <a:gd name="T74" fmla="*/ 1264 w 2680"/>
                <a:gd name="T75" fmla="*/ 2068 h 2356"/>
                <a:gd name="T76" fmla="*/ 1212 w 2680"/>
                <a:gd name="T77" fmla="*/ 2164 h 2356"/>
                <a:gd name="T78" fmla="*/ 1116 w 2680"/>
                <a:gd name="T79" fmla="*/ 2208 h 2356"/>
                <a:gd name="T80" fmla="*/ 938 w 2680"/>
                <a:gd name="T81" fmla="*/ 2226 h 2356"/>
                <a:gd name="T82" fmla="*/ 786 w 2680"/>
                <a:gd name="T83" fmla="*/ 2258 h 2356"/>
                <a:gd name="T84" fmla="*/ 716 w 2680"/>
                <a:gd name="T85" fmla="*/ 2316 h 2356"/>
                <a:gd name="T86" fmla="*/ 2044 w 2680"/>
                <a:gd name="T87" fmla="*/ 2356 h 2356"/>
                <a:gd name="T88" fmla="*/ 2014 w 2680"/>
                <a:gd name="T89" fmla="*/ 2296 h 2356"/>
                <a:gd name="T90" fmla="*/ 1902 w 2680"/>
                <a:gd name="T91" fmla="*/ 2240 h 2356"/>
                <a:gd name="T92" fmla="*/ 1680 w 2680"/>
                <a:gd name="T93" fmla="*/ 2216 h 2356"/>
                <a:gd name="T94" fmla="*/ 1584 w 2680"/>
                <a:gd name="T95" fmla="*/ 2194 h 2356"/>
                <a:gd name="T96" fmla="*/ 1508 w 2680"/>
                <a:gd name="T97" fmla="*/ 2134 h 2356"/>
                <a:gd name="T98" fmla="*/ 1470 w 2680"/>
                <a:gd name="T99" fmla="*/ 2010 h 2356"/>
                <a:gd name="T100" fmla="*/ 1450 w 2680"/>
                <a:gd name="T101" fmla="*/ 1612 h 2356"/>
                <a:gd name="T102" fmla="*/ 1400 w 2680"/>
                <a:gd name="T103" fmla="*/ 336 h 2356"/>
                <a:gd name="T104" fmla="*/ 1884 w 2680"/>
                <a:gd name="T105" fmla="*/ 1548 h 2356"/>
                <a:gd name="T106" fmla="*/ 1762 w 2680"/>
                <a:gd name="T107" fmla="*/ 1560 h 2356"/>
                <a:gd name="T108" fmla="*/ 1848 w 2680"/>
                <a:gd name="T109" fmla="*/ 1640 h 2356"/>
                <a:gd name="T110" fmla="*/ 2044 w 2680"/>
                <a:gd name="T111" fmla="*/ 1712 h 2356"/>
                <a:gd name="T112" fmla="*/ 2302 w 2680"/>
                <a:gd name="T113" fmla="*/ 1728 h 2356"/>
                <a:gd name="T114" fmla="*/ 2544 w 2680"/>
                <a:gd name="T115" fmla="*/ 1674 h 2356"/>
                <a:gd name="T116" fmla="*/ 2654 w 2680"/>
                <a:gd name="T117" fmla="*/ 1594 h 2356"/>
                <a:gd name="T118" fmla="*/ 800 w 2680"/>
                <a:gd name="T119" fmla="*/ 1108 h 2356"/>
                <a:gd name="T120" fmla="*/ 2238 w 2680"/>
                <a:gd name="T121" fmla="*/ 568 h 2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80" h="2356">
                  <a:moveTo>
                    <a:pt x="2590" y="1554"/>
                  </a:moveTo>
                  <a:lnTo>
                    <a:pt x="2590" y="1554"/>
                  </a:lnTo>
                  <a:lnTo>
                    <a:pt x="2588" y="1548"/>
                  </a:lnTo>
                  <a:lnTo>
                    <a:pt x="2252" y="508"/>
                  </a:lnTo>
                  <a:lnTo>
                    <a:pt x="2252" y="508"/>
                  </a:lnTo>
                  <a:lnTo>
                    <a:pt x="2296" y="516"/>
                  </a:lnTo>
                  <a:lnTo>
                    <a:pt x="2296" y="516"/>
                  </a:lnTo>
                  <a:lnTo>
                    <a:pt x="2296" y="520"/>
                  </a:lnTo>
                  <a:lnTo>
                    <a:pt x="2296" y="520"/>
                  </a:lnTo>
                  <a:lnTo>
                    <a:pt x="2296" y="528"/>
                  </a:lnTo>
                  <a:lnTo>
                    <a:pt x="2298" y="534"/>
                  </a:lnTo>
                  <a:lnTo>
                    <a:pt x="2302" y="540"/>
                  </a:lnTo>
                  <a:lnTo>
                    <a:pt x="2306" y="546"/>
                  </a:lnTo>
                  <a:lnTo>
                    <a:pt x="2312" y="550"/>
                  </a:lnTo>
                  <a:lnTo>
                    <a:pt x="2318" y="552"/>
                  </a:lnTo>
                  <a:lnTo>
                    <a:pt x="2324" y="554"/>
                  </a:lnTo>
                  <a:lnTo>
                    <a:pt x="2330" y="556"/>
                  </a:lnTo>
                  <a:lnTo>
                    <a:pt x="2330" y="556"/>
                  </a:lnTo>
                  <a:lnTo>
                    <a:pt x="2338" y="554"/>
                  </a:lnTo>
                  <a:lnTo>
                    <a:pt x="2344" y="552"/>
                  </a:lnTo>
                  <a:lnTo>
                    <a:pt x="2350" y="550"/>
                  </a:lnTo>
                  <a:lnTo>
                    <a:pt x="2354" y="546"/>
                  </a:lnTo>
                  <a:lnTo>
                    <a:pt x="2358" y="540"/>
                  </a:lnTo>
                  <a:lnTo>
                    <a:pt x="2362" y="534"/>
                  </a:lnTo>
                  <a:lnTo>
                    <a:pt x="2364" y="528"/>
                  </a:lnTo>
                  <a:lnTo>
                    <a:pt x="2364" y="520"/>
                  </a:lnTo>
                  <a:lnTo>
                    <a:pt x="2364" y="520"/>
                  </a:lnTo>
                  <a:lnTo>
                    <a:pt x="2364" y="514"/>
                  </a:lnTo>
                  <a:lnTo>
                    <a:pt x="2362" y="508"/>
                  </a:lnTo>
                  <a:lnTo>
                    <a:pt x="2358" y="502"/>
                  </a:lnTo>
                  <a:lnTo>
                    <a:pt x="2354" y="496"/>
                  </a:lnTo>
                  <a:lnTo>
                    <a:pt x="2350" y="492"/>
                  </a:lnTo>
                  <a:lnTo>
                    <a:pt x="2344" y="490"/>
                  </a:lnTo>
                  <a:lnTo>
                    <a:pt x="2338" y="488"/>
                  </a:lnTo>
                  <a:lnTo>
                    <a:pt x="2330" y="486"/>
                  </a:lnTo>
                  <a:lnTo>
                    <a:pt x="2330" y="486"/>
                  </a:lnTo>
                  <a:lnTo>
                    <a:pt x="2324" y="488"/>
                  </a:lnTo>
                  <a:lnTo>
                    <a:pt x="2316" y="490"/>
                  </a:lnTo>
                  <a:lnTo>
                    <a:pt x="2310" y="494"/>
                  </a:lnTo>
                  <a:lnTo>
                    <a:pt x="2306" y="498"/>
                  </a:lnTo>
                  <a:lnTo>
                    <a:pt x="2306" y="498"/>
                  </a:lnTo>
                  <a:lnTo>
                    <a:pt x="2242" y="478"/>
                  </a:lnTo>
                  <a:lnTo>
                    <a:pt x="2238" y="464"/>
                  </a:lnTo>
                  <a:lnTo>
                    <a:pt x="2234" y="476"/>
                  </a:lnTo>
                  <a:lnTo>
                    <a:pt x="2234" y="476"/>
                  </a:lnTo>
                  <a:lnTo>
                    <a:pt x="1812" y="352"/>
                  </a:lnTo>
                  <a:lnTo>
                    <a:pt x="1574" y="284"/>
                  </a:lnTo>
                  <a:lnTo>
                    <a:pt x="1474" y="256"/>
                  </a:lnTo>
                  <a:lnTo>
                    <a:pt x="1394" y="236"/>
                  </a:lnTo>
                  <a:lnTo>
                    <a:pt x="1394" y="236"/>
                  </a:lnTo>
                  <a:lnTo>
                    <a:pt x="1394" y="236"/>
                  </a:lnTo>
                  <a:lnTo>
                    <a:pt x="1394" y="236"/>
                  </a:lnTo>
                  <a:lnTo>
                    <a:pt x="1388" y="170"/>
                  </a:lnTo>
                  <a:lnTo>
                    <a:pt x="1388" y="170"/>
                  </a:lnTo>
                  <a:lnTo>
                    <a:pt x="1402" y="166"/>
                  </a:lnTo>
                  <a:lnTo>
                    <a:pt x="1416" y="160"/>
                  </a:lnTo>
                  <a:lnTo>
                    <a:pt x="1428" y="152"/>
                  </a:lnTo>
                  <a:lnTo>
                    <a:pt x="1438" y="142"/>
                  </a:lnTo>
                  <a:lnTo>
                    <a:pt x="1446" y="130"/>
                  </a:lnTo>
                  <a:lnTo>
                    <a:pt x="1452" y="116"/>
                  </a:lnTo>
                  <a:lnTo>
                    <a:pt x="1456" y="102"/>
                  </a:lnTo>
                  <a:lnTo>
                    <a:pt x="1458" y="86"/>
                  </a:lnTo>
                  <a:lnTo>
                    <a:pt x="1458" y="86"/>
                  </a:lnTo>
                  <a:lnTo>
                    <a:pt x="1456" y="70"/>
                  </a:lnTo>
                  <a:lnTo>
                    <a:pt x="1452" y="52"/>
                  </a:lnTo>
                  <a:lnTo>
                    <a:pt x="1444" y="38"/>
                  </a:lnTo>
                  <a:lnTo>
                    <a:pt x="1432" y="26"/>
                  </a:lnTo>
                  <a:lnTo>
                    <a:pt x="1420" y="16"/>
                  </a:lnTo>
                  <a:lnTo>
                    <a:pt x="1406" y="8"/>
                  </a:lnTo>
                  <a:lnTo>
                    <a:pt x="1390" y="2"/>
                  </a:lnTo>
                  <a:lnTo>
                    <a:pt x="1372" y="0"/>
                  </a:lnTo>
                  <a:lnTo>
                    <a:pt x="1372" y="0"/>
                  </a:lnTo>
                  <a:lnTo>
                    <a:pt x="1354" y="2"/>
                  </a:lnTo>
                  <a:lnTo>
                    <a:pt x="1338" y="8"/>
                  </a:lnTo>
                  <a:lnTo>
                    <a:pt x="1324" y="16"/>
                  </a:lnTo>
                  <a:lnTo>
                    <a:pt x="1312" y="26"/>
                  </a:lnTo>
                  <a:lnTo>
                    <a:pt x="1302" y="38"/>
                  </a:lnTo>
                  <a:lnTo>
                    <a:pt x="1294" y="52"/>
                  </a:lnTo>
                  <a:lnTo>
                    <a:pt x="1288" y="70"/>
                  </a:lnTo>
                  <a:lnTo>
                    <a:pt x="1286" y="86"/>
                  </a:lnTo>
                  <a:lnTo>
                    <a:pt x="1286" y="86"/>
                  </a:lnTo>
                  <a:lnTo>
                    <a:pt x="1288" y="102"/>
                  </a:lnTo>
                  <a:lnTo>
                    <a:pt x="1292" y="116"/>
                  </a:lnTo>
                  <a:lnTo>
                    <a:pt x="1298" y="130"/>
                  </a:lnTo>
                  <a:lnTo>
                    <a:pt x="1306" y="142"/>
                  </a:lnTo>
                  <a:lnTo>
                    <a:pt x="1316" y="152"/>
                  </a:lnTo>
                  <a:lnTo>
                    <a:pt x="1328" y="160"/>
                  </a:lnTo>
                  <a:lnTo>
                    <a:pt x="1342" y="166"/>
                  </a:lnTo>
                  <a:lnTo>
                    <a:pt x="1356" y="170"/>
                  </a:lnTo>
                  <a:lnTo>
                    <a:pt x="1356" y="170"/>
                  </a:lnTo>
                  <a:lnTo>
                    <a:pt x="1352" y="226"/>
                  </a:lnTo>
                  <a:lnTo>
                    <a:pt x="1352" y="226"/>
                  </a:lnTo>
                  <a:lnTo>
                    <a:pt x="1164" y="186"/>
                  </a:lnTo>
                  <a:lnTo>
                    <a:pt x="920" y="136"/>
                  </a:lnTo>
                  <a:lnTo>
                    <a:pt x="490" y="50"/>
                  </a:lnTo>
                  <a:lnTo>
                    <a:pt x="480" y="18"/>
                  </a:lnTo>
                  <a:lnTo>
                    <a:pt x="472" y="46"/>
                  </a:lnTo>
                  <a:lnTo>
                    <a:pt x="472" y="46"/>
                  </a:lnTo>
                  <a:lnTo>
                    <a:pt x="430" y="38"/>
                  </a:lnTo>
                  <a:lnTo>
                    <a:pt x="430" y="38"/>
                  </a:lnTo>
                  <a:lnTo>
                    <a:pt x="430" y="36"/>
                  </a:lnTo>
                  <a:lnTo>
                    <a:pt x="430" y="36"/>
                  </a:lnTo>
                  <a:lnTo>
                    <a:pt x="430" y="30"/>
                  </a:lnTo>
                  <a:lnTo>
                    <a:pt x="428" y="22"/>
                  </a:lnTo>
                  <a:lnTo>
                    <a:pt x="424" y="18"/>
                  </a:lnTo>
                  <a:lnTo>
                    <a:pt x="420" y="12"/>
                  </a:lnTo>
                  <a:lnTo>
                    <a:pt x="416" y="8"/>
                  </a:lnTo>
                  <a:lnTo>
                    <a:pt x="410" y="4"/>
                  </a:lnTo>
                  <a:lnTo>
                    <a:pt x="402" y="2"/>
                  </a:lnTo>
                  <a:lnTo>
                    <a:pt x="396" y="2"/>
                  </a:lnTo>
                  <a:lnTo>
                    <a:pt x="396" y="2"/>
                  </a:lnTo>
                  <a:lnTo>
                    <a:pt x="390" y="2"/>
                  </a:lnTo>
                  <a:lnTo>
                    <a:pt x="382" y="4"/>
                  </a:lnTo>
                  <a:lnTo>
                    <a:pt x="378" y="8"/>
                  </a:lnTo>
                  <a:lnTo>
                    <a:pt x="372" y="12"/>
                  </a:lnTo>
                  <a:lnTo>
                    <a:pt x="368" y="18"/>
                  </a:lnTo>
                  <a:lnTo>
                    <a:pt x="364" y="22"/>
                  </a:lnTo>
                  <a:lnTo>
                    <a:pt x="362" y="30"/>
                  </a:lnTo>
                  <a:lnTo>
                    <a:pt x="362" y="36"/>
                  </a:lnTo>
                  <a:lnTo>
                    <a:pt x="362" y="36"/>
                  </a:lnTo>
                  <a:lnTo>
                    <a:pt x="362" y="44"/>
                  </a:lnTo>
                  <a:lnTo>
                    <a:pt x="364" y="50"/>
                  </a:lnTo>
                  <a:lnTo>
                    <a:pt x="368" y="56"/>
                  </a:lnTo>
                  <a:lnTo>
                    <a:pt x="372" y="60"/>
                  </a:lnTo>
                  <a:lnTo>
                    <a:pt x="378" y="64"/>
                  </a:lnTo>
                  <a:lnTo>
                    <a:pt x="382" y="68"/>
                  </a:lnTo>
                  <a:lnTo>
                    <a:pt x="390" y="70"/>
                  </a:lnTo>
                  <a:lnTo>
                    <a:pt x="396" y="70"/>
                  </a:lnTo>
                  <a:lnTo>
                    <a:pt x="396" y="70"/>
                  </a:lnTo>
                  <a:lnTo>
                    <a:pt x="406" y="68"/>
                  </a:lnTo>
                  <a:lnTo>
                    <a:pt x="414" y="64"/>
                  </a:lnTo>
                  <a:lnTo>
                    <a:pt x="422" y="58"/>
                  </a:lnTo>
                  <a:lnTo>
                    <a:pt x="428" y="50"/>
                  </a:lnTo>
                  <a:lnTo>
                    <a:pt x="428" y="50"/>
                  </a:lnTo>
                  <a:lnTo>
                    <a:pt x="466" y="62"/>
                  </a:lnTo>
                  <a:lnTo>
                    <a:pt x="126" y="1104"/>
                  </a:lnTo>
                  <a:lnTo>
                    <a:pt x="126" y="1104"/>
                  </a:lnTo>
                  <a:lnTo>
                    <a:pt x="126" y="1108"/>
                  </a:lnTo>
                  <a:lnTo>
                    <a:pt x="0" y="1108"/>
                  </a:lnTo>
                  <a:lnTo>
                    <a:pt x="0" y="1108"/>
                  </a:lnTo>
                  <a:lnTo>
                    <a:pt x="4" y="1116"/>
                  </a:lnTo>
                  <a:lnTo>
                    <a:pt x="20" y="1136"/>
                  </a:lnTo>
                  <a:lnTo>
                    <a:pt x="32" y="1148"/>
                  </a:lnTo>
                  <a:lnTo>
                    <a:pt x="48" y="1162"/>
                  </a:lnTo>
                  <a:lnTo>
                    <a:pt x="68" y="1178"/>
                  </a:lnTo>
                  <a:lnTo>
                    <a:pt x="92" y="1196"/>
                  </a:lnTo>
                  <a:lnTo>
                    <a:pt x="120" y="1212"/>
                  </a:lnTo>
                  <a:lnTo>
                    <a:pt x="154" y="1228"/>
                  </a:lnTo>
                  <a:lnTo>
                    <a:pt x="192" y="1242"/>
                  </a:lnTo>
                  <a:lnTo>
                    <a:pt x="236" y="1256"/>
                  </a:lnTo>
                  <a:lnTo>
                    <a:pt x="286" y="1266"/>
                  </a:lnTo>
                  <a:lnTo>
                    <a:pt x="342" y="1276"/>
                  </a:lnTo>
                  <a:lnTo>
                    <a:pt x="406" y="1282"/>
                  </a:lnTo>
                  <a:lnTo>
                    <a:pt x="474" y="1284"/>
                  </a:lnTo>
                  <a:lnTo>
                    <a:pt x="474" y="1284"/>
                  </a:lnTo>
                  <a:lnTo>
                    <a:pt x="544" y="1282"/>
                  </a:lnTo>
                  <a:lnTo>
                    <a:pt x="606" y="1278"/>
                  </a:lnTo>
                  <a:lnTo>
                    <a:pt x="660" y="1268"/>
                  </a:lnTo>
                  <a:lnTo>
                    <a:pt x="708" y="1258"/>
                  </a:lnTo>
                  <a:lnTo>
                    <a:pt x="752" y="1244"/>
                  </a:lnTo>
                  <a:lnTo>
                    <a:pt x="788" y="1230"/>
                  </a:lnTo>
                  <a:lnTo>
                    <a:pt x="818" y="1214"/>
                  </a:lnTo>
                  <a:lnTo>
                    <a:pt x="844" y="1198"/>
                  </a:lnTo>
                  <a:lnTo>
                    <a:pt x="866" y="1180"/>
                  </a:lnTo>
                  <a:lnTo>
                    <a:pt x="884" y="1164"/>
                  </a:lnTo>
                  <a:lnTo>
                    <a:pt x="898" y="1150"/>
                  </a:lnTo>
                  <a:lnTo>
                    <a:pt x="908" y="1136"/>
                  </a:lnTo>
                  <a:lnTo>
                    <a:pt x="920" y="1116"/>
                  </a:lnTo>
                  <a:lnTo>
                    <a:pt x="922" y="1108"/>
                  </a:lnTo>
                  <a:lnTo>
                    <a:pt x="832" y="1108"/>
                  </a:lnTo>
                  <a:lnTo>
                    <a:pt x="832" y="1108"/>
                  </a:lnTo>
                  <a:lnTo>
                    <a:pt x="832" y="1104"/>
                  </a:lnTo>
                  <a:lnTo>
                    <a:pt x="498" y="72"/>
                  </a:lnTo>
                  <a:lnTo>
                    <a:pt x="498" y="72"/>
                  </a:lnTo>
                  <a:lnTo>
                    <a:pt x="930" y="202"/>
                  </a:lnTo>
                  <a:lnTo>
                    <a:pt x="1170" y="272"/>
                  </a:lnTo>
                  <a:lnTo>
                    <a:pt x="1346" y="322"/>
                  </a:lnTo>
                  <a:lnTo>
                    <a:pt x="1346" y="322"/>
                  </a:lnTo>
                  <a:lnTo>
                    <a:pt x="1328" y="608"/>
                  </a:lnTo>
                  <a:lnTo>
                    <a:pt x="1316" y="862"/>
                  </a:lnTo>
                  <a:lnTo>
                    <a:pt x="1306" y="1088"/>
                  </a:lnTo>
                  <a:lnTo>
                    <a:pt x="1302" y="1286"/>
                  </a:lnTo>
                  <a:lnTo>
                    <a:pt x="1294" y="1610"/>
                  </a:lnTo>
                  <a:lnTo>
                    <a:pt x="1292" y="1738"/>
                  </a:lnTo>
                  <a:lnTo>
                    <a:pt x="1288" y="1846"/>
                  </a:lnTo>
                  <a:lnTo>
                    <a:pt x="1284" y="1936"/>
                  </a:lnTo>
                  <a:lnTo>
                    <a:pt x="1280" y="1974"/>
                  </a:lnTo>
                  <a:lnTo>
                    <a:pt x="1276" y="2010"/>
                  </a:lnTo>
                  <a:lnTo>
                    <a:pt x="1270" y="2040"/>
                  </a:lnTo>
                  <a:lnTo>
                    <a:pt x="1264" y="2068"/>
                  </a:lnTo>
                  <a:lnTo>
                    <a:pt x="1256" y="2092"/>
                  </a:lnTo>
                  <a:lnTo>
                    <a:pt x="1248" y="2114"/>
                  </a:lnTo>
                  <a:lnTo>
                    <a:pt x="1236" y="2134"/>
                  </a:lnTo>
                  <a:lnTo>
                    <a:pt x="1226" y="2150"/>
                  </a:lnTo>
                  <a:lnTo>
                    <a:pt x="1212" y="2164"/>
                  </a:lnTo>
                  <a:lnTo>
                    <a:pt x="1196" y="2176"/>
                  </a:lnTo>
                  <a:lnTo>
                    <a:pt x="1180" y="2186"/>
                  </a:lnTo>
                  <a:lnTo>
                    <a:pt x="1160" y="2194"/>
                  </a:lnTo>
                  <a:lnTo>
                    <a:pt x="1140" y="2202"/>
                  </a:lnTo>
                  <a:lnTo>
                    <a:pt x="1116" y="2208"/>
                  </a:lnTo>
                  <a:lnTo>
                    <a:pt x="1116" y="2208"/>
                  </a:lnTo>
                  <a:lnTo>
                    <a:pt x="1092" y="2212"/>
                  </a:lnTo>
                  <a:lnTo>
                    <a:pt x="1064" y="2216"/>
                  </a:lnTo>
                  <a:lnTo>
                    <a:pt x="1004" y="2220"/>
                  </a:lnTo>
                  <a:lnTo>
                    <a:pt x="938" y="2226"/>
                  </a:lnTo>
                  <a:lnTo>
                    <a:pt x="906" y="2228"/>
                  </a:lnTo>
                  <a:lnTo>
                    <a:pt x="874" y="2234"/>
                  </a:lnTo>
                  <a:lnTo>
                    <a:pt x="842" y="2240"/>
                  </a:lnTo>
                  <a:lnTo>
                    <a:pt x="814" y="2248"/>
                  </a:lnTo>
                  <a:lnTo>
                    <a:pt x="786" y="2258"/>
                  </a:lnTo>
                  <a:lnTo>
                    <a:pt x="762" y="2270"/>
                  </a:lnTo>
                  <a:lnTo>
                    <a:pt x="740" y="2286"/>
                  </a:lnTo>
                  <a:lnTo>
                    <a:pt x="730" y="2296"/>
                  </a:lnTo>
                  <a:lnTo>
                    <a:pt x="722" y="2306"/>
                  </a:lnTo>
                  <a:lnTo>
                    <a:pt x="716" y="2316"/>
                  </a:lnTo>
                  <a:lnTo>
                    <a:pt x="710" y="2328"/>
                  </a:lnTo>
                  <a:lnTo>
                    <a:pt x="704" y="2342"/>
                  </a:lnTo>
                  <a:lnTo>
                    <a:pt x="700" y="2356"/>
                  </a:lnTo>
                  <a:lnTo>
                    <a:pt x="2044" y="2356"/>
                  </a:lnTo>
                  <a:lnTo>
                    <a:pt x="2044" y="2356"/>
                  </a:lnTo>
                  <a:lnTo>
                    <a:pt x="2040" y="2342"/>
                  </a:lnTo>
                  <a:lnTo>
                    <a:pt x="2036" y="2328"/>
                  </a:lnTo>
                  <a:lnTo>
                    <a:pt x="2030" y="2316"/>
                  </a:lnTo>
                  <a:lnTo>
                    <a:pt x="2022" y="2306"/>
                  </a:lnTo>
                  <a:lnTo>
                    <a:pt x="2014" y="2296"/>
                  </a:lnTo>
                  <a:lnTo>
                    <a:pt x="2004" y="2286"/>
                  </a:lnTo>
                  <a:lnTo>
                    <a:pt x="1982" y="2270"/>
                  </a:lnTo>
                  <a:lnTo>
                    <a:pt x="1958" y="2258"/>
                  </a:lnTo>
                  <a:lnTo>
                    <a:pt x="1930" y="2248"/>
                  </a:lnTo>
                  <a:lnTo>
                    <a:pt x="1902" y="2240"/>
                  </a:lnTo>
                  <a:lnTo>
                    <a:pt x="1870" y="2234"/>
                  </a:lnTo>
                  <a:lnTo>
                    <a:pt x="1838" y="2228"/>
                  </a:lnTo>
                  <a:lnTo>
                    <a:pt x="1806" y="2226"/>
                  </a:lnTo>
                  <a:lnTo>
                    <a:pt x="1742" y="2220"/>
                  </a:lnTo>
                  <a:lnTo>
                    <a:pt x="1680" y="2216"/>
                  </a:lnTo>
                  <a:lnTo>
                    <a:pt x="1652" y="2212"/>
                  </a:lnTo>
                  <a:lnTo>
                    <a:pt x="1628" y="2208"/>
                  </a:lnTo>
                  <a:lnTo>
                    <a:pt x="1628" y="2208"/>
                  </a:lnTo>
                  <a:lnTo>
                    <a:pt x="1604" y="2202"/>
                  </a:lnTo>
                  <a:lnTo>
                    <a:pt x="1584" y="2194"/>
                  </a:lnTo>
                  <a:lnTo>
                    <a:pt x="1564" y="2186"/>
                  </a:lnTo>
                  <a:lnTo>
                    <a:pt x="1548" y="2176"/>
                  </a:lnTo>
                  <a:lnTo>
                    <a:pt x="1532" y="2164"/>
                  </a:lnTo>
                  <a:lnTo>
                    <a:pt x="1520" y="2150"/>
                  </a:lnTo>
                  <a:lnTo>
                    <a:pt x="1508" y="2134"/>
                  </a:lnTo>
                  <a:lnTo>
                    <a:pt x="1498" y="2116"/>
                  </a:lnTo>
                  <a:lnTo>
                    <a:pt x="1488" y="2094"/>
                  </a:lnTo>
                  <a:lnTo>
                    <a:pt x="1480" y="2068"/>
                  </a:lnTo>
                  <a:lnTo>
                    <a:pt x="1474" y="2042"/>
                  </a:lnTo>
                  <a:lnTo>
                    <a:pt x="1470" y="2010"/>
                  </a:lnTo>
                  <a:lnTo>
                    <a:pt x="1464" y="1976"/>
                  </a:lnTo>
                  <a:lnTo>
                    <a:pt x="1462" y="1938"/>
                  </a:lnTo>
                  <a:lnTo>
                    <a:pt x="1456" y="1848"/>
                  </a:lnTo>
                  <a:lnTo>
                    <a:pt x="1452" y="1740"/>
                  </a:lnTo>
                  <a:lnTo>
                    <a:pt x="1450" y="1612"/>
                  </a:lnTo>
                  <a:lnTo>
                    <a:pt x="1444" y="1292"/>
                  </a:lnTo>
                  <a:lnTo>
                    <a:pt x="1438" y="1096"/>
                  </a:lnTo>
                  <a:lnTo>
                    <a:pt x="1430" y="872"/>
                  </a:lnTo>
                  <a:lnTo>
                    <a:pt x="1418" y="618"/>
                  </a:lnTo>
                  <a:lnTo>
                    <a:pt x="1400" y="336"/>
                  </a:lnTo>
                  <a:lnTo>
                    <a:pt x="1400" y="336"/>
                  </a:lnTo>
                  <a:lnTo>
                    <a:pt x="1566" y="372"/>
                  </a:lnTo>
                  <a:lnTo>
                    <a:pt x="1800" y="418"/>
                  </a:lnTo>
                  <a:lnTo>
                    <a:pt x="2224" y="502"/>
                  </a:lnTo>
                  <a:lnTo>
                    <a:pt x="1884" y="1548"/>
                  </a:lnTo>
                  <a:lnTo>
                    <a:pt x="1884" y="1548"/>
                  </a:lnTo>
                  <a:lnTo>
                    <a:pt x="1882" y="1554"/>
                  </a:lnTo>
                  <a:lnTo>
                    <a:pt x="1758" y="1554"/>
                  </a:lnTo>
                  <a:lnTo>
                    <a:pt x="1758" y="1554"/>
                  </a:lnTo>
                  <a:lnTo>
                    <a:pt x="1762" y="1560"/>
                  </a:lnTo>
                  <a:lnTo>
                    <a:pt x="1776" y="1580"/>
                  </a:lnTo>
                  <a:lnTo>
                    <a:pt x="1790" y="1594"/>
                  </a:lnTo>
                  <a:lnTo>
                    <a:pt x="1804" y="1608"/>
                  </a:lnTo>
                  <a:lnTo>
                    <a:pt x="1824" y="1624"/>
                  </a:lnTo>
                  <a:lnTo>
                    <a:pt x="1848" y="1640"/>
                  </a:lnTo>
                  <a:lnTo>
                    <a:pt x="1878" y="1656"/>
                  </a:lnTo>
                  <a:lnTo>
                    <a:pt x="1910" y="1672"/>
                  </a:lnTo>
                  <a:lnTo>
                    <a:pt x="1950" y="1688"/>
                  </a:lnTo>
                  <a:lnTo>
                    <a:pt x="1994" y="1700"/>
                  </a:lnTo>
                  <a:lnTo>
                    <a:pt x="2044" y="1712"/>
                  </a:lnTo>
                  <a:lnTo>
                    <a:pt x="2100" y="1722"/>
                  </a:lnTo>
                  <a:lnTo>
                    <a:pt x="2162" y="1726"/>
                  </a:lnTo>
                  <a:lnTo>
                    <a:pt x="2232" y="1730"/>
                  </a:lnTo>
                  <a:lnTo>
                    <a:pt x="2232" y="1730"/>
                  </a:lnTo>
                  <a:lnTo>
                    <a:pt x="2302" y="1728"/>
                  </a:lnTo>
                  <a:lnTo>
                    <a:pt x="2364" y="1722"/>
                  </a:lnTo>
                  <a:lnTo>
                    <a:pt x="2418" y="1714"/>
                  </a:lnTo>
                  <a:lnTo>
                    <a:pt x="2466" y="1702"/>
                  </a:lnTo>
                  <a:lnTo>
                    <a:pt x="2508" y="1690"/>
                  </a:lnTo>
                  <a:lnTo>
                    <a:pt x="2544" y="1674"/>
                  </a:lnTo>
                  <a:lnTo>
                    <a:pt x="2576" y="1658"/>
                  </a:lnTo>
                  <a:lnTo>
                    <a:pt x="2602" y="1642"/>
                  </a:lnTo>
                  <a:lnTo>
                    <a:pt x="2624" y="1626"/>
                  </a:lnTo>
                  <a:lnTo>
                    <a:pt x="2640" y="1610"/>
                  </a:lnTo>
                  <a:lnTo>
                    <a:pt x="2654" y="1594"/>
                  </a:lnTo>
                  <a:lnTo>
                    <a:pt x="2664" y="1582"/>
                  </a:lnTo>
                  <a:lnTo>
                    <a:pt x="2676" y="1562"/>
                  </a:lnTo>
                  <a:lnTo>
                    <a:pt x="2680" y="1554"/>
                  </a:lnTo>
                  <a:lnTo>
                    <a:pt x="2590" y="1554"/>
                  </a:lnTo>
                  <a:close/>
                  <a:moveTo>
                    <a:pt x="800" y="1108"/>
                  </a:moveTo>
                  <a:lnTo>
                    <a:pt x="158" y="1108"/>
                  </a:lnTo>
                  <a:lnTo>
                    <a:pt x="480" y="122"/>
                  </a:lnTo>
                  <a:lnTo>
                    <a:pt x="800" y="1108"/>
                  </a:lnTo>
                  <a:close/>
                  <a:moveTo>
                    <a:pt x="1916" y="1554"/>
                  </a:moveTo>
                  <a:lnTo>
                    <a:pt x="2238" y="568"/>
                  </a:lnTo>
                  <a:lnTo>
                    <a:pt x="2556" y="1554"/>
                  </a:lnTo>
                  <a:lnTo>
                    <a:pt x="1916" y="1554"/>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a:endParaRPr lang="en-US" sz="2400">
                <a:solidFill>
                  <a:srgbClr val="323232"/>
                </a:solidFill>
              </a:endParaRPr>
            </a:p>
          </p:txBody>
        </p:sp>
      </p:grpSp>
      <p:sp>
        <p:nvSpPr>
          <p:cNvPr id="8" name="Footer Placeholder 7">
            <a:extLst>
              <a:ext uri="{FF2B5EF4-FFF2-40B4-BE49-F238E27FC236}">
                <a16:creationId xmlns:a16="http://schemas.microsoft.com/office/drawing/2014/main" id="{2A0A6C5E-130C-48B7-8BAC-6924F2A597A9}"/>
              </a:ext>
            </a:extLst>
          </p:cNvPr>
          <p:cNvSpPr>
            <a:spLocks noGrp="1"/>
          </p:cNvSpPr>
          <p:nvPr>
            <p:ph type="ftr" sz="quarter" idx="11"/>
          </p:nvPr>
        </p:nvSpPr>
        <p:spPr/>
        <p:txBody>
          <a:bodyPr/>
          <a:lstStyle/>
          <a:p>
            <a:r>
              <a:rPr lang="en-US">
                <a:solidFill>
                  <a:srgbClr val="323232">
                    <a:tint val="75000"/>
                  </a:srgbClr>
                </a:solidFill>
              </a:rPr>
              <a:t>© SPS  COMMERCE</a:t>
            </a:r>
          </a:p>
        </p:txBody>
      </p:sp>
      <p:sp>
        <p:nvSpPr>
          <p:cNvPr id="9" name="Slide Number Placeholder 8">
            <a:extLst>
              <a:ext uri="{FF2B5EF4-FFF2-40B4-BE49-F238E27FC236}">
                <a16:creationId xmlns:a16="http://schemas.microsoft.com/office/drawing/2014/main" id="{273939C6-5F19-480D-939E-CD8B5AC79575}"/>
              </a:ext>
            </a:extLst>
          </p:cNvPr>
          <p:cNvSpPr>
            <a:spLocks noGrp="1"/>
          </p:cNvSpPr>
          <p:nvPr>
            <p:ph type="sldNum" sz="quarter" idx="12"/>
          </p:nvPr>
        </p:nvSpPr>
        <p:spPr/>
        <p:txBody>
          <a:bodyPr/>
          <a:lstStyle/>
          <a:p>
            <a:fld id="{1CC5768D-D8E1-4B3B-A7D5-9BF509BC74D3}" type="slidenum">
              <a:rPr lang="en-US" smtClean="0">
                <a:solidFill>
                  <a:srgbClr val="323232">
                    <a:tint val="75000"/>
                  </a:srgbClr>
                </a:solidFill>
              </a:rPr>
              <a:pPr/>
              <a:t>6</a:t>
            </a:fld>
            <a:endParaRPr lang="en-US">
              <a:solidFill>
                <a:srgbClr val="323232">
                  <a:tint val="75000"/>
                </a:srgbClr>
              </a:solidFill>
            </a:endParaRPr>
          </a:p>
        </p:txBody>
      </p:sp>
    </p:spTree>
    <p:extLst>
      <p:ext uri="{BB962C8B-B14F-4D97-AF65-F5344CB8AC3E}">
        <p14:creationId xmlns:p14="http://schemas.microsoft.com/office/powerpoint/2010/main" val="183975267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Best Practices</a:t>
            </a:r>
          </a:p>
        </p:txBody>
      </p:sp>
      <p:sp>
        <p:nvSpPr>
          <p:cNvPr id="3" name="Subtitle 2"/>
          <p:cNvSpPr>
            <a:spLocks noGrp="1"/>
          </p:cNvSpPr>
          <p:nvPr>
            <p:ph type="subTitle" idx="1"/>
          </p:nvPr>
        </p:nvSpPr>
        <p:spPr/>
        <p:txBody>
          <a:bodyPr/>
          <a:lstStyle/>
          <a:p>
            <a:r>
              <a:rPr lang="en-US" dirty="0"/>
              <a:t>Five Key Success Factors</a:t>
            </a:r>
          </a:p>
        </p:txBody>
      </p:sp>
      <p:sp>
        <p:nvSpPr>
          <p:cNvPr id="4" name="Footer Placeholder 3"/>
          <p:cNvSpPr>
            <a:spLocks noGrp="1"/>
          </p:cNvSpPr>
          <p:nvPr>
            <p:ph type="ftr" sz="quarter" idx="11"/>
          </p:nvPr>
        </p:nvSpPr>
        <p:spPr/>
        <p:txBody>
          <a:bodyPr/>
          <a:lstStyle/>
          <a:p>
            <a:r>
              <a:rPr lang="en-US">
                <a:solidFill>
                  <a:prstClr val="white">
                    <a:tint val="75000"/>
                  </a:prstClr>
                </a:solidFill>
                <a:latin typeface="Arial"/>
              </a:rPr>
              <a:t>© 2015 SPS Commerce</a:t>
            </a:r>
          </a:p>
        </p:txBody>
      </p:sp>
      <p:sp>
        <p:nvSpPr>
          <p:cNvPr id="5" name="Slide Number Placeholder 4"/>
          <p:cNvSpPr>
            <a:spLocks noGrp="1"/>
          </p:cNvSpPr>
          <p:nvPr>
            <p:ph type="sldNum" sz="quarter" idx="12"/>
          </p:nvPr>
        </p:nvSpPr>
        <p:spPr/>
        <p:txBody>
          <a:bodyPr/>
          <a:lstStyle/>
          <a:p>
            <a:fld id="{F1F53056-89C4-CD4B-B766-83E6F7CEB0FF}" type="slidenum">
              <a:rPr lang="en-US" smtClean="0">
                <a:solidFill>
                  <a:prstClr val="white">
                    <a:tint val="75000"/>
                  </a:prstClr>
                </a:solidFill>
                <a:latin typeface="Arial"/>
              </a:rPr>
              <a:pPr/>
              <a:t>7</a:t>
            </a:fld>
            <a:endParaRPr lang="en-US">
              <a:solidFill>
                <a:prstClr val="white">
                  <a:tint val="75000"/>
                </a:prstClr>
              </a:solidFill>
              <a:latin typeface="Arial"/>
            </a:endParaRPr>
          </a:p>
        </p:txBody>
      </p:sp>
    </p:spTree>
    <p:extLst>
      <p:ext uri="{BB962C8B-B14F-4D97-AF65-F5344CB8AC3E}">
        <p14:creationId xmlns:p14="http://schemas.microsoft.com/office/powerpoint/2010/main" val="15928584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5080" y="182935"/>
            <a:ext cx="10972800" cy="1258995"/>
          </a:xfrm>
        </p:spPr>
        <p:txBody>
          <a:bodyPr>
            <a:normAutofit/>
          </a:bodyPr>
          <a:lstStyle/>
          <a:p>
            <a:r>
              <a:rPr lang="en-US" dirty="0"/>
              <a:t>Best Practices to Drive Success</a:t>
            </a:r>
          </a:p>
        </p:txBody>
      </p:sp>
      <p:grpSp>
        <p:nvGrpSpPr>
          <p:cNvPr id="7" name="Group 6"/>
          <p:cNvGrpSpPr/>
          <p:nvPr/>
        </p:nvGrpSpPr>
        <p:grpSpPr>
          <a:xfrm>
            <a:off x="2828653" y="1884741"/>
            <a:ext cx="2495407" cy="2031908"/>
            <a:chOff x="1092043" y="1967833"/>
            <a:chExt cx="1296405" cy="1113002"/>
          </a:xfrm>
          <a:solidFill>
            <a:srgbClr val="F78036"/>
          </a:solidFill>
        </p:grpSpPr>
        <p:sp>
          <p:nvSpPr>
            <p:cNvPr id="8" name="Hexagon 7"/>
            <p:cNvSpPr/>
            <p:nvPr/>
          </p:nvSpPr>
          <p:spPr>
            <a:xfrm>
              <a:off x="1092043" y="1967833"/>
              <a:ext cx="1296405" cy="1113002"/>
            </a:xfrm>
            <a:prstGeom prst="hexagon">
              <a:avLst>
                <a:gd name="adj" fmla="val 25000"/>
                <a:gd name="vf" fmla="val 115470"/>
              </a:avLst>
            </a:prstGeom>
            <a:grp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Hexagon 4"/>
            <p:cNvSpPr/>
            <p:nvPr/>
          </p:nvSpPr>
          <p:spPr>
            <a:xfrm>
              <a:off x="1292827" y="2140212"/>
              <a:ext cx="894837" cy="768244"/>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algn="ctr" defTabSz="711182">
                <a:lnSpc>
                  <a:spcPct val="90000"/>
                </a:lnSpc>
                <a:spcBef>
                  <a:spcPct val="0"/>
                </a:spcBef>
                <a:spcAft>
                  <a:spcPct val="35000"/>
                </a:spcAft>
              </a:pPr>
              <a:r>
                <a:rPr lang="en-US" sz="1600" b="1" dirty="0">
                  <a:latin typeface="Arial" panose="020B0604020202020204" pitchFamily="34" charset="0"/>
                  <a:cs typeface="Arial" panose="020B0604020202020204" pitchFamily="34" charset="0"/>
                </a:rPr>
                <a:t>Defined </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Business Value</a:t>
              </a:r>
            </a:p>
          </p:txBody>
        </p:sp>
      </p:grpSp>
      <p:grpSp>
        <p:nvGrpSpPr>
          <p:cNvPr id="12" name="Group 11"/>
          <p:cNvGrpSpPr/>
          <p:nvPr/>
        </p:nvGrpSpPr>
        <p:grpSpPr>
          <a:xfrm>
            <a:off x="806272" y="2934127"/>
            <a:ext cx="2482441" cy="2001627"/>
            <a:chOff x="1068784" y="767381"/>
            <a:chExt cx="1296405" cy="1113002"/>
          </a:xfrm>
          <a:solidFill>
            <a:srgbClr val="00ABE5"/>
          </a:solidFill>
        </p:grpSpPr>
        <p:sp>
          <p:nvSpPr>
            <p:cNvPr id="13" name="Hexagon 12"/>
            <p:cNvSpPr/>
            <p:nvPr/>
          </p:nvSpPr>
          <p:spPr>
            <a:xfrm>
              <a:off x="1068784" y="767381"/>
              <a:ext cx="1296405" cy="1113002"/>
            </a:xfrm>
            <a:prstGeom prst="hexagon">
              <a:avLst>
                <a:gd name="adj" fmla="val 25000"/>
                <a:gd name="vf" fmla="val 115470"/>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Hexagon 4"/>
            <p:cNvSpPr/>
            <p:nvPr/>
          </p:nvSpPr>
          <p:spPr>
            <a:xfrm>
              <a:off x="1257422" y="955526"/>
              <a:ext cx="927652" cy="76824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algn="ctr" defTabSz="711182">
                <a:lnSpc>
                  <a:spcPct val="90000"/>
                </a:lnSpc>
                <a:spcBef>
                  <a:spcPct val="0"/>
                </a:spcBef>
                <a:spcAft>
                  <a:spcPct val="35000"/>
                </a:spcAft>
              </a:pPr>
              <a:r>
                <a:rPr lang="en-US" sz="1600" b="1" dirty="0">
                  <a:solidFill>
                    <a:schemeClr val="bg1"/>
                  </a:solidFill>
                  <a:latin typeface="Arial" panose="020B0604020202020204" pitchFamily="34" charset="0"/>
                  <a:cs typeface="Arial" panose="020B0604020202020204" pitchFamily="34" charset="0"/>
                </a:rPr>
                <a:t>Merchandising Sponsorship</a:t>
              </a:r>
            </a:p>
          </p:txBody>
        </p:sp>
      </p:grpSp>
      <p:grpSp>
        <p:nvGrpSpPr>
          <p:cNvPr id="15" name="Group 14"/>
          <p:cNvGrpSpPr/>
          <p:nvPr/>
        </p:nvGrpSpPr>
        <p:grpSpPr>
          <a:xfrm>
            <a:off x="4849517" y="2914143"/>
            <a:ext cx="2503929" cy="2041596"/>
            <a:chOff x="2251949" y="159781"/>
            <a:chExt cx="1296405" cy="1113002"/>
          </a:xfrm>
          <a:solidFill>
            <a:srgbClr val="582649"/>
          </a:solidFill>
        </p:grpSpPr>
        <p:sp>
          <p:nvSpPr>
            <p:cNvPr id="16" name="Hexagon 15"/>
            <p:cNvSpPr/>
            <p:nvPr/>
          </p:nvSpPr>
          <p:spPr>
            <a:xfrm>
              <a:off x="2251949" y="159781"/>
              <a:ext cx="1296405" cy="1113002"/>
            </a:xfrm>
            <a:prstGeom prst="hexagon">
              <a:avLst>
                <a:gd name="adj" fmla="val 25000"/>
                <a:gd name="vf" fmla="val 115470"/>
              </a:avLst>
            </a:prstGeom>
            <a:grp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Hexagon 4"/>
            <p:cNvSpPr/>
            <p:nvPr/>
          </p:nvSpPr>
          <p:spPr>
            <a:xfrm>
              <a:off x="2452733" y="332160"/>
              <a:ext cx="894837" cy="76824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algn="ctr" defTabSz="711182">
                <a:lnSpc>
                  <a:spcPct val="90000"/>
                </a:lnSpc>
                <a:spcBef>
                  <a:spcPct val="0"/>
                </a:spcBef>
                <a:spcAft>
                  <a:spcPct val="35000"/>
                </a:spcAft>
              </a:pPr>
              <a:r>
                <a:rPr lang="en-US" sz="1600" b="1" dirty="0">
                  <a:solidFill>
                    <a:schemeClr val="bg1"/>
                  </a:solidFill>
                  <a:latin typeface="Arial" panose="020B0604020202020204" pitchFamily="34" charset="0"/>
                  <a:cs typeface="Arial" panose="020B0604020202020204" pitchFamily="34" charset="0"/>
                </a:rPr>
                <a:t>Clear and Reasonable Requirements</a:t>
              </a:r>
            </a:p>
          </p:txBody>
        </p:sp>
      </p:grpSp>
      <p:grpSp>
        <p:nvGrpSpPr>
          <p:cNvPr id="18" name="Group 17"/>
          <p:cNvGrpSpPr/>
          <p:nvPr/>
        </p:nvGrpSpPr>
        <p:grpSpPr>
          <a:xfrm>
            <a:off x="8914249" y="2954112"/>
            <a:ext cx="2452048" cy="2001627"/>
            <a:chOff x="3346183" y="792602"/>
            <a:chExt cx="1296405" cy="1113002"/>
          </a:xfrm>
          <a:solidFill>
            <a:srgbClr val="7F7F7F"/>
          </a:solidFill>
        </p:grpSpPr>
        <p:sp>
          <p:nvSpPr>
            <p:cNvPr id="19" name="Hexagon 18"/>
            <p:cNvSpPr/>
            <p:nvPr/>
          </p:nvSpPr>
          <p:spPr>
            <a:xfrm>
              <a:off x="3346183" y="792602"/>
              <a:ext cx="1296405" cy="1113002"/>
            </a:xfrm>
            <a:prstGeom prst="hexagon">
              <a:avLst>
                <a:gd name="adj" fmla="val 25000"/>
                <a:gd name="vf" fmla="val 115470"/>
              </a:avLst>
            </a:prstGeom>
            <a:solidFill>
              <a:srgbClr val="9B4B87"/>
            </a:solidFill>
            <a:ln>
              <a:solidFill>
                <a:srgbClr val="9B4B87"/>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Hexagon 4"/>
            <p:cNvSpPr/>
            <p:nvPr/>
          </p:nvSpPr>
          <p:spPr>
            <a:xfrm>
              <a:off x="3499966" y="964981"/>
              <a:ext cx="996643" cy="768244"/>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algn="ctr" defTabSz="711182">
                <a:lnSpc>
                  <a:spcPct val="90000"/>
                </a:lnSpc>
                <a:spcBef>
                  <a:spcPct val="0"/>
                </a:spcBef>
                <a:spcAft>
                  <a:spcPct val="35000"/>
                </a:spcAft>
              </a:pPr>
              <a:r>
                <a:rPr lang="en-US" sz="1600" b="1" dirty="0">
                  <a:solidFill>
                    <a:schemeClr val="bg1"/>
                  </a:solidFill>
                  <a:latin typeface="Arial" panose="020B0604020202020204" pitchFamily="34" charset="0"/>
                  <a:cs typeface="Arial" panose="020B0604020202020204" pitchFamily="34" charset="0"/>
                </a:rPr>
                <a:t>Escalation Management</a:t>
              </a:r>
            </a:p>
          </p:txBody>
        </p:sp>
      </p:grpSp>
      <p:grpSp>
        <p:nvGrpSpPr>
          <p:cNvPr id="21" name="Group 20"/>
          <p:cNvGrpSpPr/>
          <p:nvPr/>
        </p:nvGrpSpPr>
        <p:grpSpPr>
          <a:xfrm>
            <a:off x="6884863" y="1913329"/>
            <a:ext cx="2496725" cy="2041596"/>
            <a:chOff x="4520392" y="142506"/>
            <a:chExt cx="1296405" cy="1113002"/>
          </a:xfrm>
          <a:solidFill>
            <a:srgbClr val="92D050"/>
          </a:solidFill>
        </p:grpSpPr>
        <p:sp>
          <p:nvSpPr>
            <p:cNvPr id="22" name="Hexagon 21"/>
            <p:cNvSpPr/>
            <p:nvPr/>
          </p:nvSpPr>
          <p:spPr>
            <a:xfrm>
              <a:off x="4520392" y="142506"/>
              <a:ext cx="1296405" cy="1113002"/>
            </a:xfrm>
            <a:prstGeom prst="hexagon">
              <a:avLst>
                <a:gd name="adj" fmla="val 25000"/>
                <a:gd name="vf" fmla="val 115470"/>
              </a:avLst>
            </a:prstGeom>
            <a:grp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Hexagon 4"/>
            <p:cNvSpPr/>
            <p:nvPr/>
          </p:nvSpPr>
          <p:spPr>
            <a:xfrm>
              <a:off x="4721176" y="314885"/>
              <a:ext cx="894837" cy="76824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algn="ctr" defTabSz="711182">
                <a:lnSpc>
                  <a:spcPct val="90000"/>
                </a:lnSpc>
                <a:spcBef>
                  <a:spcPct val="0"/>
                </a:spcBef>
                <a:spcAft>
                  <a:spcPct val="35000"/>
                </a:spcAft>
              </a:pPr>
              <a:r>
                <a:rPr lang="en-US" sz="1600" b="1" dirty="0">
                  <a:solidFill>
                    <a:schemeClr val="bg1"/>
                  </a:solidFill>
                  <a:latin typeface="Arial" panose="020B0604020202020204" pitchFamily="34" charset="0"/>
                  <a:cs typeface="Arial" panose="020B0604020202020204" pitchFamily="34" charset="0"/>
                </a:rPr>
                <a:t>Quality trading partner information</a:t>
              </a:r>
            </a:p>
          </p:txBody>
        </p:sp>
      </p:grpSp>
    </p:spTree>
    <p:extLst>
      <p:ext uri="{BB962C8B-B14F-4D97-AF65-F5344CB8AC3E}">
        <p14:creationId xmlns:p14="http://schemas.microsoft.com/office/powerpoint/2010/main" val="25721982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exagon 13"/>
          <p:cNvSpPr/>
          <p:nvPr/>
        </p:nvSpPr>
        <p:spPr>
          <a:xfrm>
            <a:off x="2914501" y="398123"/>
            <a:ext cx="3089676" cy="2682240"/>
          </a:xfrm>
          <a:prstGeom prst="hexagon">
            <a:avLst>
              <a:gd name="adj" fmla="val 25000"/>
              <a:gd name="vf" fmla="val 115470"/>
            </a:avLst>
          </a:prstGeom>
          <a:solidFill>
            <a:schemeClr val="bg1">
              <a:lumMod val="95000"/>
            </a:schemeClr>
          </a:solid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TextBox 3"/>
          <p:cNvSpPr txBox="1"/>
          <p:nvPr/>
        </p:nvSpPr>
        <p:spPr>
          <a:xfrm>
            <a:off x="5856159" y="2345377"/>
            <a:ext cx="5796829" cy="1600420"/>
          </a:xfrm>
          <a:prstGeom prst="rect">
            <a:avLst/>
          </a:prstGeom>
          <a:noFill/>
        </p:spPr>
        <p:txBody>
          <a:bodyPr wrap="square" lIns="121901" tIns="60951" rIns="121901" bIns="60951" rtlCol="0">
            <a:spAutoFit/>
          </a:bodyPr>
          <a:lstStyle/>
          <a:p>
            <a:pPr algn="ctr"/>
            <a:r>
              <a:rPr lang="en-US" sz="2400" dirty="0">
                <a:solidFill>
                  <a:prstClr val="white">
                    <a:lumMod val="50000"/>
                  </a:prstClr>
                </a:solidFill>
                <a:latin typeface="Arial" pitchFamily="34" charset="0"/>
                <a:cs typeface="Arial" pitchFamily="34" charset="0"/>
              </a:rPr>
              <a:t>Retailer executive that owns supplier relationship is</a:t>
            </a:r>
            <a:r>
              <a:rPr lang="en-US" sz="2400" b="1" dirty="0">
                <a:solidFill>
                  <a:srgbClr val="FF9632"/>
                </a:solidFill>
                <a:latin typeface="Arial" pitchFamily="34" charset="0"/>
                <a:cs typeface="Arial" pitchFamily="34" charset="0"/>
              </a:rPr>
              <a:t> informing suppliers of requirement</a:t>
            </a:r>
            <a:r>
              <a:rPr lang="en-US" sz="2400" dirty="0">
                <a:solidFill>
                  <a:prstClr val="white">
                    <a:lumMod val="50000"/>
                  </a:prstClr>
                </a:solidFill>
                <a:latin typeface="Arial" pitchFamily="34" charset="0"/>
                <a:cs typeface="Arial" pitchFamily="34" charset="0"/>
              </a:rPr>
              <a:t> to participate in this program </a:t>
            </a:r>
          </a:p>
        </p:txBody>
      </p:sp>
      <p:grpSp>
        <p:nvGrpSpPr>
          <p:cNvPr id="7" name="Group 6">
            <a:extLst>
              <a:ext uri="{FF2B5EF4-FFF2-40B4-BE49-F238E27FC236}">
                <a16:creationId xmlns:a16="http://schemas.microsoft.com/office/drawing/2014/main" id="{57BC9F3F-A30A-744F-8E2D-CBAA3ACECF09}"/>
              </a:ext>
            </a:extLst>
          </p:cNvPr>
          <p:cNvGrpSpPr/>
          <p:nvPr/>
        </p:nvGrpSpPr>
        <p:grpSpPr>
          <a:xfrm>
            <a:off x="609600" y="1803616"/>
            <a:ext cx="2971800" cy="2553493"/>
            <a:chOff x="1068784" y="767381"/>
            <a:chExt cx="1296405" cy="1113002"/>
          </a:xfrm>
          <a:solidFill>
            <a:srgbClr val="00ABE5"/>
          </a:solidFill>
        </p:grpSpPr>
        <p:sp>
          <p:nvSpPr>
            <p:cNvPr id="8" name="Hexagon 7">
              <a:extLst>
                <a:ext uri="{FF2B5EF4-FFF2-40B4-BE49-F238E27FC236}">
                  <a16:creationId xmlns:a16="http://schemas.microsoft.com/office/drawing/2014/main" id="{FEE615D1-D224-914A-A8E0-E0D988942725}"/>
                </a:ext>
              </a:extLst>
            </p:cNvPr>
            <p:cNvSpPr/>
            <p:nvPr/>
          </p:nvSpPr>
          <p:spPr>
            <a:xfrm>
              <a:off x="1068784" y="767381"/>
              <a:ext cx="1296405" cy="1113002"/>
            </a:xfrm>
            <a:prstGeom prst="hexagon">
              <a:avLst>
                <a:gd name="adj" fmla="val 25000"/>
                <a:gd name="vf" fmla="val 115470"/>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Hexagon 4">
              <a:extLst>
                <a:ext uri="{FF2B5EF4-FFF2-40B4-BE49-F238E27FC236}">
                  <a16:creationId xmlns:a16="http://schemas.microsoft.com/office/drawing/2014/main" id="{B1B646D0-61B9-C646-A078-1319C0FBF4AB}"/>
                </a:ext>
              </a:extLst>
            </p:cNvPr>
            <p:cNvSpPr/>
            <p:nvPr/>
          </p:nvSpPr>
          <p:spPr>
            <a:xfrm>
              <a:off x="1257422" y="955526"/>
              <a:ext cx="908320" cy="745577"/>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algn="ctr" defTabSz="711182">
                <a:lnSpc>
                  <a:spcPct val="90000"/>
                </a:lnSpc>
                <a:spcBef>
                  <a:spcPct val="0"/>
                </a:spcBef>
                <a:spcAft>
                  <a:spcPct val="35000"/>
                </a:spcAft>
              </a:pPr>
              <a:r>
                <a:rPr lang="en-US" sz="1600" b="1" dirty="0">
                  <a:solidFill>
                    <a:schemeClr val="bg1"/>
                  </a:solidFill>
                  <a:latin typeface="Arial" panose="020B0604020202020204" pitchFamily="34" charset="0"/>
                  <a:cs typeface="Arial" panose="020B0604020202020204" pitchFamily="34" charset="0"/>
                </a:rPr>
                <a:t>Merchandising Sponsorship</a:t>
              </a:r>
            </a:p>
          </p:txBody>
        </p:sp>
      </p:grpSp>
    </p:spTree>
    <p:extLst>
      <p:ext uri="{BB962C8B-B14F-4D97-AF65-F5344CB8AC3E}">
        <p14:creationId xmlns:p14="http://schemas.microsoft.com/office/powerpoint/2010/main" val="117663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_|QOMOQUESTION" val="&lt;?xml version=&quot;1.0&quot;?&gt;&#10;&lt;Question xmlns:xsi=&quot;http://www.w3.org/2001/XMLSchema-instance&quot; xmlns:xsd=&quot;http://www.w3.org/2001/XMLSchema&quot;&gt;&#10;  &lt;Timer&gt;30&lt;/Timer&gt;&#10;  &lt;Answer /&gt;&#10;  &lt;Point&gt;10&lt;/Point&gt;&#10;  &lt;ID&gt;c73c6e7c-6bb7-435a-913a-b438daa3d16d&lt;/ID&gt;&#10;  &lt;No&gt;0&lt;/No&gt;&#10;  &lt;Options&gt;&#10;    &lt;Option&gt;&#10;      &lt;IsCorrect&gt;false&lt;/IsCorrect&gt;&#10;      &lt;ID&gt;1&lt;/ID&gt;&#10;      &lt;Text /&gt;&#10;      &lt;Point&gt;1&lt;/Point&gt;&#10;    &lt;/Option&gt;&#10;    &lt;Option&gt;&#10;      &lt;IsCorrect&gt;false&lt;/IsCorrect&gt;&#10;      &lt;ID&gt;2&lt;/ID&gt;&#10;      &lt;Text /&gt;&#10;      &lt;Point&gt;2&lt;/Point&gt;&#10;    &lt;/Option&gt;&#10;  &lt;/Options&gt;&#10;  &lt;Text /&gt;&#10;  &lt;Type&gt;2&lt;/Type&gt;&#10;  &lt;Mode&gt;0&lt;/Mode&gt;&#10;  &lt;FOption&gt;0&lt;/FOption&gt;&#10;&lt;/Question&gt;"/>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ps">
  <a:themeElements>
    <a:clrScheme name="Custom 30">
      <a:dk1>
        <a:srgbClr val="505150"/>
      </a:dk1>
      <a:lt1>
        <a:sysClr val="window" lastClr="FFFFFF"/>
      </a:lt1>
      <a:dk2>
        <a:srgbClr val="00AAE5"/>
      </a:dk2>
      <a:lt2>
        <a:srgbClr val="A5A6A5"/>
      </a:lt2>
      <a:accent1>
        <a:srgbClr val="00AAE5"/>
      </a:accent1>
      <a:accent2>
        <a:srgbClr val="505150"/>
      </a:accent2>
      <a:accent3>
        <a:srgbClr val="141313"/>
      </a:accent3>
      <a:accent4>
        <a:srgbClr val="A5A6A5"/>
      </a:accent4>
      <a:accent5>
        <a:srgbClr val="FF9900"/>
      </a:accent5>
      <a:accent6>
        <a:srgbClr val="FF6600"/>
      </a:accent6>
      <a:hlink>
        <a:srgbClr val="3AA3CF"/>
      </a:hlink>
      <a:folHlink>
        <a:srgbClr val="33779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Custom Design">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Custom Design">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Custom Design">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PS Corporate Template">
  <a:themeElements>
    <a:clrScheme name="SPS Corporate Template">
      <a:dk1>
        <a:srgbClr val="323232"/>
      </a:dk1>
      <a:lt1>
        <a:sysClr val="window" lastClr="FFFFFF"/>
      </a:lt1>
      <a:dk2>
        <a:srgbClr val="00ABE5"/>
      </a:dk2>
      <a:lt2>
        <a:srgbClr val="FFFFFF"/>
      </a:lt2>
      <a:accent1>
        <a:srgbClr val="007DA8"/>
      </a:accent1>
      <a:accent2>
        <a:srgbClr val="0091C3"/>
      </a:accent2>
      <a:accent3>
        <a:srgbClr val="00A3DB"/>
      </a:accent3>
      <a:accent4>
        <a:srgbClr val="59B6E8"/>
      </a:accent4>
      <a:accent5>
        <a:srgbClr val="95C9ED"/>
      </a:accent5>
      <a:accent6>
        <a:srgbClr val="BCDAF2"/>
      </a:accent6>
      <a:hlink>
        <a:srgbClr val="00ABE5"/>
      </a:hlink>
      <a:folHlink>
        <a:srgbClr val="4FD1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nSpc>
            <a:spcPct val="85000"/>
          </a:lnSpc>
          <a:defRPr dirty="0" smtClean="0">
            <a:solidFill>
              <a:schemeClr val="tx1">
                <a:lumMod val="75000"/>
                <a:lumOff val="25000"/>
              </a:schemeClr>
            </a:solidFill>
          </a:defRPr>
        </a:defPPr>
      </a:lstStyle>
    </a:txDef>
  </a:objectDefaults>
  <a:extraClrSchemeLst/>
  <a:custClrLst>
    <a:custClr name="Custom Color 1">
      <a:srgbClr val="00ABE5"/>
    </a:custClr>
    <a:custClr name="Custom Color 2">
      <a:srgbClr val="4B2346"/>
    </a:custClr>
    <a:custClr name="Custom Color 3">
      <a:srgbClr val="9B4B87"/>
    </a:custClr>
    <a:custClr name="Custom Color 4">
      <a:srgbClr val="FA6423"/>
    </a:custClr>
    <a:custClr name="Custom Color 5">
      <a:srgbClr val="FF9632"/>
    </a:custClr>
    <a:custClr name="Custom Color 6">
      <a:srgbClr val="4FD1FF"/>
    </a:custClr>
  </a:custClrLst>
</a:theme>
</file>

<file path=ppt/theme/theme6.xml><?xml version="1.0" encoding="utf-8"?>
<a:theme xmlns:a="http://schemas.openxmlformats.org/drawingml/2006/main" name="1_SPS Corporate Template">
  <a:themeElements>
    <a:clrScheme name="SPS Corporate Template">
      <a:dk1>
        <a:srgbClr val="323232"/>
      </a:dk1>
      <a:lt1>
        <a:sysClr val="window" lastClr="FFFFFF"/>
      </a:lt1>
      <a:dk2>
        <a:srgbClr val="00ABE5"/>
      </a:dk2>
      <a:lt2>
        <a:srgbClr val="FFFFFF"/>
      </a:lt2>
      <a:accent1>
        <a:srgbClr val="007DA8"/>
      </a:accent1>
      <a:accent2>
        <a:srgbClr val="0091C3"/>
      </a:accent2>
      <a:accent3>
        <a:srgbClr val="00A3DB"/>
      </a:accent3>
      <a:accent4>
        <a:srgbClr val="59B6E8"/>
      </a:accent4>
      <a:accent5>
        <a:srgbClr val="95C9ED"/>
      </a:accent5>
      <a:accent6>
        <a:srgbClr val="BCDAF2"/>
      </a:accent6>
      <a:hlink>
        <a:srgbClr val="00ABE5"/>
      </a:hlink>
      <a:folHlink>
        <a:srgbClr val="4FD1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nSpc>
            <a:spcPct val="85000"/>
          </a:lnSpc>
          <a:defRPr dirty="0" smtClean="0">
            <a:solidFill>
              <a:schemeClr val="tx1">
                <a:lumMod val="75000"/>
                <a:lumOff val="25000"/>
              </a:schemeClr>
            </a:solidFill>
          </a:defRPr>
        </a:defPPr>
      </a:lstStyle>
    </a:txDef>
  </a:objectDefaults>
  <a:extraClrSchemeLst/>
  <a:custClrLst>
    <a:custClr name="Custom Color 1">
      <a:srgbClr val="00ABE5"/>
    </a:custClr>
    <a:custClr name="Custom Color 2">
      <a:srgbClr val="4B2346"/>
    </a:custClr>
    <a:custClr name="Custom Color 3">
      <a:srgbClr val="9B4B87"/>
    </a:custClr>
    <a:custClr name="Custom Color 4">
      <a:srgbClr val="FA6423"/>
    </a:custClr>
    <a:custClr name="Custom Color 5">
      <a:srgbClr val="FF9632"/>
    </a:custClr>
    <a:custClr name="Custom Color 6">
      <a:srgbClr val="4FD1FF"/>
    </a:custClr>
  </a:custClr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Winn Dixie - BI-LO Buyer Educattion - July-August 2013</Template>
  <TotalTime>10192</TotalTime>
  <Words>2027</Words>
  <Application>Microsoft Office PowerPoint</Application>
  <PresentationFormat>Widescreen</PresentationFormat>
  <Paragraphs>307</Paragraphs>
  <Slides>30</Slides>
  <Notes>21</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30</vt:i4>
      </vt:variant>
    </vt:vector>
  </HeadingPairs>
  <TitlesOfParts>
    <vt:vector size="42" baseType="lpstr">
      <vt:lpstr>ＭＳ Ｐゴシック</vt:lpstr>
      <vt:lpstr>35 Helvetica Thin</vt:lpstr>
      <vt:lpstr>Arial</vt:lpstr>
      <vt:lpstr>Calibri</vt:lpstr>
      <vt:lpstr>Helvetica</vt:lpstr>
      <vt:lpstr>Wingdings</vt:lpstr>
      <vt:lpstr>sps</vt:lpstr>
      <vt:lpstr>4_Custom Design</vt:lpstr>
      <vt:lpstr>5_Custom Design</vt:lpstr>
      <vt:lpstr>6_Custom Design</vt:lpstr>
      <vt:lpstr>SPS Corporate Template</vt:lpstr>
      <vt:lpstr>1_SPS Corporate Template</vt:lpstr>
      <vt:lpstr>PowerPoint Presentation</vt:lpstr>
      <vt:lpstr>PowerPoint Presentation</vt:lpstr>
      <vt:lpstr>Change Management Events</vt:lpstr>
      <vt:lpstr>Challenges to Overcome</vt:lpstr>
      <vt:lpstr>Discipline of “Community Enablement”</vt:lpstr>
      <vt:lpstr>Maximize Adoption</vt:lpstr>
      <vt:lpstr>Best Practices</vt:lpstr>
      <vt:lpstr>Best Practices to Drive Success</vt:lpstr>
      <vt:lpstr>PowerPoint Presentation</vt:lpstr>
      <vt:lpstr>PowerPoint Presentation</vt:lpstr>
      <vt:lpstr>PowerPoint Presentation</vt:lpstr>
      <vt:lpstr>PowerPoint Presentation</vt:lpstr>
      <vt:lpstr>PowerPoint Presentation</vt:lpstr>
      <vt:lpstr>PowerPoint Presentation</vt:lpstr>
      <vt:lpstr>Vendor Reactions</vt:lpstr>
      <vt:lpstr>Escalation Examples </vt:lpstr>
      <vt:lpstr>Communication Strategy</vt:lpstr>
      <vt:lpstr>Start with Buyer Awareness</vt:lpstr>
      <vt:lpstr>Program Announcement</vt:lpstr>
      <vt:lpstr>Webcast</vt:lpstr>
      <vt:lpstr>Communication Schedule</vt:lpstr>
      <vt:lpstr>Technology Strategy</vt:lpstr>
      <vt:lpstr>PowerPoint Presentation</vt:lpstr>
      <vt:lpstr>Use an Automated Testing Tool/Service</vt:lpstr>
      <vt:lpstr>Go-Live Strategy</vt:lpstr>
      <vt:lpstr>The Last Mile – Post Go-Live </vt:lpstr>
      <vt:lpstr>Net New Vendors</vt:lpstr>
      <vt:lpstr>Community Enablement is On-going</vt:lpstr>
      <vt:lpstr>Conclusions</vt:lpstr>
      <vt:lpstr>Josh Marder</vt:lpstr>
    </vt:vector>
  </TitlesOfParts>
  <Company>SPS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Leslie Nardine</dc:creator>
  <cp:lastModifiedBy>Keltz, Ira S.</cp:lastModifiedBy>
  <cp:revision>251</cp:revision>
  <cp:lastPrinted>2018-08-13T16:33:55Z</cp:lastPrinted>
  <dcterms:created xsi:type="dcterms:W3CDTF">2011-08-23T13:53:25Z</dcterms:created>
  <dcterms:modified xsi:type="dcterms:W3CDTF">2018-10-09T18:05:42Z</dcterms:modified>
</cp:coreProperties>
</file>