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94" r:id="rId3"/>
    <p:sldId id="354" r:id="rId4"/>
    <p:sldId id="355" r:id="rId5"/>
    <p:sldId id="295" r:id="rId6"/>
    <p:sldId id="393" r:id="rId7"/>
    <p:sldId id="316" r:id="rId8"/>
    <p:sldId id="397" r:id="rId9"/>
    <p:sldId id="260" r:id="rId10"/>
    <p:sldId id="347" r:id="rId11"/>
    <p:sldId id="398" r:id="rId12"/>
    <p:sldId id="386" r:id="rId13"/>
    <p:sldId id="346" r:id="rId14"/>
    <p:sldId id="350" r:id="rId15"/>
    <p:sldId id="337" r:id="rId16"/>
    <p:sldId id="329" r:id="rId17"/>
    <p:sldId id="328" r:id="rId18"/>
    <p:sldId id="336" r:id="rId19"/>
    <p:sldId id="368" r:id="rId20"/>
    <p:sldId id="366" r:id="rId21"/>
    <p:sldId id="367" r:id="rId22"/>
    <p:sldId id="363" r:id="rId23"/>
    <p:sldId id="303" r:id="rId24"/>
    <p:sldId id="317" r:id="rId25"/>
    <p:sldId id="293" r:id="rId26"/>
    <p:sldId id="323" r:id="rId27"/>
    <p:sldId id="308" r:id="rId28"/>
    <p:sldId id="312" r:id="rId29"/>
    <p:sldId id="362" r:id="rId30"/>
    <p:sldId id="338" r:id="rId31"/>
    <p:sldId id="340" r:id="rId32"/>
    <p:sldId id="281" r:id="rId33"/>
    <p:sldId id="343" r:id="rId34"/>
    <p:sldId id="344" r:id="rId35"/>
    <p:sldId id="341" r:id="rId36"/>
    <p:sldId id="351" r:id="rId37"/>
    <p:sldId id="370" r:id="rId38"/>
    <p:sldId id="304" r:id="rId39"/>
    <p:sldId id="345" r:id="rId40"/>
    <p:sldId id="321" r:id="rId41"/>
    <p:sldId id="307" r:id="rId42"/>
    <p:sldId id="353"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31"/>
    <a:srgbClr val="0080FF"/>
    <a:srgbClr val="00804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139" autoAdjust="0"/>
  </p:normalViewPr>
  <p:slideViewPr>
    <p:cSldViewPr>
      <p:cViewPr>
        <p:scale>
          <a:sx n="75" d="100"/>
          <a:sy n="75" d="100"/>
        </p:scale>
        <p:origin x="-10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5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00529100529099E-2"/>
          <c:y val="0.29971253593300839"/>
          <c:w val="0.6363685789276341"/>
          <c:h val="0.6363685789276341"/>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64181721276379422"/>
          <c:y val="0.3344463343405647"/>
          <c:w val="0.33448631193114298"/>
          <c:h val="0.5925876564084926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00529100529099E-2"/>
          <c:y val="0.29971253593300839"/>
          <c:w val="0.6363685789276341"/>
          <c:h val="0.6363685789276341"/>
        </c:manualLayout>
      </c:layout>
      <c:pieChart>
        <c:varyColors val="1"/>
        <c:ser>
          <c:idx val="0"/>
          <c:order val="0"/>
          <c:tx>
            <c:strRef>
              <c:f>Sheet1!$B$1</c:f>
              <c:strCache>
                <c:ptCount val="1"/>
                <c:pt idx="0">
                  <c:v>Column1</c:v>
                </c:pt>
              </c:strCache>
            </c:strRef>
          </c:tx>
          <c:cat>
            <c:strRef>
              <c:f>Sheet1!$A$2:$A$4</c:f>
              <c:strCache>
                <c:ptCount val="3"/>
                <c:pt idx="0">
                  <c:v>Perm - 40%</c:v>
                </c:pt>
                <c:pt idx="1">
                  <c:v>Contract- 50%</c:v>
                </c:pt>
                <c:pt idx="2">
                  <c:v>Contract to Perm -10%</c:v>
                </c:pt>
              </c:strCache>
            </c:strRef>
          </c:cat>
          <c:val>
            <c:numRef>
              <c:f>Sheet1!$B$2:$B$4</c:f>
              <c:numCache>
                <c:formatCode>General</c:formatCode>
                <c:ptCount val="3"/>
                <c:pt idx="0">
                  <c:v>29</c:v>
                </c:pt>
                <c:pt idx="1">
                  <c:v>32</c:v>
                </c:pt>
                <c:pt idx="2">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879725451497292"/>
          <c:y val="0.28581783660021215"/>
          <c:w val="0.35859296949420322"/>
          <c:h val="0.5869900039090858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00529100529099E-2"/>
          <c:y val="0.29971253593300839"/>
          <c:w val="0.6363685789276341"/>
          <c:h val="0.6363685789276341"/>
        </c:manualLayout>
      </c:layout>
      <c:pieChart>
        <c:varyColors val="1"/>
        <c:ser>
          <c:idx val="0"/>
          <c:order val="0"/>
          <c:tx>
            <c:strRef>
              <c:f>Sheet1!$B$1</c:f>
              <c:strCache>
                <c:ptCount val="1"/>
                <c:pt idx="0">
                  <c:v>Column1</c:v>
                </c:pt>
              </c:strCache>
            </c:strRef>
          </c:tx>
          <c:cat>
            <c:strRef>
              <c:f>Sheet1!$A$2:$A$4</c:f>
              <c:strCache>
                <c:ptCount val="3"/>
                <c:pt idx="0">
                  <c:v>Perm -65%</c:v>
                </c:pt>
                <c:pt idx="1">
                  <c:v>Contract - 25%</c:v>
                </c:pt>
                <c:pt idx="2">
                  <c:v>Contract to Perm -10%</c:v>
                </c:pt>
              </c:strCache>
            </c:strRef>
          </c:cat>
          <c:val>
            <c:numRef>
              <c:f>Sheet1!$B$2:$B$4</c:f>
              <c:numCache>
                <c:formatCode>General</c:formatCode>
                <c:ptCount val="3"/>
                <c:pt idx="0">
                  <c:v>84</c:v>
                </c:pt>
                <c:pt idx="1">
                  <c:v>32</c:v>
                </c:pt>
                <c:pt idx="2">
                  <c:v>15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570107635628115"/>
          <c:y val="0.29765035597989142"/>
          <c:w val="0.34060247056273929"/>
          <c:h val="0.62938368962227276"/>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6634C-D2A6-4833-B777-75C7987AA8F8}" type="doc">
      <dgm:prSet loTypeId="urn:microsoft.com/office/officeart/2005/8/layout/cycle3" loCatId="cycle" qsTypeId="urn:microsoft.com/office/officeart/2005/8/quickstyle/3d1" qsCatId="3D" csTypeId="urn:microsoft.com/office/officeart/2005/8/colors/colorful1" csCatId="colorful" phldr="1"/>
      <dgm:spPr/>
      <dgm:t>
        <a:bodyPr/>
        <a:lstStyle/>
        <a:p>
          <a:endParaRPr lang="en-US"/>
        </a:p>
      </dgm:t>
    </dgm:pt>
    <dgm:pt modelId="{3248C20F-1F0A-4A3F-A4C4-A4A0B1204523}">
      <dgm:prSet/>
      <dgm:spPr/>
      <dgm:t>
        <a:bodyPr/>
        <a:lstStyle/>
        <a:p>
          <a:pPr rtl="0"/>
          <a:r>
            <a:rPr lang="en-US" b="1" dirty="0" smtClean="0"/>
            <a:t>Since the 2008/2009 Great Recession, EDI and IT hiring has gradually increased year over year! </a:t>
          </a:r>
          <a:endParaRPr lang="en-US" dirty="0"/>
        </a:p>
      </dgm:t>
    </dgm:pt>
    <dgm:pt modelId="{981F6848-9A9E-4934-BE94-859FF72959CC}" type="parTrans" cxnId="{D547398D-3C2D-494C-B364-1B37E2D14544}">
      <dgm:prSet/>
      <dgm:spPr/>
      <dgm:t>
        <a:bodyPr/>
        <a:lstStyle/>
        <a:p>
          <a:endParaRPr lang="en-US"/>
        </a:p>
      </dgm:t>
    </dgm:pt>
    <dgm:pt modelId="{DAF4A4D5-ED39-43FA-874E-8D1367D840A9}" type="sibTrans" cxnId="{D547398D-3C2D-494C-B364-1B37E2D14544}">
      <dgm:prSet/>
      <dgm:spPr/>
      <dgm:t>
        <a:bodyPr/>
        <a:lstStyle/>
        <a:p>
          <a:endParaRPr lang="en-US"/>
        </a:p>
      </dgm:t>
    </dgm:pt>
    <dgm:pt modelId="{B5A939D4-A704-4BD4-898F-5FF5C77D4DAB}">
      <dgm:prSet/>
      <dgm:spPr/>
      <dgm:t>
        <a:bodyPr/>
        <a:lstStyle/>
        <a:p>
          <a:pPr rtl="0"/>
          <a:r>
            <a:rPr lang="en-US" b="1" dirty="0" smtClean="0"/>
            <a:t>A </a:t>
          </a:r>
          <a:r>
            <a:rPr lang="en-US" b="1" i="1" u="sng" dirty="0" smtClean="0"/>
            <a:t>candidate’s market</a:t>
          </a:r>
          <a:r>
            <a:rPr lang="en-US" b="1" dirty="0" smtClean="0"/>
            <a:t>: number of EDI and IT job opportunities &gt; number of available and qualified candidates</a:t>
          </a:r>
          <a:endParaRPr lang="en-US" dirty="0"/>
        </a:p>
      </dgm:t>
    </dgm:pt>
    <dgm:pt modelId="{5856888B-130A-43A5-A166-3A311A688E2B}" type="parTrans" cxnId="{DBDB770C-0CC3-4172-BA63-68E42BCB51D0}">
      <dgm:prSet/>
      <dgm:spPr/>
      <dgm:t>
        <a:bodyPr/>
        <a:lstStyle/>
        <a:p>
          <a:endParaRPr lang="en-US"/>
        </a:p>
      </dgm:t>
    </dgm:pt>
    <dgm:pt modelId="{26066A8F-07B6-4E2B-8466-C44DD8E8E2A1}" type="sibTrans" cxnId="{DBDB770C-0CC3-4172-BA63-68E42BCB51D0}">
      <dgm:prSet/>
      <dgm:spPr/>
      <dgm:t>
        <a:bodyPr/>
        <a:lstStyle/>
        <a:p>
          <a:endParaRPr lang="en-US"/>
        </a:p>
      </dgm:t>
    </dgm:pt>
    <dgm:pt modelId="{0C6D08A6-E97D-4E6A-82F5-7A92A1403E20}" type="pres">
      <dgm:prSet presAssocID="{5926634C-D2A6-4833-B777-75C7987AA8F8}" presName="Name0" presStyleCnt="0">
        <dgm:presLayoutVars>
          <dgm:dir/>
          <dgm:resizeHandles val="exact"/>
        </dgm:presLayoutVars>
      </dgm:prSet>
      <dgm:spPr/>
      <dgm:t>
        <a:bodyPr/>
        <a:lstStyle/>
        <a:p>
          <a:endParaRPr lang="en-US"/>
        </a:p>
      </dgm:t>
    </dgm:pt>
    <dgm:pt modelId="{06468BA2-4FE1-4262-9F5F-4E62B348D81E}" type="pres">
      <dgm:prSet presAssocID="{5926634C-D2A6-4833-B777-75C7987AA8F8}" presName="cycle" presStyleCnt="0"/>
      <dgm:spPr/>
    </dgm:pt>
    <dgm:pt modelId="{052884C7-3818-461A-A414-537C26B70F3F}" type="pres">
      <dgm:prSet presAssocID="{3248C20F-1F0A-4A3F-A4C4-A4A0B1204523}" presName="nodeFirstNode" presStyleLbl="node1" presStyleIdx="0" presStyleCnt="1">
        <dgm:presLayoutVars>
          <dgm:bulletEnabled val="1"/>
        </dgm:presLayoutVars>
      </dgm:prSet>
      <dgm:spPr/>
      <dgm:t>
        <a:bodyPr/>
        <a:lstStyle/>
        <a:p>
          <a:endParaRPr lang="en-US"/>
        </a:p>
      </dgm:t>
    </dgm:pt>
  </dgm:ptLst>
  <dgm:cxnLst>
    <dgm:cxn modelId="{344FCBA1-0B24-4D32-8B2A-9C42A451573F}" type="presOf" srcId="{5926634C-D2A6-4833-B777-75C7987AA8F8}" destId="{0C6D08A6-E97D-4E6A-82F5-7A92A1403E20}" srcOrd="0" destOrd="0" presId="urn:microsoft.com/office/officeart/2005/8/layout/cycle3"/>
    <dgm:cxn modelId="{D547398D-3C2D-494C-B364-1B37E2D14544}" srcId="{5926634C-D2A6-4833-B777-75C7987AA8F8}" destId="{3248C20F-1F0A-4A3F-A4C4-A4A0B1204523}" srcOrd="0" destOrd="0" parTransId="{981F6848-9A9E-4934-BE94-859FF72959CC}" sibTransId="{DAF4A4D5-ED39-43FA-874E-8D1367D840A9}"/>
    <dgm:cxn modelId="{4C10888E-AD7E-41E3-9DAF-963DD7CA15E4}" type="presOf" srcId="{3248C20F-1F0A-4A3F-A4C4-A4A0B1204523}" destId="{052884C7-3818-461A-A414-537C26B70F3F}" srcOrd="0" destOrd="0" presId="urn:microsoft.com/office/officeart/2005/8/layout/cycle3"/>
    <dgm:cxn modelId="{DBDB770C-0CC3-4172-BA63-68E42BCB51D0}" srcId="{3248C20F-1F0A-4A3F-A4C4-A4A0B1204523}" destId="{B5A939D4-A704-4BD4-898F-5FF5C77D4DAB}" srcOrd="0" destOrd="0" parTransId="{5856888B-130A-43A5-A166-3A311A688E2B}" sibTransId="{26066A8F-07B6-4E2B-8466-C44DD8E8E2A1}"/>
    <dgm:cxn modelId="{A1233D8C-8DD6-4455-9EE3-518E47286142}" type="presOf" srcId="{B5A939D4-A704-4BD4-898F-5FF5C77D4DAB}" destId="{052884C7-3818-461A-A414-537C26B70F3F}" srcOrd="0" destOrd="1" presId="urn:microsoft.com/office/officeart/2005/8/layout/cycle3"/>
    <dgm:cxn modelId="{55EDE8EC-6828-4BF7-9DAE-91F434F26F69}" type="presParOf" srcId="{0C6D08A6-E97D-4E6A-82F5-7A92A1403E20}" destId="{06468BA2-4FE1-4262-9F5F-4E62B348D81E}" srcOrd="0" destOrd="0" presId="urn:microsoft.com/office/officeart/2005/8/layout/cycle3"/>
    <dgm:cxn modelId="{B84A99C5-6CEB-471B-B857-70C76F96583F}" type="presParOf" srcId="{06468BA2-4FE1-4262-9F5F-4E62B348D81E}" destId="{052884C7-3818-461A-A414-537C26B70F3F}" srcOrd="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255B8B5-B6D9-4616-99AD-AA081BA7F18C}" type="doc">
      <dgm:prSet loTypeId="urn:microsoft.com/office/officeart/2005/8/layout/process1" loCatId="process" qsTypeId="urn:microsoft.com/office/officeart/2005/8/quickstyle/3d1" qsCatId="3D" csTypeId="urn:microsoft.com/office/officeart/2005/8/colors/colorful1" csCatId="colorful" phldr="1"/>
      <dgm:spPr/>
      <dgm:t>
        <a:bodyPr/>
        <a:lstStyle/>
        <a:p>
          <a:endParaRPr lang="en-US"/>
        </a:p>
      </dgm:t>
    </dgm:pt>
    <dgm:pt modelId="{700534B4-EF2B-4FAC-A4F4-B6C7575A00B8}" type="pres">
      <dgm:prSet presAssocID="{E255B8B5-B6D9-4616-99AD-AA081BA7F18C}" presName="Name0" presStyleCnt="0">
        <dgm:presLayoutVars>
          <dgm:dir/>
          <dgm:resizeHandles val="exact"/>
        </dgm:presLayoutVars>
      </dgm:prSet>
      <dgm:spPr/>
      <dgm:t>
        <a:bodyPr/>
        <a:lstStyle/>
        <a:p>
          <a:endParaRPr lang="en-US"/>
        </a:p>
      </dgm:t>
    </dgm:pt>
  </dgm:ptLst>
  <dgm:cxnLst>
    <dgm:cxn modelId="{82C43BA3-C606-4BE7-B2EB-294D5F3F14EF}" type="presOf" srcId="{E255B8B5-B6D9-4616-99AD-AA081BA7F18C}" destId="{700534B4-EF2B-4FAC-A4F4-B6C7575A00B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884C7-3818-461A-A414-537C26B70F3F}">
      <dsp:nvSpPr>
        <dsp:cNvPr id="0" name=""/>
        <dsp:cNvSpPr/>
      </dsp:nvSpPr>
      <dsp:spPr>
        <a:xfrm>
          <a:off x="0" y="319881"/>
          <a:ext cx="8382000" cy="4191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rtl="0">
            <a:lnSpc>
              <a:spcPct val="90000"/>
            </a:lnSpc>
            <a:spcBef>
              <a:spcPct val="0"/>
            </a:spcBef>
            <a:spcAft>
              <a:spcPct val="35000"/>
            </a:spcAft>
          </a:pPr>
          <a:r>
            <a:rPr lang="en-US" sz="4100" b="1" kern="1200" dirty="0" smtClean="0"/>
            <a:t>Since the 2008/2009 Great Recession, EDI and IT hiring has gradually increased year over year! </a:t>
          </a:r>
          <a:endParaRPr lang="en-US" sz="4100" kern="1200" dirty="0"/>
        </a:p>
        <a:p>
          <a:pPr marL="285750" lvl="1" indent="-285750" algn="l" defTabSz="1422400" rtl="0">
            <a:lnSpc>
              <a:spcPct val="90000"/>
            </a:lnSpc>
            <a:spcBef>
              <a:spcPct val="0"/>
            </a:spcBef>
            <a:spcAft>
              <a:spcPct val="15000"/>
            </a:spcAft>
            <a:buChar char="••"/>
          </a:pPr>
          <a:r>
            <a:rPr lang="en-US" sz="3200" b="1" kern="1200" dirty="0" smtClean="0"/>
            <a:t>A </a:t>
          </a:r>
          <a:r>
            <a:rPr lang="en-US" sz="3200" b="1" i="1" u="sng" kern="1200" dirty="0" smtClean="0"/>
            <a:t>candidate’s market</a:t>
          </a:r>
          <a:r>
            <a:rPr lang="en-US" sz="3200" b="1" kern="1200" dirty="0" smtClean="0"/>
            <a:t>: number of EDI and IT job opportunities &gt; number of available and qualified candidates</a:t>
          </a:r>
          <a:endParaRPr lang="en-US" sz="3200" kern="1200" dirty="0"/>
        </a:p>
      </dsp:txBody>
      <dsp:txXfrm>
        <a:off x="204588" y="524469"/>
        <a:ext cx="7972824" cy="3781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cdr:y>
    </cdr:from>
    <cdr:to>
      <cdr:x>0.91782</cdr:x>
      <cdr:y>0.24596</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752850" cy="88089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0.05505</cdr:x>
      <cdr:y>0.00166</cdr:y>
    </cdr:from>
    <cdr:to>
      <cdr:x>0.94495</cdr:x>
      <cdr:y>0.22244</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28600" y="5727"/>
          <a:ext cx="3695700" cy="762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AA1A19-3BAE-4D87-BA95-BFD41E30BD15}" type="datetimeFigureOut">
              <a:rPr lang="en-US" smtClean="0"/>
              <a:t>5/10/2016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6721C-1C6C-4356-A205-A36A4350DC0D}" type="slidenum">
              <a:rPr lang="en-US" smtClean="0"/>
              <a:t>‹#›</a:t>
            </a:fld>
            <a:endParaRPr lang="en-US"/>
          </a:p>
        </p:txBody>
      </p:sp>
    </p:spTree>
    <p:extLst>
      <p:ext uri="{BB962C8B-B14F-4D97-AF65-F5344CB8AC3E}">
        <p14:creationId xmlns:p14="http://schemas.microsoft.com/office/powerpoint/2010/main" val="1635057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ource Sans Pro"/>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ource Sans Pro"/>
              </a:defRPr>
            </a:lvl1pPr>
          </a:lstStyle>
          <a:p>
            <a:fld id="{95D91C15-E7FC-4533-85BE-075F59473E04}" type="datetimeFigureOut">
              <a:rPr lang="en-US" smtClean="0"/>
              <a:pPr/>
              <a:t>5/10/2016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ource Sans Pro"/>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ource Sans Pro"/>
              </a:defRPr>
            </a:lvl1pPr>
          </a:lstStyle>
          <a:p>
            <a:fld id="{0DEE1264-B33D-452A-8BC4-CA78148BD18B}" type="slidenum">
              <a:rPr lang="en-US" smtClean="0"/>
              <a:pPr/>
              <a:t>‹#›</a:t>
            </a:fld>
            <a:endParaRPr lang="en-US" dirty="0"/>
          </a:p>
        </p:txBody>
      </p:sp>
    </p:spTree>
    <p:extLst>
      <p:ext uri="{BB962C8B-B14F-4D97-AF65-F5344CB8AC3E}">
        <p14:creationId xmlns:p14="http://schemas.microsoft.com/office/powerpoint/2010/main" val="174759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a:ea typeface="+mn-ea"/>
        <a:cs typeface="+mn-cs"/>
      </a:defRPr>
    </a:lvl1pPr>
    <a:lvl2pPr marL="457200" algn="l" defTabSz="914400" rtl="0" eaLnBrk="1" latinLnBrk="0" hangingPunct="1">
      <a:defRPr sz="1200" kern="1200">
        <a:solidFill>
          <a:schemeClr val="tx1"/>
        </a:solidFill>
        <a:latin typeface="Source Sans Pro"/>
        <a:ea typeface="+mn-ea"/>
        <a:cs typeface="+mn-cs"/>
      </a:defRPr>
    </a:lvl2pPr>
    <a:lvl3pPr marL="914400" algn="l" defTabSz="914400" rtl="0" eaLnBrk="1" latinLnBrk="0" hangingPunct="1">
      <a:defRPr sz="1200" kern="1200">
        <a:solidFill>
          <a:schemeClr val="tx1"/>
        </a:solidFill>
        <a:latin typeface="Source Sans Pro"/>
        <a:ea typeface="+mn-ea"/>
        <a:cs typeface="+mn-cs"/>
      </a:defRPr>
    </a:lvl3pPr>
    <a:lvl4pPr marL="1371600" algn="l" defTabSz="914400" rtl="0" eaLnBrk="1" latinLnBrk="0" hangingPunct="1">
      <a:defRPr sz="1200" kern="1200">
        <a:solidFill>
          <a:schemeClr val="tx1"/>
        </a:solidFill>
        <a:latin typeface="Source Sans Pro"/>
        <a:ea typeface="+mn-ea"/>
        <a:cs typeface="+mn-cs"/>
      </a:defRPr>
    </a:lvl4pPr>
    <a:lvl5pPr marL="1828800" algn="l" defTabSz="914400" rtl="0" eaLnBrk="1" latinLnBrk="0" hangingPunct="1">
      <a:defRPr sz="1200" kern="1200">
        <a:solidFill>
          <a:schemeClr val="tx1"/>
        </a:solidFill>
        <a:latin typeface="Source Sans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t>1</a:t>
            </a:fld>
            <a:endParaRPr lang="en-US" dirty="0"/>
          </a:p>
        </p:txBody>
      </p:sp>
    </p:spTree>
    <p:extLst>
      <p:ext uri="{BB962C8B-B14F-4D97-AF65-F5344CB8AC3E}">
        <p14:creationId xmlns:p14="http://schemas.microsoft.com/office/powerpoint/2010/main" val="361400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10</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E1264-B33D-452A-8BC4-CA78148BD18B}" type="slidenum">
              <a:rPr lang="en-US" smtClean="0"/>
              <a:pPr/>
              <a:t>11</a:t>
            </a:fld>
            <a:endParaRPr lang="en-US" dirty="0"/>
          </a:p>
        </p:txBody>
      </p:sp>
    </p:spTree>
    <p:extLst>
      <p:ext uri="{BB962C8B-B14F-4D97-AF65-F5344CB8AC3E}">
        <p14:creationId xmlns:p14="http://schemas.microsoft.com/office/powerpoint/2010/main" val="296312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E1264-B33D-452A-8BC4-CA78148BD18B}" type="slidenum">
              <a:rPr lang="en-US" smtClean="0"/>
              <a:pPr/>
              <a:t>12</a:t>
            </a:fld>
            <a:endParaRPr lang="en-US" dirty="0"/>
          </a:p>
        </p:txBody>
      </p:sp>
    </p:spTree>
    <p:extLst>
      <p:ext uri="{BB962C8B-B14F-4D97-AF65-F5344CB8AC3E}">
        <p14:creationId xmlns:p14="http://schemas.microsoft.com/office/powerpoint/2010/main" val="109247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13</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14</a:t>
            </a:fld>
            <a:endParaRPr lang="en-US" dirty="0"/>
          </a:p>
        </p:txBody>
      </p:sp>
    </p:spTree>
    <p:extLst>
      <p:ext uri="{BB962C8B-B14F-4D97-AF65-F5344CB8AC3E}">
        <p14:creationId xmlns:p14="http://schemas.microsoft.com/office/powerpoint/2010/main" val="235391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600" b="1" dirty="0" smtClean="0"/>
          </a:p>
        </p:txBody>
      </p:sp>
      <p:sp>
        <p:nvSpPr>
          <p:cNvPr id="4" name="Slide Number Placeholder 3"/>
          <p:cNvSpPr>
            <a:spLocks noGrp="1"/>
          </p:cNvSpPr>
          <p:nvPr>
            <p:ph type="sldNum" sz="quarter" idx="10"/>
          </p:nvPr>
        </p:nvSpPr>
        <p:spPr/>
        <p:txBody>
          <a:bodyPr/>
          <a:lstStyle/>
          <a:p>
            <a:fld id="{0DEE1264-B33D-452A-8BC4-CA78148BD18B}" type="slidenum">
              <a:rPr lang="en-US" smtClean="0"/>
              <a:pPr/>
              <a:t>15</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4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16</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17</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18</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19</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2</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76800"/>
            <a:ext cx="5410200" cy="3581400"/>
          </a:xfrm>
        </p:spPr>
        <p:txBody>
          <a:bodyPr>
            <a:normAutofit/>
          </a:bodyPr>
          <a:lstStyle/>
          <a:p>
            <a:endParaRPr lang="en-US" sz="7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20</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600" i="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21</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DEE1264-B33D-452A-8BC4-CA78148BD18B}" type="slidenum">
              <a:rPr lang="en-US" smtClean="0"/>
              <a:pPr/>
              <a:t>22</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23</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0DEE1264-B33D-452A-8BC4-CA78148BD18B}" type="slidenum">
              <a:rPr lang="en-US" smtClean="0"/>
              <a:pPr/>
              <a:t>24</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25</a:t>
            </a:fld>
            <a:endParaRPr lang="en-US" dirty="0"/>
          </a:p>
        </p:txBody>
      </p:sp>
    </p:spTree>
    <p:extLst>
      <p:ext uri="{BB962C8B-B14F-4D97-AF65-F5344CB8AC3E}">
        <p14:creationId xmlns:p14="http://schemas.microsoft.com/office/powerpoint/2010/main" val="70893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26</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27</a:t>
            </a:fld>
            <a:endParaRPr lang="en-US" dirty="0"/>
          </a:p>
        </p:txBody>
      </p:sp>
    </p:spTree>
    <p:extLst>
      <p:ext uri="{BB962C8B-B14F-4D97-AF65-F5344CB8AC3E}">
        <p14:creationId xmlns:p14="http://schemas.microsoft.com/office/powerpoint/2010/main" val="2429572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28</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29</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3</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30</a:t>
            </a:fld>
            <a:endParaRPr lang="en-US" dirty="0"/>
          </a:p>
        </p:txBody>
      </p:sp>
    </p:spTree>
    <p:extLst>
      <p:ext uri="{BB962C8B-B14F-4D97-AF65-F5344CB8AC3E}">
        <p14:creationId xmlns:p14="http://schemas.microsoft.com/office/powerpoint/2010/main" val="178800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31</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0DEE1264-B33D-452A-8BC4-CA78148BD18B}" type="slidenum">
              <a:rPr lang="en-US" smtClean="0"/>
              <a:pPr/>
              <a:t>32</a:t>
            </a:fld>
            <a:endParaRPr lang="en-US" dirty="0"/>
          </a:p>
        </p:txBody>
      </p:sp>
    </p:spTree>
    <p:extLst>
      <p:ext uri="{BB962C8B-B14F-4D97-AF65-F5344CB8AC3E}">
        <p14:creationId xmlns:p14="http://schemas.microsoft.com/office/powerpoint/2010/main" val="1585285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33</a:t>
            </a:fld>
            <a:endParaRPr lang="en-US" dirty="0"/>
          </a:p>
        </p:txBody>
      </p:sp>
    </p:spTree>
    <p:extLst>
      <p:ext uri="{BB962C8B-B14F-4D97-AF65-F5344CB8AC3E}">
        <p14:creationId xmlns:p14="http://schemas.microsoft.com/office/powerpoint/2010/main" val="7089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34</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DEE1264-B33D-452A-8BC4-CA78148BD18B}" type="slidenum">
              <a:rPr lang="en-US" smtClean="0"/>
              <a:pPr/>
              <a:t>35</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E1264-B33D-452A-8BC4-CA78148BD18B}" type="slidenum">
              <a:rPr lang="en-US" smtClean="0"/>
              <a:pPr/>
              <a:t>36</a:t>
            </a:fld>
            <a:endParaRPr lang="en-US" dirty="0"/>
          </a:p>
        </p:txBody>
      </p:sp>
    </p:spTree>
    <p:extLst>
      <p:ext uri="{BB962C8B-B14F-4D97-AF65-F5344CB8AC3E}">
        <p14:creationId xmlns:p14="http://schemas.microsoft.com/office/powerpoint/2010/main" val="2756641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600" b="1" dirty="0" smtClean="0"/>
          </a:p>
        </p:txBody>
      </p:sp>
      <p:sp>
        <p:nvSpPr>
          <p:cNvPr id="4" name="Slide Number Placeholder 3"/>
          <p:cNvSpPr>
            <a:spLocks noGrp="1"/>
          </p:cNvSpPr>
          <p:nvPr>
            <p:ph type="sldNum" sz="quarter" idx="10"/>
          </p:nvPr>
        </p:nvSpPr>
        <p:spPr/>
        <p:txBody>
          <a:bodyPr/>
          <a:lstStyle/>
          <a:p>
            <a:fld id="{0DEE1264-B33D-452A-8BC4-CA78148BD18B}" type="slidenum">
              <a:rPr lang="en-US" smtClean="0"/>
              <a:pPr/>
              <a:t>37</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38</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39</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4</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600" b="1" dirty="0" smtClean="0"/>
          </a:p>
        </p:txBody>
      </p:sp>
      <p:sp>
        <p:nvSpPr>
          <p:cNvPr id="4" name="Slide Number Placeholder 3"/>
          <p:cNvSpPr>
            <a:spLocks noGrp="1"/>
          </p:cNvSpPr>
          <p:nvPr>
            <p:ph type="sldNum" sz="quarter" idx="10"/>
          </p:nvPr>
        </p:nvSpPr>
        <p:spPr/>
        <p:txBody>
          <a:bodyPr/>
          <a:lstStyle/>
          <a:p>
            <a:fld id="{0DEE1264-B33D-452A-8BC4-CA78148BD18B}" type="slidenum">
              <a:rPr lang="en-US" smtClean="0"/>
              <a:pPr/>
              <a:t>40</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41</a:t>
            </a:fld>
            <a:endParaRPr lang="en-US" dirty="0"/>
          </a:p>
        </p:txBody>
      </p:sp>
    </p:spTree>
    <p:extLst>
      <p:ext uri="{BB962C8B-B14F-4D97-AF65-F5344CB8AC3E}">
        <p14:creationId xmlns:p14="http://schemas.microsoft.com/office/powerpoint/2010/main" val="1585285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E1264-B33D-452A-8BC4-CA78148BD18B}" type="slidenum">
              <a:rPr lang="en-US" smtClean="0"/>
              <a:pPr/>
              <a:t>42</a:t>
            </a:fld>
            <a:endParaRPr lang="en-US" dirty="0"/>
          </a:p>
        </p:txBody>
      </p:sp>
    </p:spTree>
    <p:extLst>
      <p:ext uri="{BB962C8B-B14F-4D97-AF65-F5344CB8AC3E}">
        <p14:creationId xmlns:p14="http://schemas.microsoft.com/office/powerpoint/2010/main" val="382667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5</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E1264-B33D-452A-8BC4-CA78148BD18B}" type="slidenum">
              <a:rPr lang="en-US" smtClean="0"/>
              <a:pPr/>
              <a:t>6</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4572000" cy="3429000"/>
          </a:xfrm>
        </p:spPr>
      </p:sp>
      <p:sp>
        <p:nvSpPr>
          <p:cNvPr id="3" name="Notes Placeholder 2"/>
          <p:cNvSpPr>
            <a:spLocks noGrp="1"/>
          </p:cNvSpPr>
          <p:nvPr>
            <p:ph type="body" idx="1"/>
          </p:nvPr>
        </p:nvSpPr>
        <p:spPr>
          <a:xfrm>
            <a:off x="685800" y="4343400"/>
            <a:ext cx="5638800" cy="4343400"/>
          </a:xfrm>
        </p:spPr>
        <p:txBody>
          <a:bodyPr>
            <a:normAutofit/>
          </a:bodyPr>
          <a:lstStyle/>
          <a:p>
            <a:endParaRPr lang="en-US" altLang="en-US" sz="40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7</a:t>
            </a:fld>
            <a:endParaRPr lang="en-US" dirty="0"/>
          </a:p>
        </p:txBody>
      </p:sp>
    </p:spTree>
    <p:extLst>
      <p:ext uri="{BB962C8B-B14F-4D97-AF65-F5344CB8AC3E}">
        <p14:creationId xmlns:p14="http://schemas.microsoft.com/office/powerpoint/2010/main" val="392344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E1264-B33D-452A-8BC4-CA78148BD18B}" type="slidenum">
              <a:rPr lang="en-US" smtClean="0"/>
              <a:pPr/>
              <a:t>8</a:t>
            </a:fld>
            <a:endParaRPr lang="en-US" dirty="0"/>
          </a:p>
        </p:txBody>
      </p:sp>
    </p:spTree>
    <p:extLst>
      <p:ext uri="{BB962C8B-B14F-4D97-AF65-F5344CB8AC3E}">
        <p14:creationId xmlns:p14="http://schemas.microsoft.com/office/powerpoint/2010/main" val="24324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buFont typeface="Arial"/>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EE1264-B33D-452A-8BC4-CA78148BD18B}" type="slidenum">
              <a:rPr lang="en-US" smtClean="0"/>
              <a:pPr/>
              <a:t>9</a:t>
            </a:fld>
            <a:endParaRPr lang="en-US" dirty="0"/>
          </a:p>
        </p:txBody>
      </p:sp>
    </p:spTree>
    <p:extLst>
      <p:ext uri="{BB962C8B-B14F-4D97-AF65-F5344CB8AC3E}">
        <p14:creationId xmlns:p14="http://schemas.microsoft.com/office/powerpoint/2010/main" val="392344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C07E68CC-9063-42BA-907B-EF8C24D2A5EA}" type="datetimeFigureOut">
              <a:rPr lang="en-US" smtClean="0"/>
              <a:pPr/>
              <a:t>5/10/2016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68FA309D-B9F1-4438-A61A-7A56749C8A6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EDI Top.png"/>
          <p:cNvPicPr>
            <a:picLocks noChangeAspect="1"/>
          </p:cNvPicPr>
          <p:nvPr userDrawn="1"/>
        </p:nvPicPr>
        <p:blipFill>
          <a:blip r:embed="rId13" cstate="print"/>
          <a:srcRect/>
          <a:stretch>
            <a:fillRect/>
          </a:stretch>
        </p:blipFill>
        <p:spPr bwMode="auto">
          <a:xfrm>
            <a:off x="0" y="0"/>
            <a:ext cx="9144000" cy="1554163"/>
          </a:xfrm>
          <a:prstGeom prst="rect">
            <a:avLst/>
          </a:prstGeom>
          <a:noFill/>
          <a:ln w="9525">
            <a:noFill/>
            <a:miter lim="800000"/>
            <a:headEnd/>
            <a:tailEnd/>
          </a:ln>
        </p:spPr>
      </p:pic>
      <p:pic>
        <p:nvPicPr>
          <p:cNvPr id="8" name="Picture 7" descr="EDI Bottom.png"/>
          <p:cNvPicPr>
            <a:picLocks noChangeAspect="1"/>
          </p:cNvPicPr>
          <p:nvPr userDrawn="1"/>
        </p:nvPicPr>
        <p:blipFill>
          <a:blip r:embed="rId14" cstate="print"/>
          <a:srcRect/>
          <a:stretch>
            <a:fillRect/>
          </a:stretch>
        </p:blipFill>
        <p:spPr bwMode="auto">
          <a:xfrm>
            <a:off x="5367338" y="6072188"/>
            <a:ext cx="3776662" cy="785812"/>
          </a:xfrm>
          <a:prstGeom prst="rect">
            <a:avLst/>
          </a:prstGeom>
          <a:noFill/>
          <a:ln w="9525">
            <a:noFill/>
            <a:miter lim="800000"/>
            <a:headEnd/>
            <a:tailEnd/>
          </a:ln>
        </p:spPr>
      </p:pic>
      <p:pic>
        <p:nvPicPr>
          <p:cNvPr id="9" name="Picture 8" descr="EDI Logo 2003.jpg"/>
          <p:cNvPicPr>
            <a:picLocks noChangeAspect="1"/>
          </p:cNvPicPr>
          <p:nvPr userDrawn="1"/>
        </p:nvPicPr>
        <p:blipFill>
          <a:blip r:embed="rId15" cstate="print"/>
          <a:stretch>
            <a:fillRect/>
          </a:stretch>
        </p:blipFill>
        <p:spPr>
          <a:xfrm>
            <a:off x="228600" y="6204914"/>
            <a:ext cx="1295400" cy="462889"/>
          </a:xfrm>
          <a:prstGeom prst="rect">
            <a:avLst/>
          </a:prstGeom>
        </p:spPr>
      </p:pic>
      <p:sp>
        <p:nvSpPr>
          <p:cNvPr id="2" name="Title Placeholder 1"/>
          <p:cNvSpPr>
            <a:spLocks noGrp="1"/>
          </p:cNvSpPr>
          <p:nvPr>
            <p:ph type="title"/>
          </p:nvPr>
        </p:nvSpPr>
        <p:spPr>
          <a:xfrm>
            <a:off x="76200" y="0"/>
            <a:ext cx="8229600" cy="1143000"/>
          </a:xfrm>
          <a:prstGeom prst="rect">
            <a:avLst/>
          </a:prstGeom>
        </p:spPr>
        <p:txBody>
          <a:bodyPr vert="horz" lIns="91440" tIns="45720" rIns="91440" bIns="45720" rtlCol="0" anchor="ctr">
            <a:normAutofit/>
          </a:bodyPr>
          <a:lstStyle/>
          <a:p>
            <a:r>
              <a:rPr lang="en-US" dirty="0" smtClean="0"/>
              <a:t>Title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baseline="0">
          <a:solidFill>
            <a:schemeClr val="bg1"/>
          </a:solidFill>
          <a:latin typeface="Source Sans Pro"/>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ource Sans Pro"/>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ource Sans Pro"/>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ource Sans Pro"/>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ource Sans Pro"/>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moy_5dzLAhUFVh4KHdhADmkQjRwIBw&amp;url=https://www.pinterest.com/iopsychology/hr-cartoons/&amp;bvm=bv.117868183,d.dmo&amp;psig=AFQjCNFmFOM4b8x0qvXQFGYw6drBtKtLNw&amp;ust=145902812752372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flickr.com/photos/linkhuman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moy_5dzLAhUFVh4KHdhADmkQjRwIBw&amp;url=https://www.pinterest.com/pin/533324780848201235/&amp;bvm=bv.117868183,d.dmo&amp;psig=AFQjCNFmFOM4b8x0qvXQFGYw6drBtKtLNw&amp;ust=1459028127523725"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UkSfp3XHSko"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feldman@edispecialists.com\AppData\Local\Microsoft\Windows\Temporary Internet Files\Content.IE5\5LK0DXDY\MP9003826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293" y="3828943"/>
            <a:ext cx="2445639" cy="3019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DI Bottom.png"/>
          <p:cNvPicPr>
            <a:picLocks noChangeAspect="1"/>
          </p:cNvPicPr>
          <p:nvPr/>
        </p:nvPicPr>
        <p:blipFill>
          <a:blip r:embed="rId4" cstate="print"/>
          <a:srcRect/>
          <a:stretch>
            <a:fillRect/>
          </a:stretch>
        </p:blipFill>
        <p:spPr bwMode="auto">
          <a:xfrm>
            <a:off x="5367338" y="6072188"/>
            <a:ext cx="3776662" cy="785812"/>
          </a:xfrm>
          <a:prstGeom prst="rect">
            <a:avLst/>
          </a:prstGeom>
          <a:noFill/>
          <a:ln w="9525">
            <a:noFill/>
            <a:miter lim="800000"/>
            <a:headEnd/>
            <a:tailEnd/>
          </a:ln>
        </p:spPr>
      </p:pic>
      <p:pic>
        <p:nvPicPr>
          <p:cNvPr id="7" name="Picture 6" descr="EDI Logo 2003.jpg"/>
          <p:cNvPicPr>
            <a:picLocks noChangeAspect="1"/>
          </p:cNvPicPr>
          <p:nvPr/>
        </p:nvPicPr>
        <p:blipFill>
          <a:blip r:embed="rId5" cstate="print"/>
          <a:stretch>
            <a:fillRect/>
          </a:stretch>
        </p:blipFill>
        <p:spPr>
          <a:xfrm>
            <a:off x="228600" y="6204914"/>
            <a:ext cx="1295400" cy="462889"/>
          </a:xfrm>
          <a:prstGeom prst="rect">
            <a:avLst/>
          </a:prstGeom>
        </p:spPr>
      </p:pic>
      <p:sp>
        <p:nvSpPr>
          <p:cNvPr id="8" name="Rectangle 7"/>
          <p:cNvSpPr/>
          <p:nvPr/>
        </p:nvSpPr>
        <p:spPr>
          <a:xfrm>
            <a:off x="76200" y="1600200"/>
            <a:ext cx="8305800" cy="4278094"/>
          </a:xfrm>
          <a:prstGeom prst="rect">
            <a:avLst/>
          </a:prstGeom>
        </p:spPr>
        <p:txBody>
          <a:bodyPr wrap="square">
            <a:spAutoFit/>
          </a:bodyPr>
          <a:lstStyle/>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r>
              <a:rPr lang="en-US" sz="2800" b="1" dirty="0" smtClean="0"/>
              <a:t>National 2016 job market update, EDI market update, Hot EDI and IT positions, salary statistics</a:t>
            </a:r>
          </a:p>
          <a:p>
            <a:pPr marL="342900" indent="-342900">
              <a:buFont typeface="Arial" panose="020B0604020202020204" pitchFamily="34" charset="0"/>
              <a:buChar char="•"/>
            </a:pPr>
            <a:endParaRPr lang="en-US" sz="2800" b="1" dirty="0" smtClean="0"/>
          </a:p>
          <a:p>
            <a:pPr marL="342900" lvl="0" indent="-342900">
              <a:buFont typeface="Arial" panose="020B0604020202020204" pitchFamily="34" charset="0"/>
              <a:buChar char="•"/>
            </a:pPr>
            <a:r>
              <a:rPr lang="en-US" sz="2800" b="1" dirty="0" smtClean="0"/>
              <a:t>Employers: Tips </a:t>
            </a:r>
            <a:r>
              <a:rPr lang="en-US" sz="2800" b="1" dirty="0"/>
              <a:t>for attracting top talent, </a:t>
            </a:r>
            <a:r>
              <a:rPr lang="en-US" sz="2800" b="1" dirty="0" smtClean="0"/>
              <a:t>best practices for rewarding and retaining employees</a:t>
            </a:r>
          </a:p>
          <a:p>
            <a:pPr marL="342900" lvl="0" indent="-342900">
              <a:buFont typeface="Arial" panose="020B0604020202020204" pitchFamily="34" charset="0"/>
              <a:buChar char="•"/>
            </a:pPr>
            <a:endParaRPr lang="en-US" sz="2800" b="1" dirty="0" smtClean="0"/>
          </a:p>
          <a:p>
            <a:pPr marL="342900" lvl="0" indent="-342900">
              <a:buFont typeface="Arial" panose="020B0604020202020204" pitchFamily="34" charset="0"/>
              <a:buChar char="•"/>
            </a:pPr>
            <a:r>
              <a:rPr lang="en-US" sz="2800" b="1" dirty="0" smtClean="0"/>
              <a:t>Job Seekers: Tips and Techniques that </a:t>
            </a:r>
            <a:r>
              <a:rPr lang="en-US" sz="2800" b="1" dirty="0"/>
              <a:t>will </a:t>
            </a:r>
            <a:r>
              <a:rPr lang="en-US" sz="2800" b="1" dirty="0" smtClean="0"/>
              <a:t> </a:t>
            </a:r>
          </a:p>
          <a:p>
            <a:pPr lvl="0"/>
            <a:r>
              <a:rPr lang="en-US" sz="2800" b="1" dirty="0"/>
              <a:t> </a:t>
            </a:r>
            <a:r>
              <a:rPr lang="en-US" sz="2800" b="1" dirty="0" smtClean="0"/>
              <a:t>    get you </a:t>
            </a:r>
            <a:r>
              <a:rPr lang="en-US" sz="2800" b="1" dirty="0"/>
              <a:t>noticed </a:t>
            </a:r>
            <a:r>
              <a:rPr lang="en-US" sz="2800" b="1" dirty="0" smtClean="0"/>
              <a:t>and hired</a:t>
            </a:r>
            <a:r>
              <a:rPr lang="en-US" sz="2800" dirty="0"/>
              <a:t>!</a:t>
            </a:r>
            <a:endParaRPr lang="en-US" sz="2800" dirty="0" smtClean="0"/>
          </a:p>
          <a:p>
            <a:pPr marL="342900" lvl="0" indent="-342900">
              <a:buFont typeface="Arial" panose="020B0604020202020204" pitchFamily="34" charset="0"/>
              <a:buChar char="•"/>
            </a:pPr>
            <a:endParaRPr lang="en-US" sz="2800" dirty="0"/>
          </a:p>
        </p:txBody>
      </p:sp>
      <p:sp>
        <p:nvSpPr>
          <p:cNvPr id="10" name="Rectangle 9"/>
          <p:cNvSpPr/>
          <p:nvPr/>
        </p:nvSpPr>
        <p:spPr>
          <a:xfrm>
            <a:off x="897154" y="228600"/>
            <a:ext cx="6112669" cy="523220"/>
          </a:xfrm>
          <a:prstGeom prst="rect">
            <a:avLst/>
          </a:prstGeom>
        </p:spPr>
        <p:txBody>
          <a:bodyPr wrap="square">
            <a:spAutoFit/>
          </a:bodyPr>
          <a:lstStyle/>
          <a:p>
            <a:r>
              <a:rPr lang="en-US" sz="2800" b="1" dirty="0" smtClean="0">
                <a:solidFill>
                  <a:schemeClr val="bg1"/>
                </a:solidFill>
                <a:latin typeface="Source Sans Pro"/>
                <a:cs typeface="Source Sans Pro"/>
              </a:rPr>
              <a:t>2016 Job Market Overview</a:t>
            </a:r>
            <a:endParaRPr lang="en-US" sz="2800" b="1" dirty="0">
              <a:solidFill>
                <a:schemeClr val="bg1"/>
              </a:solidFill>
              <a:latin typeface="Source Sans Pro"/>
              <a:cs typeface="Source Sans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The EDI ‘hot’ list - Perm</a:t>
            </a:r>
            <a:endParaRPr lang="en-US" sz="3200" dirty="0"/>
          </a:p>
        </p:txBody>
      </p:sp>
      <p:sp>
        <p:nvSpPr>
          <p:cNvPr id="3" name="Content Placeholder 2"/>
          <p:cNvSpPr>
            <a:spLocks noGrp="1"/>
          </p:cNvSpPr>
          <p:nvPr>
            <p:ph idx="1"/>
          </p:nvPr>
        </p:nvSpPr>
        <p:spPr>
          <a:xfrm>
            <a:off x="457200" y="1403343"/>
            <a:ext cx="7696200" cy="4997457"/>
          </a:xfrm>
        </p:spPr>
        <p:txBody>
          <a:bodyPr>
            <a:normAutofit fontScale="25000" lnSpcReduction="20000"/>
          </a:bodyPr>
          <a:lstStyle/>
          <a:p>
            <a:pPr marL="457200" lvl="1" indent="0">
              <a:spcBef>
                <a:spcPct val="10000"/>
              </a:spcBef>
              <a:spcAft>
                <a:spcPct val="15000"/>
              </a:spcAft>
              <a:buNone/>
            </a:pPr>
            <a:endParaRPr lang="en-US" altLang="en-US" sz="6400" b="1" dirty="0" smtClean="0"/>
          </a:p>
          <a:p>
            <a:pPr marL="0" indent="0">
              <a:spcBef>
                <a:spcPct val="10000"/>
              </a:spcBef>
              <a:spcAft>
                <a:spcPct val="15000"/>
              </a:spcAft>
              <a:buNone/>
            </a:pPr>
            <a:r>
              <a:rPr lang="en-US" altLang="en-US" sz="11200" b="1" dirty="0" smtClean="0">
                <a:solidFill>
                  <a:srgbClr val="FF0000"/>
                </a:solidFill>
              </a:rPr>
              <a:t>EDI Perm Positions – New England</a:t>
            </a:r>
            <a:r>
              <a:rPr lang="en-US" altLang="en-US" sz="7200" b="1" dirty="0" smtClean="0">
                <a:solidFill>
                  <a:srgbClr val="FF0000"/>
                </a:solidFill>
              </a:rPr>
              <a:t>:</a:t>
            </a:r>
          </a:p>
          <a:p>
            <a:pPr>
              <a:spcBef>
                <a:spcPct val="10000"/>
              </a:spcBef>
              <a:spcAft>
                <a:spcPct val="15000"/>
              </a:spcAft>
            </a:pPr>
            <a:endParaRPr lang="en-US" altLang="en-US" sz="7200" b="1" dirty="0">
              <a:solidFill>
                <a:srgbClr val="FF0000"/>
              </a:solidFill>
            </a:endParaRPr>
          </a:p>
          <a:p>
            <a:pPr lvl="1">
              <a:spcBef>
                <a:spcPct val="10000"/>
              </a:spcBef>
              <a:spcAft>
                <a:spcPct val="15000"/>
              </a:spcAft>
              <a:buFont typeface="Wingdings" panose="05000000000000000000" pitchFamily="2" charset="2"/>
              <a:buChar char="v"/>
            </a:pPr>
            <a:r>
              <a:rPr lang="en-US" altLang="en-US" sz="9600" b="1" dirty="0" smtClean="0"/>
              <a:t>EDI Coordinator  - </a:t>
            </a:r>
            <a:r>
              <a:rPr lang="en-US" altLang="en-US" sz="9600" b="1" i="1" dirty="0" smtClean="0">
                <a:solidFill>
                  <a:srgbClr val="C00000"/>
                </a:solidFill>
              </a:rPr>
              <a:t>$$</a:t>
            </a:r>
            <a:endParaRPr lang="en-US" sz="9600" b="1" dirty="0"/>
          </a:p>
          <a:p>
            <a:pPr lvl="2">
              <a:spcBef>
                <a:spcPct val="10000"/>
              </a:spcBef>
              <a:spcAft>
                <a:spcPct val="15000"/>
              </a:spcAft>
              <a:buFont typeface="Wingdings" panose="05000000000000000000" pitchFamily="2" charset="2"/>
              <a:buChar char="v"/>
            </a:pPr>
            <a:r>
              <a:rPr lang="en-US" altLang="en-US" sz="9600" b="1" dirty="0" smtClean="0"/>
              <a:t>50K – 65K</a:t>
            </a:r>
          </a:p>
          <a:p>
            <a:pPr lvl="1">
              <a:spcBef>
                <a:spcPct val="10000"/>
              </a:spcBef>
              <a:spcAft>
                <a:spcPct val="15000"/>
              </a:spcAft>
              <a:buFont typeface="Wingdings" panose="05000000000000000000" pitchFamily="2" charset="2"/>
              <a:buChar char="v"/>
            </a:pPr>
            <a:endParaRPr lang="en-US" altLang="en-US" sz="9600" b="1" dirty="0" smtClean="0"/>
          </a:p>
          <a:p>
            <a:pPr lvl="1">
              <a:spcBef>
                <a:spcPct val="10000"/>
              </a:spcBef>
              <a:spcAft>
                <a:spcPct val="15000"/>
              </a:spcAft>
              <a:buFont typeface="Wingdings" panose="05000000000000000000" pitchFamily="2" charset="2"/>
              <a:buChar char="v"/>
            </a:pPr>
            <a:r>
              <a:rPr lang="en-US" altLang="en-US" sz="9600" b="1" dirty="0" smtClean="0"/>
              <a:t>EDI Business Analyst  - </a:t>
            </a:r>
            <a:r>
              <a:rPr lang="en-US" altLang="en-US" sz="9600" b="1" i="1" dirty="0" smtClean="0">
                <a:solidFill>
                  <a:srgbClr val="C00000"/>
                </a:solidFill>
              </a:rPr>
              <a:t>$$$</a:t>
            </a:r>
          </a:p>
          <a:p>
            <a:pPr lvl="2">
              <a:spcBef>
                <a:spcPct val="10000"/>
              </a:spcBef>
              <a:spcAft>
                <a:spcPct val="15000"/>
              </a:spcAft>
              <a:buFont typeface="Wingdings" panose="05000000000000000000" pitchFamily="2" charset="2"/>
              <a:buChar char="v"/>
            </a:pPr>
            <a:r>
              <a:rPr lang="en-US" altLang="en-US" sz="9600" b="1" i="1" dirty="0" smtClean="0"/>
              <a:t>70K – 95K</a:t>
            </a:r>
            <a:endParaRPr lang="en-US" altLang="en-US" sz="9600" b="1" i="1" dirty="0"/>
          </a:p>
          <a:p>
            <a:pPr lvl="1">
              <a:spcBef>
                <a:spcPct val="10000"/>
              </a:spcBef>
              <a:spcAft>
                <a:spcPct val="15000"/>
              </a:spcAft>
              <a:buFont typeface="Wingdings" panose="05000000000000000000" pitchFamily="2" charset="2"/>
              <a:buChar char="v"/>
            </a:pPr>
            <a:endParaRPr lang="en-US" altLang="en-US" sz="9600" b="1" dirty="0" smtClean="0"/>
          </a:p>
          <a:p>
            <a:pPr lvl="1">
              <a:spcBef>
                <a:spcPct val="10000"/>
              </a:spcBef>
              <a:spcAft>
                <a:spcPct val="15000"/>
              </a:spcAft>
              <a:buFont typeface="Wingdings" panose="05000000000000000000" pitchFamily="2" charset="2"/>
              <a:buChar char="v"/>
            </a:pPr>
            <a:r>
              <a:rPr lang="en-US" altLang="en-US" sz="9600" b="1" dirty="0" smtClean="0"/>
              <a:t>EDI Mapper/Developer/Architect - </a:t>
            </a:r>
            <a:r>
              <a:rPr lang="en-US" altLang="en-US" sz="9600" b="1" i="1" dirty="0">
                <a:solidFill>
                  <a:srgbClr val="C00000"/>
                </a:solidFill>
              </a:rPr>
              <a:t>$$$</a:t>
            </a:r>
            <a:endParaRPr lang="en-US" sz="9600" b="1" dirty="0"/>
          </a:p>
          <a:p>
            <a:pPr lvl="2">
              <a:spcBef>
                <a:spcPct val="10000"/>
              </a:spcBef>
              <a:spcAft>
                <a:spcPct val="15000"/>
              </a:spcAft>
              <a:buFont typeface="Wingdings" panose="05000000000000000000" pitchFamily="2" charset="2"/>
              <a:buChar char="v"/>
            </a:pPr>
            <a:r>
              <a:rPr lang="en-US" altLang="en-US" sz="9600" b="1" dirty="0" smtClean="0"/>
              <a:t>75K-125K</a:t>
            </a:r>
          </a:p>
          <a:p>
            <a:pPr marL="457200" lvl="1" indent="0">
              <a:spcBef>
                <a:spcPct val="10000"/>
              </a:spcBef>
              <a:spcAft>
                <a:spcPct val="15000"/>
              </a:spcAft>
              <a:buNone/>
            </a:pPr>
            <a:endParaRPr lang="en-US" altLang="en-US" sz="9600" b="1" dirty="0" smtClean="0"/>
          </a:p>
          <a:p>
            <a:pPr lvl="1">
              <a:spcBef>
                <a:spcPct val="10000"/>
              </a:spcBef>
              <a:spcAft>
                <a:spcPct val="15000"/>
              </a:spcAft>
              <a:buFont typeface="Wingdings" panose="05000000000000000000" pitchFamily="2" charset="2"/>
              <a:buChar char="v"/>
            </a:pPr>
            <a:r>
              <a:rPr lang="en-US" altLang="en-US" sz="9600" b="1" dirty="0" smtClean="0"/>
              <a:t>EDI Manager - </a:t>
            </a:r>
            <a:r>
              <a:rPr lang="en-US" altLang="en-US" sz="9600" b="1" i="1" dirty="0" smtClean="0">
                <a:solidFill>
                  <a:srgbClr val="C00000"/>
                </a:solidFill>
              </a:rPr>
              <a:t>$$$</a:t>
            </a:r>
          </a:p>
          <a:p>
            <a:pPr lvl="2">
              <a:spcBef>
                <a:spcPct val="10000"/>
              </a:spcBef>
              <a:spcAft>
                <a:spcPct val="15000"/>
              </a:spcAft>
              <a:buFont typeface="Wingdings" panose="05000000000000000000" pitchFamily="2" charset="2"/>
              <a:buChar char="v"/>
            </a:pPr>
            <a:r>
              <a:rPr lang="en-US" sz="9600" b="1" i="1" dirty="0" smtClean="0"/>
              <a:t>80K – 125K</a:t>
            </a:r>
            <a:endParaRPr lang="en-US" sz="9600" b="1" dirty="0"/>
          </a:p>
          <a:p>
            <a:pPr marL="457200" lvl="1" indent="0">
              <a:spcBef>
                <a:spcPct val="10000"/>
              </a:spcBef>
              <a:spcAft>
                <a:spcPct val="15000"/>
              </a:spcAft>
              <a:buNone/>
            </a:pPr>
            <a:endParaRPr lang="en-US" altLang="en-US" sz="6400" b="1" dirty="0" smtClean="0"/>
          </a:p>
          <a:p>
            <a:pPr marL="457200" lvl="1" indent="0">
              <a:spcBef>
                <a:spcPct val="10000"/>
              </a:spcBef>
              <a:spcAft>
                <a:spcPct val="15000"/>
              </a:spcAft>
              <a:buNone/>
            </a:pPr>
            <a:endParaRPr lang="en-US" altLang="en-US" sz="6400" b="1" dirty="0"/>
          </a:p>
          <a:p>
            <a:endParaRPr lang="en-US" sz="1900" dirty="0" smtClean="0"/>
          </a:p>
        </p:txBody>
      </p:sp>
      <p:pic>
        <p:nvPicPr>
          <p:cNvPr id="1033" name="Picture 9" descr="C:\Users\bfeldman@edispecialists.com\AppData\Local\Microsoft\Windows\Temporary Internet Files\Content.IE5\PI8KW9QB\MC900038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219200"/>
            <a:ext cx="949513" cy="5836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bfeldman@edispecialists.com\AppData\Local\Microsoft\Windows\Temporary Internet Files\Content.IE5\PI8KW9QB\MC900038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11495"/>
            <a:ext cx="949513" cy="58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95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229600" cy="1143000"/>
          </a:xfrm>
        </p:spPr>
        <p:txBody>
          <a:bodyPr>
            <a:noAutofit/>
          </a:bodyPr>
          <a:lstStyle/>
          <a:p>
            <a:pPr algn="ctr"/>
            <a:r>
              <a:rPr lang="en-US" dirty="0" smtClean="0"/>
              <a:t>In-Demand IT positions</a:t>
            </a:r>
            <a:endParaRPr lang="en-US" dirty="0"/>
          </a:p>
        </p:txBody>
      </p:sp>
      <p:sp>
        <p:nvSpPr>
          <p:cNvPr id="3" name="Content Placeholder 2"/>
          <p:cNvSpPr>
            <a:spLocks noGrp="1"/>
          </p:cNvSpPr>
          <p:nvPr>
            <p:ph idx="1"/>
          </p:nvPr>
        </p:nvSpPr>
        <p:spPr>
          <a:xfrm>
            <a:off x="0" y="1066800"/>
            <a:ext cx="9144000" cy="5791200"/>
          </a:xfrm>
        </p:spPr>
        <p:txBody>
          <a:bodyPr>
            <a:normAutofit/>
          </a:bodyPr>
          <a:lstStyle/>
          <a:p>
            <a:endParaRPr lang="en-US" sz="2400" b="1" i="1" dirty="0" smtClean="0">
              <a:solidFill>
                <a:srgbClr val="C00000"/>
              </a:solidFill>
            </a:endParaRPr>
          </a:p>
          <a:p>
            <a:r>
              <a:rPr lang="en-US" sz="1800" b="1" dirty="0"/>
              <a:t>Demand for </a:t>
            </a:r>
            <a:r>
              <a:rPr lang="en-US" sz="1800" b="1" i="1" u="sng" dirty="0">
                <a:solidFill>
                  <a:srgbClr val="FF0000"/>
                </a:solidFill>
              </a:rPr>
              <a:t>cybersecurity professionals </a:t>
            </a:r>
            <a:r>
              <a:rPr lang="en-US" sz="1800" b="1" i="1" dirty="0" smtClean="0"/>
              <a:t>grew </a:t>
            </a:r>
            <a:r>
              <a:rPr lang="en-US" sz="1800" b="1" i="1" dirty="0"/>
              <a:t>3.5 times faster</a:t>
            </a:r>
            <a:r>
              <a:rPr lang="en-US" sz="1800" b="1" dirty="0"/>
              <a:t> than demand for other IT </a:t>
            </a:r>
            <a:r>
              <a:rPr lang="en-US" sz="1800" b="1" dirty="0" smtClean="0"/>
              <a:t>jobs since 2011 </a:t>
            </a:r>
            <a:r>
              <a:rPr lang="en-US" sz="1800" b="1" dirty="0"/>
              <a:t>–</a:t>
            </a:r>
            <a:r>
              <a:rPr lang="en-US" sz="1800" b="1" i="1" dirty="0"/>
              <a:t>Peninsula Press </a:t>
            </a:r>
          </a:p>
          <a:p>
            <a:endParaRPr lang="en-US" sz="1800" b="1" i="1" dirty="0">
              <a:solidFill>
                <a:srgbClr val="C00000"/>
              </a:solidFill>
            </a:endParaRPr>
          </a:p>
          <a:p>
            <a:r>
              <a:rPr lang="en-US" sz="1800" b="1" dirty="0"/>
              <a:t>Cyber security and Information Security market expected to grow from $75 billion in 2015 to $</a:t>
            </a:r>
            <a:r>
              <a:rPr lang="en-US" sz="1800" b="1" dirty="0" smtClean="0"/>
              <a:t>170 </a:t>
            </a:r>
            <a:r>
              <a:rPr lang="en-US" sz="1800" b="1" dirty="0"/>
              <a:t>billion by 2020- </a:t>
            </a:r>
            <a:r>
              <a:rPr lang="en-US" sz="1800" b="1" i="1" dirty="0"/>
              <a:t>Forbes Tech</a:t>
            </a:r>
            <a:endParaRPr lang="en-US" sz="1800" b="1" i="1" dirty="0">
              <a:solidFill>
                <a:srgbClr val="C00000"/>
              </a:solidFill>
            </a:endParaRPr>
          </a:p>
          <a:p>
            <a:endParaRPr lang="en-US" sz="1800" b="1" dirty="0" smtClean="0"/>
          </a:p>
          <a:p>
            <a:r>
              <a:rPr lang="en-US" sz="1800" b="1" i="1" dirty="0" smtClean="0">
                <a:solidFill>
                  <a:srgbClr val="FF0000"/>
                </a:solidFill>
              </a:rPr>
              <a:t>73.5</a:t>
            </a:r>
            <a:r>
              <a:rPr lang="en-US" sz="1800" b="1" i="1" dirty="0">
                <a:solidFill>
                  <a:srgbClr val="FF0000"/>
                </a:solidFill>
              </a:rPr>
              <a:t>%+ job posting change from February 2015-February 2016  </a:t>
            </a:r>
            <a:r>
              <a:rPr lang="en-US" sz="1800" b="1" i="1" dirty="0" smtClean="0">
                <a:solidFill>
                  <a:srgbClr val="FF0000"/>
                </a:solidFill>
              </a:rPr>
              <a:t>    </a:t>
            </a:r>
          </a:p>
          <a:p>
            <a:pPr marL="0" indent="0">
              <a:buNone/>
            </a:pPr>
            <a:r>
              <a:rPr lang="en-US" sz="1800" b="1" i="1" dirty="0">
                <a:solidFill>
                  <a:srgbClr val="FF0000"/>
                </a:solidFill>
              </a:rPr>
              <a:t> </a:t>
            </a:r>
            <a:r>
              <a:rPr lang="en-US" sz="1800" b="1" i="1" dirty="0" smtClean="0">
                <a:solidFill>
                  <a:srgbClr val="FF0000"/>
                </a:solidFill>
              </a:rPr>
              <a:t>                                     </a:t>
            </a:r>
            <a:r>
              <a:rPr lang="en-US" sz="1600" b="1" i="1" dirty="0" smtClean="0">
                <a:solidFill>
                  <a:srgbClr val="FF0000"/>
                </a:solidFill>
              </a:rPr>
              <a:t>CareerBuilder Data Portal</a:t>
            </a:r>
            <a:endParaRPr lang="en-US" sz="1600" b="1" i="1" dirty="0">
              <a:solidFill>
                <a:srgbClr val="FF0000"/>
              </a:solidFill>
            </a:endParaRPr>
          </a:p>
        </p:txBody>
      </p:sp>
      <p:pic>
        <p:nvPicPr>
          <p:cNvPr id="4" name="Picture 3"/>
          <p:cNvPicPr>
            <a:picLocks noChangeAspect="1"/>
          </p:cNvPicPr>
          <p:nvPr/>
        </p:nvPicPr>
        <p:blipFill>
          <a:blip r:embed="rId3"/>
          <a:stretch>
            <a:fillRect/>
          </a:stretch>
        </p:blipFill>
        <p:spPr>
          <a:xfrm>
            <a:off x="0" y="4038600"/>
            <a:ext cx="9144000" cy="2606156"/>
          </a:xfrm>
          <a:prstGeom prst="rect">
            <a:avLst/>
          </a:prstGeom>
        </p:spPr>
      </p:pic>
      <p:pic>
        <p:nvPicPr>
          <p:cNvPr id="7" name="Picture 6" descr="C:\Users\bfeldman@edispecialists.com\AppData\Local\Microsoft\Windows\Temporary Internet Files\Content.IE5\PI8KW9QB\MC9000386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9358"/>
            <a:ext cx="1649273" cy="10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11430000" cy="1143000"/>
          </a:xfrm>
        </p:spPr>
        <p:txBody>
          <a:bodyPr>
            <a:normAutofit/>
          </a:bodyPr>
          <a:lstStyle/>
          <a:p>
            <a:pPr algn="ctr"/>
            <a:r>
              <a:rPr lang="en-US" dirty="0"/>
              <a:t>In-Demand IT positions</a:t>
            </a:r>
          </a:p>
        </p:txBody>
      </p:sp>
      <p:sp>
        <p:nvSpPr>
          <p:cNvPr id="3" name="Content Placeholder 2"/>
          <p:cNvSpPr>
            <a:spLocks noGrp="1"/>
          </p:cNvSpPr>
          <p:nvPr>
            <p:ph idx="1"/>
          </p:nvPr>
        </p:nvSpPr>
        <p:spPr/>
        <p:txBody>
          <a:bodyPr>
            <a:normAutofit/>
          </a:bodyPr>
          <a:lstStyle/>
          <a:p>
            <a:r>
              <a:rPr lang="en-US" sz="2800" b="1" i="1" dirty="0">
                <a:solidFill>
                  <a:srgbClr val="C00000"/>
                </a:solidFill>
              </a:rPr>
              <a:t>28.2% + Change </a:t>
            </a:r>
            <a:r>
              <a:rPr lang="en-US" sz="2800" b="1" i="1" dirty="0" smtClean="0">
                <a:solidFill>
                  <a:srgbClr val="C00000"/>
                </a:solidFill>
              </a:rPr>
              <a:t>in Mobile App </a:t>
            </a:r>
            <a:r>
              <a:rPr lang="en-US" sz="2800" b="1" i="1" dirty="0">
                <a:solidFill>
                  <a:srgbClr val="C00000"/>
                </a:solidFill>
              </a:rPr>
              <a:t>job postings from February 2015-February </a:t>
            </a:r>
            <a:r>
              <a:rPr lang="en-US" sz="2800" b="1" i="1" dirty="0" smtClean="0">
                <a:solidFill>
                  <a:srgbClr val="C00000"/>
                </a:solidFill>
              </a:rPr>
              <a:t>2016</a:t>
            </a:r>
          </a:p>
          <a:p>
            <a:pPr marL="0" indent="0">
              <a:buNone/>
            </a:pPr>
            <a:r>
              <a:rPr lang="en-US" sz="2400" b="1" i="1" dirty="0">
                <a:solidFill>
                  <a:srgbClr val="C00000"/>
                </a:solidFill>
              </a:rPr>
              <a:t> </a:t>
            </a:r>
            <a:r>
              <a:rPr lang="en-US" sz="2400" b="1" i="1" dirty="0" smtClean="0">
                <a:solidFill>
                  <a:srgbClr val="C00000"/>
                </a:solidFill>
              </a:rPr>
              <a:t>                       </a:t>
            </a:r>
            <a:r>
              <a:rPr lang="en-US" sz="2000" b="1" i="1" dirty="0" smtClean="0">
                <a:solidFill>
                  <a:srgbClr val="C00000"/>
                </a:solidFill>
              </a:rPr>
              <a:t>CareerBuilder Data Portal</a:t>
            </a:r>
          </a:p>
          <a:p>
            <a:r>
              <a:rPr lang="en-US" sz="2400" b="1" i="1" dirty="0" smtClean="0">
                <a:solidFill>
                  <a:srgbClr val="C00000"/>
                </a:solidFill>
              </a:rPr>
              <a:t>(</a:t>
            </a:r>
            <a:r>
              <a:rPr lang="en-US" sz="2400" b="1" i="1" dirty="0">
                <a:solidFill>
                  <a:srgbClr val="C00000"/>
                </a:solidFill>
              </a:rPr>
              <a:t>CareerBuilder Data Portal)</a:t>
            </a:r>
          </a:p>
          <a:p>
            <a:pPr marL="0" indent="0">
              <a:buNone/>
            </a:pPr>
            <a:endParaRPr lang="en-US" sz="2000" dirty="0"/>
          </a:p>
        </p:txBody>
      </p:sp>
      <p:pic>
        <p:nvPicPr>
          <p:cNvPr id="4" name="Picture 3"/>
          <p:cNvPicPr>
            <a:picLocks noChangeAspect="1"/>
          </p:cNvPicPr>
          <p:nvPr/>
        </p:nvPicPr>
        <p:blipFill>
          <a:blip r:embed="rId3"/>
          <a:stretch>
            <a:fillRect/>
          </a:stretch>
        </p:blipFill>
        <p:spPr>
          <a:xfrm>
            <a:off x="152400" y="2895600"/>
            <a:ext cx="8763000" cy="3441700"/>
          </a:xfrm>
          <a:prstGeom prst="rect">
            <a:avLst/>
          </a:prstGeom>
        </p:spPr>
      </p:pic>
      <p:pic>
        <p:nvPicPr>
          <p:cNvPr id="7" name="Picture 6" descr="C:\Users\bfeldman@edispecialists.com\AppData\Local\Microsoft\Windows\Temporary Internet Files\Content.IE5\PI8KW9QB\MC9000386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9358"/>
            <a:ext cx="1649273" cy="101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06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dirty="0" smtClean="0"/>
              <a:t>The IT ‘hot’ list</a:t>
            </a:r>
            <a:endParaRPr lang="en-US" dirty="0"/>
          </a:p>
        </p:txBody>
      </p:sp>
      <p:sp>
        <p:nvSpPr>
          <p:cNvPr id="3" name="Content Placeholder 2"/>
          <p:cNvSpPr>
            <a:spLocks noGrp="1"/>
          </p:cNvSpPr>
          <p:nvPr>
            <p:ph idx="1"/>
          </p:nvPr>
        </p:nvSpPr>
        <p:spPr>
          <a:xfrm>
            <a:off x="457200" y="1600200"/>
            <a:ext cx="7696200" cy="4525963"/>
          </a:xfrm>
        </p:spPr>
        <p:txBody>
          <a:bodyPr>
            <a:normAutofit lnSpcReduction="10000"/>
          </a:bodyPr>
          <a:lstStyle/>
          <a:p>
            <a:pPr>
              <a:lnSpc>
                <a:spcPct val="160000"/>
              </a:lnSpc>
              <a:buFont typeface="Wingdings" panose="05000000000000000000" pitchFamily="2" charset="2"/>
              <a:buChar char="v"/>
            </a:pPr>
            <a:r>
              <a:rPr lang="en-US" altLang="en-US" sz="2200" b="1" dirty="0" smtClean="0"/>
              <a:t>Microsoft SharePoint Developers/Architects</a:t>
            </a:r>
          </a:p>
          <a:p>
            <a:pPr>
              <a:lnSpc>
                <a:spcPct val="160000"/>
              </a:lnSpc>
              <a:buFont typeface="Wingdings" panose="05000000000000000000" pitchFamily="2" charset="2"/>
              <a:buChar char="v"/>
            </a:pPr>
            <a:r>
              <a:rPr lang="en-US" altLang="en-US" sz="2200" b="1" dirty="0" smtClean="0"/>
              <a:t>ERP  and Middleware solutions to include Oracle, SAP</a:t>
            </a:r>
          </a:p>
          <a:p>
            <a:pPr marL="742950" lvl="2" indent="-342900">
              <a:lnSpc>
                <a:spcPct val="160000"/>
              </a:lnSpc>
              <a:buFont typeface="Wingdings" panose="05000000000000000000" pitchFamily="2" charset="2"/>
              <a:buChar char="v"/>
            </a:pPr>
            <a:r>
              <a:rPr lang="en-US" altLang="en-US" sz="2200" b="1" dirty="0" smtClean="0"/>
              <a:t>SAP prevalent in many CT and NH based companies – SAP SD, SAP BW,  SAP BI, SAP FICO</a:t>
            </a:r>
          </a:p>
          <a:p>
            <a:pPr>
              <a:lnSpc>
                <a:spcPct val="160000"/>
              </a:lnSpc>
              <a:buFont typeface="Wingdings" panose="05000000000000000000" pitchFamily="2" charset="2"/>
              <a:buChar char="v"/>
            </a:pPr>
            <a:r>
              <a:rPr lang="en-US" altLang="en-US" sz="2200" b="1" smtClean="0"/>
              <a:t>Quality </a:t>
            </a:r>
            <a:r>
              <a:rPr lang="en-US" altLang="en-US" sz="2200" b="1" dirty="0" smtClean="0"/>
              <a:t>Assurance Engineers</a:t>
            </a:r>
            <a:endParaRPr lang="en-US" altLang="en-US" sz="2200" b="1" dirty="0"/>
          </a:p>
          <a:p>
            <a:pPr>
              <a:lnSpc>
                <a:spcPct val="160000"/>
              </a:lnSpc>
              <a:buFont typeface="Wingdings" panose="05000000000000000000" pitchFamily="2" charset="2"/>
              <a:buChar char="v"/>
            </a:pPr>
            <a:r>
              <a:rPr lang="en-US" altLang="en-US" sz="2200" b="1" dirty="0" smtClean="0"/>
              <a:t>Anything and Everything ‘Data’ – Data Warehouse, Data Mining, Big Data, Data Analytics, etc.</a:t>
            </a:r>
          </a:p>
          <a:p>
            <a:endParaRPr lang="en-US" sz="1900" dirty="0" smtClean="0"/>
          </a:p>
        </p:txBody>
      </p:sp>
      <p:pic>
        <p:nvPicPr>
          <p:cNvPr id="1031" name="Picture 7" descr="C:\Users\bfeldman@edispecialists.com\AppData\Local\Microsoft\Windows\Temporary Internet Files\Content.IE5\PI8KW9QB\MC900038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2084"/>
            <a:ext cx="1725473" cy="1060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bfeldman@edispecialists.com\AppData\Local\Microsoft\Windows\Temporary Internet Files\Content.IE5\PI8KW9QB\MC900038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2456" y="1004812"/>
            <a:ext cx="949513" cy="5836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bfeldman@edispecialists.com\AppData\Local\Microsoft\Windows\Temporary Internet Files\Content.IE5\PI8KW9QB\MC900038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800" y="800940"/>
            <a:ext cx="949513" cy="58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56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8763000" cy="1143000"/>
          </a:xfrm>
        </p:spPr>
        <p:txBody>
          <a:bodyPr>
            <a:normAutofit/>
          </a:bodyPr>
          <a:lstStyle/>
          <a:p>
            <a:r>
              <a:rPr lang="en-US" altLang="en-US" sz="3200" dirty="0" smtClean="0"/>
              <a:t>Types of open positions – contract and perm - National</a:t>
            </a:r>
            <a:endParaRPr lang="en-US" sz="3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8935413"/>
              </p:ext>
            </p:extLst>
          </p:nvPr>
        </p:nvGraphicFramePr>
        <p:xfrm>
          <a:off x="152400" y="1496816"/>
          <a:ext cx="4114800" cy="345145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5676900" y="2743200"/>
            <a:ext cx="647700" cy="369332"/>
          </a:xfrm>
          <a:prstGeom prst="rect">
            <a:avLst/>
          </a:prstGeom>
          <a:noFill/>
        </p:spPr>
        <p:txBody>
          <a:bodyPr wrap="square" rtlCol="0">
            <a:spAutoFit/>
          </a:bodyPr>
          <a:lstStyle/>
          <a:p>
            <a:pPr algn="just"/>
            <a:r>
              <a:rPr lang="en-US" b="1" dirty="0" smtClean="0">
                <a:solidFill>
                  <a:schemeClr val="bg1"/>
                </a:solidFill>
              </a:rPr>
              <a:t>82%</a:t>
            </a:r>
            <a:endParaRPr lang="en-US" b="1" dirty="0">
              <a:solidFill>
                <a:schemeClr val="bg1"/>
              </a:solidFill>
            </a:endParaRPr>
          </a:p>
        </p:txBody>
      </p:sp>
      <p:sp>
        <p:nvSpPr>
          <p:cNvPr id="22" name="TextBox 21"/>
          <p:cNvSpPr txBox="1"/>
          <p:nvPr/>
        </p:nvSpPr>
        <p:spPr>
          <a:xfrm>
            <a:off x="6667500" y="2404893"/>
            <a:ext cx="723900" cy="369332"/>
          </a:xfrm>
          <a:prstGeom prst="rect">
            <a:avLst/>
          </a:prstGeom>
          <a:noFill/>
        </p:spPr>
        <p:txBody>
          <a:bodyPr wrap="square" rtlCol="0">
            <a:spAutoFit/>
          </a:bodyPr>
          <a:lstStyle/>
          <a:p>
            <a:pPr algn="just"/>
            <a:r>
              <a:rPr lang="en-US" b="1" dirty="0" smtClean="0">
                <a:solidFill>
                  <a:schemeClr val="bg1"/>
                </a:solidFill>
              </a:rPr>
              <a:t>89%</a:t>
            </a:r>
            <a:endParaRPr lang="en-US" b="1" dirty="0">
              <a:solidFill>
                <a:schemeClr val="bg1"/>
              </a:solidFill>
            </a:endParaRPr>
          </a:p>
        </p:txBody>
      </p:sp>
      <p:sp>
        <p:nvSpPr>
          <p:cNvPr id="10" name="Rectangle 9"/>
          <p:cNvSpPr/>
          <p:nvPr/>
        </p:nvSpPr>
        <p:spPr>
          <a:xfrm>
            <a:off x="304800" y="4340993"/>
            <a:ext cx="7519737" cy="1200329"/>
          </a:xfrm>
          <a:prstGeom prst="rect">
            <a:avLst/>
          </a:prstGeom>
        </p:spPr>
        <p:txBody>
          <a:bodyPr wrap="square">
            <a:spAutoFit/>
          </a:bodyPr>
          <a:lstStyle/>
          <a:p>
            <a:pPr>
              <a:lnSpc>
                <a:spcPct val="200000"/>
              </a:lnSpc>
            </a:pPr>
            <a:endParaRPr lang="en-US" altLang="en-US" b="1" dirty="0" smtClean="0"/>
          </a:p>
          <a:p>
            <a:pPr>
              <a:lnSpc>
                <a:spcPct val="200000"/>
              </a:lnSpc>
            </a:pPr>
            <a:endParaRPr lang="en-US" altLang="en-US" b="1" dirty="0" smtClean="0"/>
          </a:p>
        </p:txBody>
      </p:sp>
      <p:sp>
        <p:nvSpPr>
          <p:cNvPr id="2" name="Rectangle 1"/>
          <p:cNvSpPr/>
          <p:nvPr/>
        </p:nvSpPr>
        <p:spPr>
          <a:xfrm>
            <a:off x="533400" y="2551837"/>
            <a:ext cx="8610600" cy="1754326"/>
          </a:xfrm>
          <a:prstGeom prst="rect">
            <a:avLst/>
          </a:prstGeom>
        </p:spPr>
        <p:txBody>
          <a:bodyPr wrap="square">
            <a:spAutoFit/>
          </a:bodyPr>
          <a:lstStyle/>
          <a:p>
            <a:pPr>
              <a:lnSpc>
                <a:spcPct val="200000"/>
              </a:lnSpc>
            </a:pPr>
            <a:endParaRPr lang="en-US" altLang="en-US" b="1" dirty="0" smtClean="0"/>
          </a:p>
          <a:p>
            <a:pPr>
              <a:lnSpc>
                <a:spcPct val="200000"/>
              </a:lnSpc>
            </a:pPr>
            <a:endParaRPr lang="en-US" altLang="en-US" b="1" dirty="0"/>
          </a:p>
          <a:p>
            <a:pPr>
              <a:lnSpc>
                <a:spcPct val="200000"/>
              </a:lnSpc>
            </a:pPr>
            <a:endParaRPr lang="en-US" dirty="0"/>
          </a:p>
        </p:txBody>
      </p:sp>
      <p:sp>
        <p:nvSpPr>
          <p:cNvPr id="3" name="Rectangle 2"/>
          <p:cNvSpPr/>
          <p:nvPr/>
        </p:nvSpPr>
        <p:spPr>
          <a:xfrm>
            <a:off x="533400" y="4941157"/>
            <a:ext cx="8370855"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en-US" b="1" dirty="0" smtClean="0"/>
              <a:t>Significant Increase in EDI Contract positions past 2 years</a:t>
            </a:r>
            <a:endParaRPr lang="en-US" altLang="en-US" b="1" dirty="0"/>
          </a:p>
          <a:p>
            <a:pPr marL="742950" lvl="1" indent="-285750">
              <a:lnSpc>
                <a:spcPct val="150000"/>
              </a:lnSpc>
              <a:buFont typeface="Arial" panose="020B0604020202020204" pitchFamily="34" charset="0"/>
              <a:buChar char="•"/>
            </a:pPr>
            <a:r>
              <a:rPr lang="en-US" altLang="en-US" b="1" dirty="0" smtClean="0"/>
              <a:t>***New England/NY/NJ leads US in # of EDI Contract position</a:t>
            </a:r>
          </a:p>
          <a:p>
            <a:pPr marL="285750" indent="-285750">
              <a:lnSpc>
                <a:spcPct val="150000"/>
              </a:lnSpc>
              <a:buFont typeface="Arial" panose="020B0604020202020204" pitchFamily="34" charset="0"/>
              <a:buChar char="•"/>
            </a:pPr>
            <a:r>
              <a:rPr lang="en-US" altLang="en-US" b="1" dirty="0" smtClean="0"/>
              <a:t>Decrease in IT Contract positions in past 2 years</a:t>
            </a:r>
          </a:p>
          <a:p>
            <a:pPr marL="285750" indent="-285750">
              <a:lnSpc>
                <a:spcPct val="150000"/>
              </a:lnSpc>
              <a:buFont typeface="Arial" panose="020B0604020202020204" pitchFamily="34" charset="0"/>
              <a:buChar char="•"/>
            </a:pPr>
            <a:r>
              <a:rPr lang="en-US" altLang="en-US" b="1" dirty="0" smtClean="0"/>
              <a:t>Contract to Perm positions remain the same</a:t>
            </a:r>
          </a:p>
          <a:p>
            <a:pPr>
              <a:lnSpc>
                <a:spcPct val="200000"/>
              </a:lnSpc>
            </a:pPr>
            <a:endParaRPr lang="en-US" altLang="en-US" b="1" dirty="0"/>
          </a:p>
        </p:txBody>
      </p:sp>
      <p:graphicFrame>
        <p:nvGraphicFramePr>
          <p:cNvPr id="11" name="Content Placeholder 4"/>
          <p:cNvGraphicFramePr>
            <a:graphicFrameLocks noGrp="1"/>
          </p:cNvGraphicFramePr>
          <p:nvPr>
            <p:ph sz="half" idx="1"/>
            <p:extLst>
              <p:ext uri="{D42A27DB-BD31-4B8C-83A1-F6EECF244321}">
                <p14:modId xmlns:p14="http://schemas.microsoft.com/office/powerpoint/2010/main" val="1127182825"/>
              </p:ext>
            </p:extLst>
          </p:nvPr>
        </p:nvGraphicFramePr>
        <p:xfrm>
          <a:off x="514350" y="1524000"/>
          <a:ext cx="4088895" cy="3581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4"/>
          <p:cNvGraphicFramePr>
            <a:graphicFrameLocks noGrp="1"/>
          </p:cNvGraphicFramePr>
          <p:nvPr>
            <p:ph sz="half" idx="1"/>
            <p:extLst>
              <p:ext uri="{D42A27DB-BD31-4B8C-83A1-F6EECF244321}">
                <p14:modId xmlns:p14="http://schemas.microsoft.com/office/powerpoint/2010/main" val="26314105"/>
              </p:ext>
            </p:extLst>
          </p:nvPr>
        </p:nvGraphicFramePr>
        <p:xfrm>
          <a:off x="4591050" y="1518273"/>
          <a:ext cx="4152900" cy="34514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4719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382000" cy="838200"/>
          </a:xfrm>
        </p:spPr>
        <p:txBody>
          <a:bodyPr>
            <a:normAutofit fontScale="90000"/>
          </a:bodyPr>
          <a:lstStyle/>
          <a:p>
            <a:r>
              <a:rPr lang="en-US" sz="3200" dirty="0" smtClean="0"/>
              <a:t>Looking to Hire?</a:t>
            </a:r>
            <a:r>
              <a:rPr lang="en-US" sz="3200" dirty="0"/>
              <a:t/>
            </a:r>
            <a:br>
              <a:rPr lang="en-US" sz="3200" dirty="0"/>
            </a:br>
            <a:r>
              <a:rPr lang="en-US" sz="3200" dirty="0"/>
              <a:t>How to Attract the Ideal Candidate…</a:t>
            </a:r>
          </a:p>
        </p:txBody>
      </p:sp>
      <p:sp>
        <p:nvSpPr>
          <p:cNvPr id="3" name="Content Placeholder 2"/>
          <p:cNvSpPr>
            <a:spLocks noGrp="1"/>
          </p:cNvSpPr>
          <p:nvPr>
            <p:ph idx="1"/>
          </p:nvPr>
        </p:nvSpPr>
        <p:spPr>
          <a:xfrm>
            <a:off x="457200" y="1524000"/>
            <a:ext cx="7924800" cy="4602163"/>
          </a:xfrm>
        </p:spPr>
        <p:txBody>
          <a:bodyPr>
            <a:normAutofit/>
          </a:bodyPr>
          <a:lstStyle/>
          <a:p>
            <a:pPr marL="457200" lvl="1" indent="0">
              <a:buNone/>
            </a:pPr>
            <a:endParaRPr lang="en-US" altLang="en-US" sz="2000" dirty="0"/>
          </a:p>
          <a:p>
            <a:endParaRPr lang="en-US" sz="1900" dirty="0"/>
          </a:p>
        </p:txBody>
      </p:sp>
      <p:pic>
        <p:nvPicPr>
          <p:cNvPr id="1028" name="Picture 4" descr="C:\Users\bfeldman@edispecialists.com\AppData\Local\Microsoft\Windows\Temporary Internet Files\Content.IE5\PI8KW9QB\MC9002811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600200"/>
            <a:ext cx="6858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79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382000" cy="838200"/>
          </a:xfrm>
        </p:spPr>
        <p:txBody>
          <a:bodyPr>
            <a:normAutofit fontScale="90000"/>
          </a:bodyPr>
          <a:lstStyle/>
          <a:p>
            <a:r>
              <a:rPr lang="en-US" sz="3200" dirty="0" smtClean="0"/>
              <a:t/>
            </a:r>
            <a:br>
              <a:rPr lang="en-US" sz="3200" dirty="0" smtClean="0"/>
            </a:br>
            <a:r>
              <a:rPr lang="en-US" sz="3200" dirty="0" smtClean="0"/>
              <a:t>Write an Attractive Job Description</a:t>
            </a:r>
            <a:br>
              <a:rPr lang="en-US" sz="3200" dirty="0" smtClean="0"/>
            </a:br>
            <a:endParaRPr lang="en-US" sz="3200" dirty="0"/>
          </a:p>
        </p:txBody>
      </p:sp>
      <p:sp>
        <p:nvSpPr>
          <p:cNvPr id="3" name="Content Placeholder 2"/>
          <p:cNvSpPr>
            <a:spLocks noGrp="1"/>
          </p:cNvSpPr>
          <p:nvPr>
            <p:ph idx="1"/>
          </p:nvPr>
        </p:nvSpPr>
        <p:spPr>
          <a:xfrm>
            <a:off x="457200" y="1524000"/>
            <a:ext cx="7924800" cy="4602163"/>
          </a:xfrm>
        </p:spPr>
        <p:txBody>
          <a:bodyPr>
            <a:normAutofit fontScale="92500" lnSpcReduction="20000"/>
          </a:bodyPr>
          <a:lstStyle/>
          <a:p>
            <a:r>
              <a:rPr lang="en-US" altLang="en-US" sz="2400" b="1" dirty="0" smtClean="0"/>
              <a:t>Craft a ‘compelling’ job title</a:t>
            </a:r>
          </a:p>
          <a:p>
            <a:endParaRPr lang="en-US" altLang="en-US" sz="2400" b="1" dirty="0">
              <a:solidFill>
                <a:srgbClr val="FF0000"/>
              </a:solidFill>
            </a:endParaRPr>
          </a:p>
          <a:p>
            <a:r>
              <a:rPr lang="en-US" altLang="en-US" sz="2400" b="1" dirty="0" smtClean="0">
                <a:solidFill>
                  <a:srgbClr val="FF0000"/>
                </a:solidFill>
              </a:rPr>
              <a:t>Be realistic in your expectations!!</a:t>
            </a:r>
          </a:p>
          <a:p>
            <a:pPr lvl="1">
              <a:buFont typeface="Wingdings" panose="05000000000000000000" pitchFamily="2" charset="2"/>
              <a:buChar char="v"/>
            </a:pPr>
            <a:r>
              <a:rPr lang="en-US" altLang="en-US" sz="2000" b="1" dirty="0"/>
              <a:t>Don’t </a:t>
            </a:r>
            <a:r>
              <a:rPr lang="en-US" altLang="en-US" sz="2000" b="1" i="1" dirty="0" smtClean="0"/>
              <a:t>Double or Triple Up </a:t>
            </a:r>
            <a:r>
              <a:rPr lang="en-US" altLang="en-US" sz="2000" b="1" dirty="0"/>
              <a:t>on </a:t>
            </a:r>
            <a:r>
              <a:rPr lang="en-US" altLang="en-US" sz="2000" b="1" dirty="0" smtClean="0"/>
              <a:t>‘un-related’ skill sets</a:t>
            </a:r>
            <a:endParaRPr lang="en-US" altLang="en-US" sz="2000" b="1" dirty="0"/>
          </a:p>
          <a:p>
            <a:endParaRPr lang="en-US" altLang="en-US" sz="2000" b="1" dirty="0"/>
          </a:p>
          <a:p>
            <a:r>
              <a:rPr lang="en-US" altLang="en-US" sz="2000" b="1" dirty="0" smtClean="0"/>
              <a:t>Be as specific as possible in outlining skills needed</a:t>
            </a:r>
          </a:p>
          <a:p>
            <a:pPr lvl="1">
              <a:buFont typeface="Wingdings" panose="05000000000000000000" pitchFamily="2" charset="2"/>
              <a:buChar char="v"/>
            </a:pPr>
            <a:r>
              <a:rPr lang="en-US" altLang="en-US" sz="2000" b="1" dirty="0" smtClean="0"/>
              <a:t>Clearly List </a:t>
            </a:r>
            <a:r>
              <a:rPr lang="en-US" altLang="en-US" sz="2000" b="1" dirty="0"/>
              <a:t>‘</a:t>
            </a:r>
            <a:r>
              <a:rPr lang="en-US" altLang="en-US" sz="2000" b="1" dirty="0">
                <a:solidFill>
                  <a:srgbClr val="C00000"/>
                </a:solidFill>
              </a:rPr>
              <a:t>MUST HAVES’</a:t>
            </a:r>
          </a:p>
          <a:p>
            <a:pPr lvl="1">
              <a:buFont typeface="Wingdings" panose="05000000000000000000" pitchFamily="2" charset="2"/>
              <a:buChar char="v"/>
            </a:pPr>
            <a:r>
              <a:rPr lang="en-US" altLang="en-US" sz="2000" b="1" dirty="0" smtClean="0"/>
              <a:t>Clearly List ‘ Preferred’ </a:t>
            </a:r>
          </a:p>
          <a:p>
            <a:pPr lvl="1"/>
            <a:endParaRPr lang="en-US" altLang="en-US" sz="2000" b="1" dirty="0" smtClean="0"/>
          </a:p>
          <a:p>
            <a:r>
              <a:rPr lang="en-US" altLang="en-US" sz="2000" b="1" dirty="0" smtClean="0"/>
              <a:t>Include </a:t>
            </a:r>
            <a:r>
              <a:rPr lang="en-US" altLang="en-US" sz="2000" b="1" dirty="0"/>
              <a:t>a </a:t>
            </a:r>
            <a:r>
              <a:rPr lang="en-US" altLang="en-US" sz="2000" b="1" dirty="0" smtClean="0"/>
              <a:t>company overview, department overview, and why the </a:t>
            </a:r>
            <a:r>
              <a:rPr lang="en-US" altLang="en-US" sz="2000" b="1" dirty="0"/>
              <a:t>company is an excellent place to </a:t>
            </a:r>
            <a:r>
              <a:rPr lang="en-US" altLang="en-US" sz="2000" b="1" dirty="0" smtClean="0"/>
              <a:t>work</a:t>
            </a:r>
          </a:p>
          <a:p>
            <a:pPr lvl="1"/>
            <a:r>
              <a:rPr lang="en-US" altLang="en-US" sz="1600" b="1" dirty="0"/>
              <a:t>Include company/employee benefits and perks</a:t>
            </a:r>
          </a:p>
          <a:p>
            <a:endParaRPr lang="en-US" altLang="en-US" sz="1600" b="1" dirty="0"/>
          </a:p>
          <a:p>
            <a:r>
              <a:rPr lang="en-US" altLang="en-US" sz="2000" b="1" dirty="0"/>
              <a:t>Include </a:t>
            </a:r>
            <a:r>
              <a:rPr lang="en-US" altLang="en-US" sz="2000" b="1" dirty="0" smtClean="0"/>
              <a:t>salary ranges </a:t>
            </a:r>
            <a:r>
              <a:rPr lang="en-US" altLang="en-US" sz="2000" b="1" dirty="0"/>
              <a:t>and </a:t>
            </a:r>
            <a:r>
              <a:rPr lang="en-US" altLang="en-US" sz="2000" b="1" dirty="0" smtClean="0"/>
              <a:t>benefits</a:t>
            </a:r>
          </a:p>
          <a:p>
            <a:pPr lvl="1">
              <a:buFont typeface="Wingdings" panose="05000000000000000000" pitchFamily="2" charset="2"/>
              <a:buChar char="v"/>
            </a:pPr>
            <a:r>
              <a:rPr lang="en-US" altLang="en-US" sz="2100" b="1" i="1" u="sng" dirty="0"/>
              <a:t>Ensure the salary range meets market </a:t>
            </a:r>
            <a:r>
              <a:rPr lang="en-US" altLang="en-US" sz="2100" b="1" i="1" u="sng" dirty="0" smtClean="0"/>
              <a:t>expectations</a:t>
            </a:r>
          </a:p>
          <a:p>
            <a:endParaRPr lang="en-US" altLang="en-US" sz="2500" dirty="0" smtClean="0"/>
          </a:p>
          <a:p>
            <a:endParaRPr lang="en-US" altLang="en-US" sz="1600" dirty="0"/>
          </a:p>
          <a:p>
            <a:pPr marL="457200" lvl="1" indent="0">
              <a:buNone/>
            </a:pPr>
            <a:endParaRPr lang="en-US" altLang="en-US" sz="2000" dirty="0"/>
          </a:p>
          <a:p>
            <a:endParaRPr lang="en-US" sz="1900" dirty="0"/>
          </a:p>
        </p:txBody>
      </p:sp>
    </p:spTree>
    <p:extLst>
      <p:ext uri="{BB962C8B-B14F-4D97-AF65-F5344CB8AC3E}">
        <p14:creationId xmlns:p14="http://schemas.microsoft.com/office/powerpoint/2010/main" val="3368765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28600"/>
            <a:ext cx="8382000" cy="838200"/>
          </a:xfrm>
        </p:spPr>
        <p:txBody>
          <a:bodyPr>
            <a:normAutofit fontScale="90000"/>
          </a:bodyPr>
          <a:lstStyle/>
          <a:p>
            <a:r>
              <a:rPr lang="en-US" sz="3200" dirty="0" smtClean="0"/>
              <a:t>Effectively Screening Candidates…</a:t>
            </a:r>
            <a:br>
              <a:rPr lang="en-US" sz="3200" dirty="0" smtClean="0"/>
            </a:br>
            <a:endParaRPr lang="en-US" sz="3200" dirty="0"/>
          </a:p>
        </p:txBody>
      </p:sp>
      <p:sp>
        <p:nvSpPr>
          <p:cNvPr id="3" name="Content Placeholder 2"/>
          <p:cNvSpPr>
            <a:spLocks noGrp="1"/>
          </p:cNvSpPr>
          <p:nvPr>
            <p:ph idx="1"/>
          </p:nvPr>
        </p:nvSpPr>
        <p:spPr>
          <a:xfrm>
            <a:off x="457200" y="1371600"/>
            <a:ext cx="7924800" cy="5029200"/>
          </a:xfrm>
        </p:spPr>
        <p:txBody>
          <a:bodyPr>
            <a:normAutofit fontScale="77500" lnSpcReduction="20000"/>
          </a:bodyPr>
          <a:lstStyle/>
          <a:p>
            <a:pPr marL="0" indent="0">
              <a:buNone/>
            </a:pPr>
            <a:r>
              <a:rPr lang="en-US" sz="3300" b="1" i="1" u="sng" dirty="0" smtClean="0"/>
              <a:t>Technical Contract Positions</a:t>
            </a:r>
          </a:p>
          <a:p>
            <a:endParaRPr lang="en-US" altLang="en-US" sz="2000" b="1" dirty="0"/>
          </a:p>
          <a:p>
            <a:pPr lvl="1"/>
            <a:r>
              <a:rPr lang="en-US" altLang="en-US" sz="2600" b="1" dirty="0" smtClean="0"/>
              <a:t>After initial phone screen:</a:t>
            </a:r>
          </a:p>
          <a:p>
            <a:pPr lvl="1"/>
            <a:endParaRPr lang="en-US" altLang="en-US" sz="2600" b="1" dirty="0" smtClean="0"/>
          </a:p>
          <a:p>
            <a:pPr lvl="2"/>
            <a:r>
              <a:rPr lang="en-US" altLang="en-US" sz="2600" b="1" dirty="0"/>
              <a:t>Conduct a </a:t>
            </a:r>
            <a:r>
              <a:rPr lang="en-US" altLang="en-US" sz="2600" b="1" dirty="0" smtClean="0"/>
              <a:t>SKYPE technical </a:t>
            </a:r>
            <a:r>
              <a:rPr lang="en-US" altLang="en-US" sz="2600" b="1" dirty="0"/>
              <a:t>interview </a:t>
            </a:r>
          </a:p>
          <a:p>
            <a:pPr lvl="2"/>
            <a:r>
              <a:rPr lang="en-US" altLang="en-US" sz="2600" b="1" dirty="0" smtClean="0"/>
              <a:t>Give candidate a skills </a:t>
            </a:r>
            <a:r>
              <a:rPr lang="en-US" altLang="en-US" sz="2600" b="1" dirty="0"/>
              <a:t>assessment </a:t>
            </a:r>
            <a:r>
              <a:rPr lang="en-US" altLang="en-US" sz="2600" b="1" dirty="0" smtClean="0"/>
              <a:t>task </a:t>
            </a:r>
          </a:p>
          <a:p>
            <a:pPr lvl="2"/>
            <a:r>
              <a:rPr lang="en-US" altLang="en-US" sz="2600" b="1" dirty="0" smtClean="0"/>
              <a:t>If contractor will be remote, contact minimum 2 references </a:t>
            </a:r>
          </a:p>
          <a:p>
            <a:endParaRPr lang="en-US" altLang="en-US" sz="2000" b="1" dirty="0" smtClean="0"/>
          </a:p>
          <a:p>
            <a:pPr marL="0" indent="0">
              <a:buNone/>
            </a:pPr>
            <a:r>
              <a:rPr lang="en-US" sz="3300" b="1" i="1" u="sng" dirty="0" smtClean="0"/>
              <a:t>Technical Perm </a:t>
            </a:r>
            <a:r>
              <a:rPr lang="en-US" sz="3300" b="1" i="1" u="sng" dirty="0"/>
              <a:t>Positions</a:t>
            </a:r>
          </a:p>
          <a:p>
            <a:endParaRPr lang="en-US" altLang="en-US" sz="2000" b="1" dirty="0"/>
          </a:p>
          <a:p>
            <a:pPr lvl="1"/>
            <a:r>
              <a:rPr lang="en-US" altLang="en-US" sz="2600" b="1" dirty="0"/>
              <a:t>After initial phone screen:</a:t>
            </a:r>
          </a:p>
          <a:p>
            <a:pPr marL="457200" lvl="1" indent="0">
              <a:buNone/>
            </a:pPr>
            <a:endParaRPr lang="en-US" altLang="en-US" sz="2500" b="1" dirty="0"/>
          </a:p>
          <a:p>
            <a:pPr lvl="2"/>
            <a:r>
              <a:rPr lang="en-US" altLang="en-US" sz="2500" b="1" dirty="0"/>
              <a:t> </a:t>
            </a:r>
            <a:r>
              <a:rPr lang="en-US" altLang="en-US" sz="2600" b="1" dirty="0"/>
              <a:t>Bring candidate in for an in person interview</a:t>
            </a:r>
          </a:p>
          <a:p>
            <a:pPr lvl="2"/>
            <a:r>
              <a:rPr lang="en-US" altLang="en-US" sz="2600" b="1" dirty="0"/>
              <a:t> Give candidate skills assessment task</a:t>
            </a:r>
          </a:p>
          <a:p>
            <a:pPr lvl="2"/>
            <a:r>
              <a:rPr lang="en-US" altLang="en-US" sz="2600" b="1" dirty="0"/>
              <a:t> Contact </a:t>
            </a:r>
            <a:r>
              <a:rPr lang="en-US" altLang="en-US" sz="2600" b="1" dirty="0" smtClean="0"/>
              <a:t>at least </a:t>
            </a:r>
            <a:r>
              <a:rPr lang="en-US" altLang="en-US" sz="2600" b="1" dirty="0"/>
              <a:t>3 references</a:t>
            </a:r>
          </a:p>
          <a:p>
            <a:pPr lvl="2"/>
            <a:endParaRPr lang="en-US" altLang="en-US" sz="2600" b="1" dirty="0"/>
          </a:p>
          <a:p>
            <a:pPr lvl="2"/>
            <a:endParaRPr lang="en-US" altLang="en-US" sz="2100" b="1" dirty="0"/>
          </a:p>
          <a:p>
            <a:endParaRPr lang="en-US" altLang="en-US" sz="2000" b="1" dirty="0"/>
          </a:p>
          <a:p>
            <a:endParaRPr lang="en-US" altLang="en-US" sz="1600" dirty="0"/>
          </a:p>
          <a:p>
            <a:pPr marL="457200" lvl="1" indent="0">
              <a:buNone/>
            </a:pPr>
            <a:endParaRPr lang="en-US" altLang="en-US" sz="2000" dirty="0"/>
          </a:p>
          <a:p>
            <a:endParaRPr lang="en-US" sz="1900" dirty="0"/>
          </a:p>
        </p:txBody>
      </p:sp>
    </p:spTree>
    <p:extLst>
      <p:ext uri="{BB962C8B-B14F-4D97-AF65-F5344CB8AC3E}">
        <p14:creationId xmlns:p14="http://schemas.microsoft.com/office/powerpoint/2010/main" val="175519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458201" cy="381000"/>
          </a:xfrm>
        </p:spPr>
        <p:txBody>
          <a:bodyPr>
            <a:normAutofit fontScale="90000"/>
          </a:bodyPr>
          <a:lstStyle/>
          <a:p>
            <a:r>
              <a:rPr lang="en-US" sz="3200" dirty="0" smtClean="0"/>
              <a:t>It’s a candidate’s market – Don’t scare a good candidate away!!</a:t>
            </a:r>
            <a:endParaRPr lang="en-US" sz="3200" dirty="0"/>
          </a:p>
        </p:txBody>
      </p:sp>
      <p:sp>
        <p:nvSpPr>
          <p:cNvPr id="3" name="Content Placeholder 2"/>
          <p:cNvSpPr>
            <a:spLocks noGrp="1"/>
          </p:cNvSpPr>
          <p:nvPr>
            <p:ph idx="1"/>
          </p:nvPr>
        </p:nvSpPr>
        <p:spPr>
          <a:xfrm>
            <a:off x="457200" y="1371600"/>
            <a:ext cx="7924800" cy="5029200"/>
          </a:xfrm>
        </p:spPr>
        <p:txBody>
          <a:bodyPr>
            <a:normAutofit/>
          </a:bodyPr>
          <a:lstStyle/>
          <a:p>
            <a:pPr lvl="2"/>
            <a:endParaRPr lang="en-US" altLang="en-US" sz="2600" b="1" dirty="0"/>
          </a:p>
          <a:p>
            <a:pPr lvl="2"/>
            <a:endParaRPr lang="en-US" altLang="en-US" sz="2100" b="1" dirty="0"/>
          </a:p>
          <a:p>
            <a:endParaRPr lang="en-US" altLang="en-US" sz="2000" b="1" dirty="0"/>
          </a:p>
          <a:p>
            <a:endParaRPr lang="en-US" altLang="en-US" sz="1600" dirty="0"/>
          </a:p>
          <a:p>
            <a:pPr marL="457200" lvl="1" indent="0">
              <a:buNone/>
            </a:pPr>
            <a:endParaRPr lang="en-US" altLang="en-US" sz="2000" dirty="0"/>
          </a:p>
          <a:p>
            <a:endParaRPr lang="en-US" sz="19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24024"/>
            <a:ext cx="6248400" cy="4295776"/>
          </a:xfrm>
          <a:prstGeom prst="rect">
            <a:avLst/>
          </a:prstGeom>
        </p:spPr>
      </p:pic>
    </p:spTree>
    <p:extLst>
      <p:ext uri="{BB962C8B-B14F-4D97-AF65-F5344CB8AC3E}">
        <p14:creationId xmlns:p14="http://schemas.microsoft.com/office/powerpoint/2010/main" val="285544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162925" cy="381000"/>
          </a:xfrm>
        </p:spPr>
        <p:txBody>
          <a:bodyPr>
            <a:normAutofit fontScale="90000"/>
          </a:bodyPr>
          <a:lstStyle/>
          <a:p>
            <a:r>
              <a:rPr lang="en-US" sz="3200" dirty="0" smtClean="0"/>
              <a:t>Once Hired – Keep Them!!</a:t>
            </a:r>
            <a:endParaRPr lang="en-US" sz="3200" dirty="0"/>
          </a:p>
        </p:txBody>
      </p:sp>
      <p:sp>
        <p:nvSpPr>
          <p:cNvPr id="3" name="Content Placeholder 2"/>
          <p:cNvSpPr>
            <a:spLocks noGrp="1"/>
          </p:cNvSpPr>
          <p:nvPr>
            <p:ph idx="1"/>
          </p:nvPr>
        </p:nvSpPr>
        <p:spPr>
          <a:xfrm>
            <a:off x="457200" y="1371600"/>
            <a:ext cx="7924800" cy="5029200"/>
          </a:xfrm>
        </p:spPr>
        <p:txBody>
          <a:bodyPr>
            <a:normAutofit/>
          </a:bodyPr>
          <a:lstStyle/>
          <a:p>
            <a:endParaRPr lang="en-US" altLang="en-US" sz="2000" b="1" dirty="0"/>
          </a:p>
          <a:p>
            <a:endParaRPr lang="en-US" altLang="en-US" sz="1600" dirty="0"/>
          </a:p>
          <a:p>
            <a:pPr marL="457200" lvl="1" indent="0">
              <a:buNone/>
            </a:pPr>
            <a:endParaRPr lang="en-US" altLang="en-US" sz="2000" dirty="0"/>
          </a:p>
          <a:p>
            <a:endParaRPr lang="en-US" sz="19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05000"/>
            <a:ext cx="8534400" cy="3581400"/>
          </a:xfrm>
          <a:prstGeom prst="rect">
            <a:avLst/>
          </a:prstGeom>
        </p:spPr>
      </p:pic>
    </p:spTree>
    <p:extLst>
      <p:ext uri="{BB962C8B-B14F-4D97-AF65-F5344CB8AC3E}">
        <p14:creationId xmlns:p14="http://schemas.microsoft.com/office/powerpoint/2010/main" val="127238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normAutofit/>
          </a:bodyPr>
          <a:lstStyle/>
          <a:p>
            <a:r>
              <a:rPr lang="en-US" sz="2800" dirty="0" smtClean="0"/>
              <a:t>EDI Specialists Overview</a:t>
            </a:r>
            <a:endParaRPr lang="en-US" sz="2800" dirty="0"/>
          </a:p>
        </p:txBody>
      </p:sp>
      <p:sp>
        <p:nvSpPr>
          <p:cNvPr id="3" name="Content Placeholder 2"/>
          <p:cNvSpPr>
            <a:spLocks noGrp="1"/>
          </p:cNvSpPr>
          <p:nvPr>
            <p:ph idx="1"/>
          </p:nvPr>
        </p:nvSpPr>
        <p:spPr>
          <a:xfrm>
            <a:off x="457200" y="1524000"/>
            <a:ext cx="7924800" cy="4602163"/>
          </a:xfrm>
        </p:spPr>
        <p:txBody>
          <a:bodyPr>
            <a:normAutofit/>
          </a:bodyPr>
          <a:lstStyle/>
          <a:p>
            <a:pPr>
              <a:lnSpc>
                <a:spcPct val="150000"/>
              </a:lnSpc>
            </a:pPr>
            <a:r>
              <a:rPr lang="en-US" altLang="en-US" sz="2000" b="1" dirty="0" smtClean="0"/>
              <a:t>EDI Specialists founded in 1994, headquartered in Raynham, MA</a:t>
            </a:r>
          </a:p>
          <a:p>
            <a:pPr>
              <a:lnSpc>
                <a:spcPct val="150000"/>
              </a:lnSpc>
            </a:pPr>
            <a:r>
              <a:rPr lang="en-US" altLang="en-US" sz="2000" b="1" noProof="1"/>
              <a:t>2 Key Divisions:  EDI Staffing and KeyIT</a:t>
            </a:r>
          </a:p>
          <a:p>
            <a:pPr>
              <a:lnSpc>
                <a:spcPct val="150000"/>
              </a:lnSpc>
            </a:pPr>
            <a:r>
              <a:rPr lang="en-US" altLang="en-US" sz="2000" b="1" dirty="0" smtClean="0"/>
              <a:t>Perm and Contract placement coverage for EDI-EAI-EC-IT</a:t>
            </a:r>
          </a:p>
          <a:p>
            <a:pPr>
              <a:lnSpc>
                <a:spcPct val="150000"/>
              </a:lnSpc>
            </a:pPr>
            <a:r>
              <a:rPr lang="en-US" altLang="en-US" sz="2000" b="1" dirty="0" smtClean="0"/>
              <a:t>Clients range </a:t>
            </a:r>
            <a:r>
              <a:rPr lang="en-US" altLang="en-US" sz="2000" b="1" noProof="1" smtClean="0"/>
              <a:t>from small start ups to </a:t>
            </a:r>
            <a:r>
              <a:rPr lang="en-US" altLang="en-US" sz="2000" b="1" dirty="0" smtClean="0"/>
              <a:t>Fortune 100 spanning all industries in US and Canada</a:t>
            </a:r>
          </a:p>
          <a:p>
            <a:pPr>
              <a:lnSpc>
                <a:spcPct val="150000"/>
              </a:lnSpc>
            </a:pPr>
            <a:r>
              <a:rPr lang="en-US" altLang="en-US" sz="2000" b="1" dirty="0" smtClean="0"/>
              <a:t>Offices </a:t>
            </a:r>
            <a:r>
              <a:rPr lang="en-US" altLang="en-US" sz="2000" b="1" noProof="1"/>
              <a:t>-</a:t>
            </a:r>
            <a:r>
              <a:rPr lang="en-US" altLang="en-US" sz="2000" b="1" noProof="1" smtClean="0"/>
              <a:t> Maine, </a:t>
            </a:r>
            <a:r>
              <a:rPr lang="en-US" altLang="en-US" sz="2000" b="1" dirty="0" smtClean="0"/>
              <a:t>Texas, California, Massachusetts, Ontario</a:t>
            </a:r>
          </a:p>
          <a:p>
            <a:pPr>
              <a:lnSpc>
                <a:spcPct val="150000"/>
              </a:lnSpc>
            </a:pPr>
            <a:r>
              <a:rPr lang="en-US" altLang="en-US" sz="2000" b="1" noProof="1" smtClean="0"/>
              <a:t>Super large</a:t>
            </a:r>
            <a:r>
              <a:rPr lang="en-US" altLang="en-US" sz="2000" b="1" dirty="0" smtClean="0"/>
              <a:t> </a:t>
            </a:r>
            <a:r>
              <a:rPr lang="en-US" altLang="en-US" sz="2000" b="1" noProof="1" smtClean="0"/>
              <a:t>database of active and passive professional EDI and IT resumes</a:t>
            </a:r>
          </a:p>
          <a:p>
            <a:pPr>
              <a:lnSpc>
                <a:spcPct val="150000"/>
              </a:lnSpc>
            </a:pPr>
            <a:endParaRPr lang="en-US" altLang="en-US" sz="2000" b="1" noProof="1" smtClean="0"/>
          </a:p>
          <a:p>
            <a:pPr>
              <a:lnSpc>
                <a:spcPct val="150000"/>
              </a:lnSpc>
            </a:pPr>
            <a:endParaRPr lang="en-US" altLang="en-US" sz="2000" b="1" noProof="1" smtClean="0"/>
          </a:p>
          <a:p>
            <a:pPr>
              <a:lnSpc>
                <a:spcPct val="150000"/>
              </a:lnSpc>
            </a:pPr>
            <a:endParaRPr lang="en-US" altLang="en-US" sz="2000" b="1" noProof="1" smtClean="0"/>
          </a:p>
          <a:p>
            <a:pPr marL="0" indent="0">
              <a:lnSpc>
                <a:spcPct val="150000"/>
              </a:lnSpc>
              <a:buNone/>
            </a:pPr>
            <a:endParaRPr lang="en-US" altLang="en-US" sz="2000" b="1" noProof="1" smtClean="0"/>
          </a:p>
          <a:p>
            <a:pPr>
              <a:lnSpc>
                <a:spcPct val="150000"/>
              </a:lnSpc>
            </a:pPr>
            <a:endParaRPr lang="en-US" altLang="en-US" sz="2000" b="1" dirty="0" smtClean="0"/>
          </a:p>
        </p:txBody>
      </p:sp>
    </p:spTree>
    <p:extLst>
      <p:ext uri="{BB962C8B-B14F-4D97-AF65-F5344CB8AC3E}">
        <p14:creationId xmlns:p14="http://schemas.microsoft.com/office/powerpoint/2010/main" val="3145156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382000" cy="838200"/>
          </a:xfrm>
        </p:spPr>
        <p:txBody>
          <a:bodyPr>
            <a:normAutofit fontScale="90000"/>
          </a:bodyPr>
          <a:lstStyle/>
          <a:p>
            <a:r>
              <a:rPr lang="en-US" sz="3200" dirty="0" smtClean="0"/>
              <a:t/>
            </a:r>
            <a:br>
              <a:rPr lang="en-US" sz="3200" dirty="0" smtClean="0"/>
            </a:br>
            <a:r>
              <a:rPr lang="en-US" sz="3200" dirty="0" smtClean="0"/>
              <a:t>How to Retain Top Performers</a:t>
            </a:r>
            <a:br>
              <a:rPr lang="en-US" sz="3200" dirty="0" smtClean="0"/>
            </a:br>
            <a:endParaRPr lang="en-US" sz="3200" dirty="0"/>
          </a:p>
        </p:txBody>
      </p:sp>
      <p:sp>
        <p:nvSpPr>
          <p:cNvPr id="3" name="Content Placeholder 2"/>
          <p:cNvSpPr>
            <a:spLocks noGrp="1"/>
          </p:cNvSpPr>
          <p:nvPr>
            <p:ph idx="1"/>
          </p:nvPr>
        </p:nvSpPr>
        <p:spPr>
          <a:xfrm>
            <a:off x="457200" y="1676400"/>
            <a:ext cx="7924800" cy="4449763"/>
          </a:xfrm>
        </p:spPr>
        <p:txBody>
          <a:bodyPr>
            <a:normAutofit fontScale="92500" lnSpcReduction="10000"/>
          </a:bodyPr>
          <a:lstStyle/>
          <a:p>
            <a:r>
              <a:rPr lang="en-US" altLang="en-US" sz="2000" b="1" dirty="0"/>
              <a:t>Communicate </a:t>
            </a:r>
            <a:r>
              <a:rPr lang="en-US" altLang="en-US" sz="2000" b="1" dirty="0">
                <a:solidFill>
                  <a:srgbClr val="FF0000"/>
                </a:solidFill>
              </a:rPr>
              <a:t>REGULARLY</a:t>
            </a:r>
            <a:r>
              <a:rPr lang="en-US" altLang="en-US" sz="2000" b="1" dirty="0"/>
              <a:t> with your employees</a:t>
            </a:r>
            <a:r>
              <a:rPr lang="en-US" altLang="en-US" sz="2000" b="1" dirty="0" smtClean="0"/>
              <a:t>!</a:t>
            </a:r>
          </a:p>
          <a:p>
            <a:pPr lvl="1"/>
            <a:r>
              <a:rPr lang="en-US" altLang="en-US" sz="1800" b="1" dirty="0" smtClean="0"/>
              <a:t>Be approachable  - Open Door policy</a:t>
            </a:r>
          </a:p>
          <a:p>
            <a:pPr lvl="1"/>
            <a:r>
              <a:rPr lang="en-US" altLang="en-US" sz="1800" b="1" dirty="0" smtClean="0"/>
              <a:t>Conduct ‘Stay’ Interviews</a:t>
            </a:r>
          </a:p>
          <a:p>
            <a:endParaRPr lang="en-US" altLang="en-US" sz="2000" b="1" dirty="0" smtClean="0"/>
          </a:p>
          <a:p>
            <a:r>
              <a:rPr lang="en-US" altLang="en-US" sz="2000" b="1" dirty="0" smtClean="0"/>
              <a:t>Recognize Accomplishments</a:t>
            </a:r>
          </a:p>
          <a:p>
            <a:pPr lvl="1">
              <a:buFont typeface="Wingdings" panose="05000000000000000000" pitchFamily="2" charset="2"/>
              <a:buChar char="v"/>
            </a:pPr>
            <a:r>
              <a:rPr lang="en-US" altLang="en-US" sz="2100" b="1" dirty="0"/>
              <a:t>Design a Formal Employee Recognition Program</a:t>
            </a:r>
          </a:p>
          <a:p>
            <a:pPr lvl="2">
              <a:buFont typeface="Wingdings" panose="05000000000000000000" pitchFamily="2" charset="2"/>
              <a:buChar char="v"/>
            </a:pPr>
            <a:r>
              <a:rPr lang="en-US" altLang="en-US" sz="1700" b="1" dirty="0" smtClean="0"/>
              <a:t>Make the goals attainable</a:t>
            </a:r>
          </a:p>
          <a:p>
            <a:pPr lvl="2">
              <a:buFont typeface="Wingdings" panose="05000000000000000000" pitchFamily="2" charset="2"/>
              <a:buChar char="v"/>
            </a:pPr>
            <a:r>
              <a:rPr lang="en-US" altLang="en-US" sz="1700" b="1" dirty="0" smtClean="0"/>
              <a:t>Make the rewards known</a:t>
            </a:r>
          </a:p>
          <a:p>
            <a:pPr lvl="1">
              <a:buFont typeface="Wingdings" panose="05000000000000000000" pitchFamily="2" charset="2"/>
              <a:buChar char="v"/>
            </a:pPr>
            <a:r>
              <a:rPr lang="en-US" altLang="en-US" sz="2100" b="1" dirty="0" smtClean="0"/>
              <a:t>Acknowledge the ‘little’ things always and often</a:t>
            </a:r>
          </a:p>
          <a:p>
            <a:pPr lvl="1">
              <a:buFont typeface="Wingdings" panose="05000000000000000000" pitchFamily="2" charset="2"/>
              <a:buChar char="v"/>
            </a:pPr>
            <a:endParaRPr lang="en-US" altLang="en-US" sz="1600" b="1" dirty="0"/>
          </a:p>
          <a:p>
            <a:r>
              <a:rPr lang="en-US" altLang="en-US" sz="2000" b="1" dirty="0"/>
              <a:t>Ensure there is a </a:t>
            </a:r>
            <a:r>
              <a:rPr lang="en-US" altLang="en-US" sz="2000" b="1" i="1" dirty="0"/>
              <a:t>desirable</a:t>
            </a:r>
            <a:r>
              <a:rPr lang="en-US" altLang="en-US" sz="2000" b="1" dirty="0"/>
              <a:t> growth path </a:t>
            </a:r>
            <a:endParaRPr lang="en-US" altLang="en-US" sz="2000" b="1" dirty="0" smtClean="0"/>
          </a:p>
          <a:p>
            <a:pPr lvl="1"/>
            <a:r>
              <a:rPr lang="en-US" sz="1800" b="1" dirty="0"/>
              <a:t>Promote from within!</a:t>
            </a:r>
            <a:endParaRPr lang="en-US" altLang="en-US" sz="1800" b="1" dirty="0"/>
          </a:p>
          <a:p>
            <a:endParaRPr lang="en-US" altLang="en-US" sz="2000" b="1" dirty="0"/>
          </a:p>
          <a:p>
            <a:r>
              <a:rPr lang="en-US" altLang="en-US" sz="2000" b="1" dirty="0"/>
              <a:t>Always pay market rate – especially for top performers!</a:t>
            </a:r>
          </a:p>
          <a:p>
            <a:endParaRPr lang="en-US" altLang="en-US" sz="2000" b="1" dirty="0"/>
          </a:p>
          <a:p>
            <a:endParaRPr lang="en-US" altLang="en-US" sz="2500" dirty="0" smtClean="0"/>
          </a:p>
          <a:p>
            <a:endParaRPr lang="en-US" altLang="en-US" sz="1600" dirty="0"/>
          </a:p>
          <a:p>
            <a:pPr marL="457200" lvl="1" indent="0">
              <a:buNone/>
            </a:pPr>
            <a:endParaRPr lang="en-US" altLang="en-US" sz="2000" dirty="0"/>
          </a:p>
          <a:p>
            <a:endParaRPr lang="en-US" sz="1900" dirty="0"/>
          </a:p>
        </p:txBody>
      </p:sp>
    </p:spTree>
    <p:extLst>
      <p:ext uri="{BB962C8B-B14F-4D97-AF65-F5344CB8AC3E}">
        <p14:creationId xmlns:p14="http://schemas.microsoft.com/office/powerpoint/2010/main" val="2600066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Is it time for a change? </a:t>
            </a:r>
            <a:br>
              <a:rPr lang="en-US" sz="3200" dirty="0" smtClean="0"/>
            </a:br>
            <a:r>
              <a:rPr lang="en-US" sz="3200" dirty="0"/>
              <a:t> </a:t>
            </a:r>
            <a:r>
              <a:rPr lang="en-US" sz="3200" dirty="0" smtClean="0"/>
              <a:t>                  Calling it Quits!!</a:t>
            </a:r>
            <a:endParaRPr lang="en-US" sz="3200" dirty="0"/>
          </a:p>
        </p:txBody>
      </p:sp>
      <p:sp>
        <p:nvSpPr>
          <p:cNvPr id="4" name="Content Placeholder 3"/>
          <p:cNvSpPr>
            <a:spLocks noGrp="1"/>
          </p:cNvSpPr>
          <p:nvPr>
            <p:ph idx="1"/>
          </p:nvPr>
        </p:nvSpPr>
        <p:spPr>
          <a:xfrm>
            <a:off x="228600" y="1371600"/>
            <a:ext cx="8229600" cy="4602163"/>
          </a:xfrm>
        </p:spPr>
        <p:txBody>
          <a:bodyPr/>
          <a:lstStyle/>
          <a:p>
            <a:r>
              <a:rPr lang="en-US" sz="2800" dirty="0" smtClean="0"/>
              <a:t>The number of ‘Quits’ rose in 2015 for the 6</a:t>
            </a:r>
            <a:r>
              <a:rPr lang="en-US" sz="2800" baseline="30000" dirty="0" smtClean="0"/>
              <a:t>th</a:t>
            </a:r>
            <a:r>
              <a:rPr lang="en-US" sz="2800" dirty="0" smtClean="0"/>
              <a:t> consecutive year!!</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1"/>
            <a:ext cx="82296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60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81000"/>
            <a:ext cx="8458200" cy="381000"/>
          </a:xfrm>
        </p:spPr>
        <p:txBody>
          <a:bodyPr>
            <a:normAutofit fontScale="90000"/>
          </a:bodyPr>
          <a:lstStyle/>
          <a:p>
            <a:r>
              <a:rPr lang="en-US" sz="3200" dirty="0" smtClean="0"/>
              <a:t>Top Reasons that people leave their jobs!</a:t>
            </a:r>
            <a:endParaRPr lang="en-US" sz="3200" dirty="0"/>
          </a:p>
        </p:txBody>
      </p:sp>
      <p:sp>
        <p:nvSpPr>
          <p:cNvPr id="3" name="Content Placeholder 2"/>
          <p:cNvSpPr>
            <a:spLocks noGrp="1"/>
          </p:cNvSpPr>
          <p:nvPr>
            <p:ph idx="1"/>
          </p:nvPr>
        </p:nvSpPr>
        <p:spPr>
          <a:xfrm>
            <a:off x="457200" y="1371600"/>
            <a:ext cx="7924800" cy="5029200"/>
          </a:xfrm>
        </p:spPr>
        <p:txBody>
          <a:bodyPr>
            <a:normAutofit/>
          </a:bodyPr>
          <a:lstStyle/>
          <a:p>
            <a:pPr>
              <a:buFont typeface="Wingdings" panose="05000000000000000000" pitchFamily="2" charset="2"/>
              <a:buChar char="Ø"/>
            </a:pPr>
            <a:r>
              <a:rPr lang="en-US" altLang="en-US" sz="3600" b="1" dirty="0" smtClean="0">
                <a:solidFill>
                  <a:srgbClr val="FF0000"/>
                </a:solidFill>
              </a:rPr>
              <a:t>Unhappy </a:t>
            </a:r>
            <a:r>
              <a:rPr lang="en-US" altLang="en-US" sz="3600" b="1" dirty="0">
                <a:solidFill>
                  <a:srgbClr val="FF0000"/>
                </a:solidFill>
              </a:rPr>
              <a:t>with their </a:t>
            </a:r>
            <a:r>
              <a:rPr lang="en-US" altLang="en-US" sz="3600" b="1" dirty="0" smtClean="0">
                <a:solidFill>
                  <a:srgbClr val="FF0000"/>
                </a:solidFill>
              </a:rPr>
              <a:t>boss!! - #1</a:t>
            </a:r>
            <a:endParaRPr lang="en-US" altLang="en-US" sz="3400" b="1" dirty="0"/>
          </a:p>
          <a:p>
            <a:pPr lvl="2"/>
            <a:endParaRPr lang="en-US" altLang="en-US" sz="2100" b="1" dirty="0"/>
          </a:p>
          <a:p>
            <a:endParaRPr lang="en-US" altLang="en-US" sz="2000" b="1" dirty="0"/>
          </a:p>
          <a:p>
            <a:endParaRPr lang="en-US" altLang="en-US" sz="1600" dirty="0"/>
          </a:p>
          <a:p>
            <a:pPr marL="457200" lvl="1" indent="0">
              <a:buNone/>
            </a:pPr>
            <a:endParaRPr lang="en-US" altLang="en-US" sz="2000" dirty="0"/>
          </a:p>
          <a:p>
            <a:endParaRPr lang="en-US" sz="1900" dirty="0"/>
          </a:p>
        </p:txBody>
      </p:sp>
      <p:pic>
        <p:nvPicPr>
          <p:cNvPr id="3074" name="Picture 2" descr="https://s-media-cache-ak0.pinimg.com/236x/71/3a/bb/713abb77225514d8b88af17e73350e3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7086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914400"/>
          </a:xfrm>
        </p:spPr>
        <p:txBody>
          <a:bodyPr>
            <a:normAutofit fontScale="90000"/>
          </a:bodyPr>
          <a:lstStyle/>
          <a:p>
            <a:r>
              <a:rPr lang="en-US" sz="3200" dirty="0" smtClean="0"/>
              <a:t>Top reasons people change jobs!!</a:t>
            </a:r>
            <a:br>
              <a:rPr lang="en-US" sz="3200" dirty="0" smtClean="0"/>
            </a:br>
            <a:endParaRPr lang="en-US" sz="3200" dirty="0"/>
          </a:p>
        </p:txBody>
      </p:sp>
      <p:pic>
        <p:nvPicPr>
          <p:cNvPr id="1026" name="Picture 2" descr="C:\Users\bfeldman@edispecialists.com\AppData\Local\Microsoft\Windows\Temporary Internet Files\Content.IE5\KXIIN8W7\MC900383564[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2819399" cy="45466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1362075" y="2045597"/>
            <a:ext cx="609600" cy="384048"/>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514600" y="1634049"/>
            <a:ext cx="5310493" cy="584775"/>
          </a:xfrm>
          <a:prstGeom prst="rect">
            <a:avLst/>
          </a:prstGeom>
        </p:spPr>
        <p:txBody>
          <a:bodyPr wrap="none">
            <a:spAutoFit/>
          </a:bodyPr>
          <a:lstStyle/>
          <a:p>
            <a:pPr marL="285750" indent="-285750">
              <a:spcBef>
                <a:spcPct val="10000"/>
              </a:spcBef>
              <a:spcAft>
                <a:spcPct val="15000"/>
              </a:spcAft>
              <a:buFont typeface="Wingdings" panose="05000000000000000000" pitchFamily="2" charset="2"/>
              <a:buChar char="ü"/>
            </a:pPr>
            <a:r>
              <a:rPr lang="en-US" altLang="en-US" sz="3200" b="1" dirty="0" smtClean="0">
                <a:solidFill>
                  <a:srgbClr val="FF0000"/>
                </a:solidFill>
              </a:rPr>
              <a:t>Unhappy with their boss- #1</a:t>
            </a:r>
            <a:endParaRPr lang="en-US" altLang="en-US" sz="3200" b="1" dirty="0">
              <a:solidFill>
                <a:srgbClr val="FF0000"/>
              </a:solidFill>
            </a:endParaRPr>
          </a:p>
        </p:txBody>
      </p:sp>
      <p:sp>
        <p:nvSpPr>
          <p:cNvPr id="4" name="Rectangle 3"/>
          <p:cNvSpPr/>
          <p:nvPr/>
        </p:nvSpPr>
        <p:spPr>
          <a:xfrm>
            <a:off x="2438400" y="2208545"/>
            <a:ext cx="6931025" cy="584775"/>
          </a:xfrm>
          <a:prstGeom prst="rect">
            <a:avLst/>
          </a:prstGeom>
        </p:spPr>
        <p:txBody>
          <a:bodyPr wrap="square">
            <a:spAutoFit/>
          </a:bodyPr>
          <a:lstStyle/>
          <a:p>
            <a:pPr marL="285750" indent="-285750">
              <a:spcBef>
                <a:spcPct val="10000"/>
              </a:spcBef>
              <a:spcAft>
                <a:spcPct val="15000"/>
              </a:spcAft>
              <a:buFont typeface="Wingdings" panose="05000000000000000000" pitchFamily="2" charset="2"/>
              <a:buChar char="ü"/>
            </a:pPr>
            <a:r>
              <a:rPr lang="en-US" altLang="en-US" sz="3200" b="1" dirty="0" smtClean="0">
                <a:solidFill>
                  <a:srgbClr val="FF0000"/>
                </a:solidFill>
              </a:rPr>
              <a:t>Work not interesting/challenging - #2</a:t>
            </a:r>
            <a:endParaRPr lang="en-US" altLang="en-US" sz="3200" b="1" dirty="0">
              <a:solidFill>
                <a:srgbClr val="FF0000"/>
              </a:solidFill>
            </a:endParaRPr>
          </a:p>
        </p:txBody>
      </p:sp>
      <p:sp>
        <p:nvSpPr>
          <p:cNvPr id="5" name="Rectangle 4"/>
          <p:cNvSpPr/>
          <p:nvPr/>
        </p:nvSpPr>
        <p:spPr>
          <a:xfrm>
            <a:off x="2438400" y="2743200"/>
            <a:ext cx="5805012" cy="1815882"/>
          </a:xfrm>
          <a:prstGeom prst="rect">
            <a:avLst/>
          </a:prstGeom>
        </p:spPr>
        <p:txBody>
          <a:bodyPr wrap="square">
            <a:spAutoFit/>
          </a:bodyPr>
          <a:lstStyle/>
          <a:p>
            <a:pPr marL="285750" indent="-285750">
              <a:spcBef>
                <a:spcPct val="10000"/>
              </a:spcBef>
              <a:spcAft>
                <a:spcPct val="15000"/>
              </a:spcAft>
              <a:buFont typeface="Wingdings" panose="05000000000000000000" pitchFamily="2" charset="2"/>
              <a:buChar char="ü"/>
            </a:pPr>
            <a:r>
              <a:rPr lang="en-US" altLang="en-US" sz="3200" b="1" dirty="0" smtClean="0">
                <a:solidFill>
                  <a:srgbClr val="FF0000"/>
                </a:solidFill>
              </a:rPr>
              <a:t>Better Compensation - #3 </a:t>
            </a:r>
          </a:p>
          <a:p>
            <a:pPr marL="285750" indent="-285750">
              <a:spcBef>
                <a:spcPct val="10000"/>
              </a:spcBef>
              <a:spcAft>
                <a:spcPct val="15000"/>
              </a:spcAft>
              <a:buFont typeface="Wingdings" panose="05000000000000000000" pitchFamily="2" charset="2"/>
              <a:buChar char="ü"/>
            </a:pPr>
            <a:r>
              <a:rPr lang="en-US" altLang="en-US" sz="3200" b="1" dirty="0" smtClean="0">
                <a:solidFill>
                  <a:srgbClr val="FF0000"/>
                </a:solidFill>
              </a:rPr>
              <a:t>Better Work – Life Balance - #4</a:t>
            </a:r>
          </a:p>
          <a:p>
            <a:pPr marL="742950" lvl="1" indent="-285750">
              <a:spcBef>
                <a:spcPct val="10000"/>
              </a:spcBef>
              <a:spcAft>
                <a:spcPct val="15000"/>
              </a:spcAft>
              <a:buFont typeface="Wingdings" panose="05000000000000000000" pitchFamily="2" charset="2"/>
              <a:buChar char="ü"/>
            </a:pPr>
            <a:r>
              <a:rPr lang="en-US" altLang="en-US" sz="3200" b="1" dirty="0" smtClean="0">
                <a:solidFill>
                  <a:srgbClr val="FF0000"/>
                </a:solidFill>
              </a:rPr>
              <a:t>Flex hours, work remotely </a:t>
            </a:r>
            <a:endParaRPr lang="en-US" altLang="en-US" sz="3200" b="1" dirty="0">
              <a:solidFill>
                <a:srgbClr val="FF0000"/>
              </a:solidFill>
            </a:endParaRPr>
          </a:p>
        </p:txBody>
      </p:sp>
    </p:spTree>
    <p:extLst>
      <p:ext uri="{BB962C8B-B14F-4D97-AF65-F5344CB8AC3E}">
        <p14:creationId xmlns:p14="http://schemas.microsoft.com/office/powerpoint/2010/main" val="1717829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305800" cy="1143000"/>
          </a:xfrm>
        </p:spPr>
        <p:txBody>
          <a:bodyPr>
            <a:normAutofit/>
          </a:bodyPr>
          <a:lstStyle/>
          <a:p>
            <a:r>
              <a:rPr lang="en-US" sz="3200" dirty="0" smtClean="0"/>
              <a:t>If You are a Job Seeker…</a:t>
            </a:r>
            <a:endParaRPr lang="en-US" sz="3200" dirty="0"/>
          </a:p>
        </p:txBody>
      </p:sp>
      <p:sp>
        <p:nvSpPr>
          <p:cNvPr id="3" name="Content Placeholder 2"/>
          <p:cNvSpPr>
            <a:spLocks noGrp="1"/>
          </p:cNvSpPr>
          <p:nvPr>
            <p:ph idx="1"/>
          </p:nvPr>
        </p:nvSpPr>
        <p:spPr>
          <a:xfrm>
            <a:off x="457200" y="1371600"/>
            <a:ext cx="7924800" cy="5791200"/>
          </a:xfrm>
        </p:spPr>
        <p:txBody>
          <a:bodyPr>
            <a:normAutofit/>
          </a:bodyPr>
          <a:lstStyle/>
          <a:p>
            <a:pPr>
              <a:lnSpc>
                <a:spcPct val="150000"/>
              </a:lnSpc>
            </a:pPr>
            <a:r>
              <a:rPr lang="en-US" sz="2000" dirty="0" smtClean="0"/>
              <a:t>Living in </a:t>
            </a:r>
            <a:r>
              <a:rPr lang="en-US" sz="2000" dirty="0"/>
              <a:t>an era of </a:t>
            </a:r>
            <a:r>
              <a:rPr lang="en-US" sz="2000" i="1" dirty="0"/>
              <a:t>unprecedented </a:t>
            </a:r>
            <a:r>
              <a:rPr lang="en-US" sz="2000" i="1" dirty="0" smtClean="0"/>
              <a:t>transparency </a:t>
            </a:r>
            <a:r>
              <a:rPr lang="en-US" sz="2000" dirty="0" smtClean="0"/>
              <a:t>for finding job related information</a:t>
            </a:r>
          </a:p>
          <a:p>
            <a:pPr lvl="1">
              <a:lnSpc>
                <a:spcPct val="150000"/>
              </a:lnSpc>
            </a:pPr>
            <a:r>
              <a:rPr lang="en-US" sz="2000" dirty="0" smtClean="0"/>
              <a:t>Most </a:t>
            </a:r>
            <a:r>
              <a:rPr lang="en-US" sz="2000" dirty="0"/>
              <a:t>job opportunities are viewable online, and the </a:t>
            </a:r>
            <a:r>
              <a:rPr lang="en-US" sz="2000" dirty="0">
                <a:solidFill>
                  <a:srgbClr val="FF0000"/>
                </a:solidFill>
              </a:rPr>
              <a:t>available</a:t>
            </a:r>
            <a:r>
              <a:rPr lang="en-US" sz="2000" dirty="0"/>
              <a:t> </a:t>
            </a:r>
            <a:r>
              <a:rPr lang="en-US" sz="2000" dirty="0" smtClean="0">
                <a:solidFill>
                  <a:srgbClr val="FF0000"/>
                </a:solidFill>
              </a:rPr>
              <a:t>online</a:t>
            </a:r>
            <a:r>
              <a:rPr lang="en-US" sz="2000" dirty="0" smtClean="0"/>
              <a:t> </a:t>
            </a:r>
            <a:r>
              <a:rPr lang="en-US" sz="2000" dirty="0" smtClean="0">
                <a:solidFill>
                  <a:srgbClr val="FF0000"/>
                </a:solidFill>
              </a:rPr>
              <a:t>content</a:t>
            </a:r>
            <a:r>
              <a:rPr lang="en-US" sz="2000" dirty="0" smtClean="0"/>
              <a:t>– i.e. </a:t>
            </a:r>
            <a:r>
              <a:rPr lang="en-US" sz="2000" dirty="0"/>
              <a:t>information on the company, </a:t>
            </a:r>
            <a:r>
              <a:rPr lang="en-US" sz="2000" dirty="0" smtClean="0"/>
              <a:t>culture</a:t>
            </a:r>
            <a:r>
              <a:rPr lang="en-US" sz="2000" dirty="0"/>
              <a:t>, </a:t>
            </a:r>
            <a:r>
              <a:rPr lang="en-US" sz="2000" dirty="0" smtClean="0"/>
              <a:t>salary, hiring manager, benefits, etc. </a:t>
            </a:r>
            <a:r>
              <a:rPr lang="en-US" sz="2000" dirty="0"/>
              <a:t>– has never been </a:t>
            </a:r>
            <a:r>
              <a:rPr lang="en-US" sz="2000" dirty="0" smtClean="0"/>
              <a:t>richer</a:t>
            </a:r>
          </a:p>
          <a:p>
            <a:pPr>
              <a:lnSpc>
                <a:spcPct val="150000"/>
              </a:lnSpc>
            </a:pPr>
            <a:r>
              <a:rPr lang="en-US" sz="2000" dirty="0" smtClean="0"/>
              <a:t>Social Media job search tools and talent acquisition platforms are everywhere…. its no longer just Monster and Career Builder  </a:t>
            </a:r>
          </a:p>
          <a:p>
            <a:pPr marL="457200" lvl="1" indent="0">
              <a:lnSpc>
                <a:spcPct val="150000"/>
              </a:lnSpc>
              <a:buNone/>
            </a:pPr>
            <a:endParaRPr lang="en-US" sz="1600" dirty="0" smtClean="0"/>
          </a:p>
          <a:p>
            <a:pPr marL="457200" lvl="1" indent="0">
              <a:lnSpc>
                <a:spcPct val="150000"/>
              </a:lnSpc>
              <a:buNone/>
            </a:pPr>
            <a:endParaRPr lang="en-US" sz="1600" dirty="0" smtClean="0"/>
          </a:p>
        </p:txBody>
      </p:sp>
      <p:pic>
        <p:nvPicPr>
          <p:cNvPr id="8" name="Picture 7"/>
          <p:cNvPicPr>
            <a:picLocks noChangeAspect="1"/>
          </p:cNvPicPr>
          <p:nvPr/>
        </p:nvPicPr>
        <p:blipFill>
          <a:blip r:embed="rId3"/>
          <a:stretch>
            <a:fillRect/>
          </a:stretch>
        </p:blipFill>
        <p:spPr>
          <a:xfrm>
            <a:off x="5105400" y="4775028"/>
            <a:ext cx="2000250" cy="752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stretch>
            <a:fillRect/>
          </a:stretch>
        </p:blipFill>
        <p:spPr>
          <a:xfrm>
            <a:off x="2439015" y="4869133"/>
            <a:ext cx="2132370" cy="602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847" y="5723097"/>
            <a:ext cx="1743075" cy="514350"/>
          </a:xfrm>
          <a:prstGeom prst="rect">
            <a:avLst/>
          </a:prstGeom>
        </p:spPr>
      </p:pic>
      <p:pic>
        <p:nvPicPr>
          <p:cNvPr id="1028" name="Picture 4" descr="Indeed job sear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614605"/>
            <a:ext cx="1752600" cy="739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5564175"/>
            <a:ext cx="1924050" cy="739216"/>
          </a:xfrm>
          <a:prstGeom prst="rect">
            <a:avLst/>
          </a:prstGeom>
        </p:spPr>
      </p:pic>
      <p:sp>
        <p:nvSpPr>
          <p:cNvPr id="12" name="5-Point Star 11"/>
          <p:cNvSpPr/>
          <p:nvPr/>
        </p:nvSpPr>
        <p:spPr>
          <a:xfrm>
            <a:off x="1647825" y="4869133"/>
            <a:ext cx="762000" cy="51456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33400" y="5628277"/>
            <a:ext cx="638175" cy="55897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871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Seeking a job….</a:t>
            </a:r>
            <a:endParaRPr lang="en-US" dirty="0"/>
          </a:p>
        </p:txBody>
      </p:sp>
      <p:pic>
        <p:nvPicPr>
          <p:cNvPr id="8" name="Picture 7"/>
          <p:cNvPicPr>
            <a:picLocks noChangeAspect="1"/>
          </p:cNvPicPr>
          <p:nvPr/>
        </p:nvPicPr>
        <p:blipFill>
          <a:blip r:embed="rId3"/>
          <a:stretch>
            <a:fillRect/>
          </a:stretch>
        </p:blipFill>
        <p:spPr>
          <a:xfrm>
            <a:off x="0" y="2286000"/>
            <a:ext cx="9144000" cy="2834640"/>
          </a:xfrm>
          <a:prstGeom prst="rect">
            <a:avLst/>
          </a:prstGeom>
        </p:spPr>
      </p:pic>
      <p:sp>
        <p:nvSpPr>
          <p:cNvPr id="10" name="TextBox 9"/>
          <p:cNvSpPr txBox="1"/>
          <p:nvPr/>
        </p:nvSpPr>
        <p:spPr>
          <a:xfrm>
            <a:off x="1524000" y="6400800"/>
            <a:ext cx="5867400" cy="276999"/>
          </a:xfrm>
          <a:prstGeom prst="rect">
            <a:avLst/>
          </a:prstGeom>
          <a:noFill/>
        </p:spPr>
        <p:txBody>
          <a:bodyPr wrap="square" rtlCol="0">
            <a:spAutoFit/>
          </a:bodyPr>
          <a:lstStyle/>
          <a:p>
            <a:r>
              <a:rPr lang="en-US" sz="1200" dirty="0">
                <a:hlinkClick r:id="rId4"/>
              </a:rPr>
              <a:t>http://www.flickr.com/photos/linkhumans/</a:t>
            </a:r>
            <a:endParaRPr lang="en-US" sz="1200" dirty="0"/>
          </a:p>
        </p:txBody>
      </p:sp>
      <p:sp>
        <p:nvSpPr>
          <p:cNvPr id="5" name="Rectangle 4"/>
          <p:cNvSpPr/>
          <p:nvPr/>
        </p:nvSpPr>
        <p:spPr>
          <a:xfrm>
            <a:off x="914400" y="1981200"/>
            <a:ext cx="7413595" cy="646331"/>
          </a:xfrm>
          <a:prstGeom prst="rect">
            <a:avLst/>
          </a:prstGeom>
        </p:spPr>
        <p:txBody>
          <a:bodyPr wrap="square">
            <a:spAutoFit/>
          </a:bodyPr>
          <a:lstStyle/>
          <a:p>
            <a:pPr>
              <a:spcBef>
                <a:spcPct val="10000"/>
              </a:spcBef>
              <a:spcAft>
                <a:spcPct val="15000"/>
              </a:spcAft>
            </a:pPr>
            <a:r>
              <a:rPr lang="en-US" altLang="en-US" sz="3600" b="1" dirty="0" smtClean="0">
                <a:solidFill>
                  <a:srgbClr val="FF0000"/>
                </a:solidFill>
              </a:rPr>
              <a:t>WHAT WILL MAKE YOU STAND OUT??</a:t>
            </a:r>
            <a:endParaRPr lang="en-US" altLang="en-US" sz="3600" b="1" dirty="0">
              <a:solidFill>
                <a:srgbClr val="FF0000"/>
              </a:solidFill>
            </a:endParaRPr>
          </a:p>
        </p:txBody>
      </p:sp>
    </p:spTree>
    <p:extLst>
      <p:ext uri="{BB962C8B-B14F-4D97-AF65-F5344CB8AC3E}">
        <p14:creationId xmlns:p14="http://schemas.microsoft.com/office/powerpoint/2010/main" val="2588930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Creating a Stellar Cover Letter</a:t>
            </a:r>
            <a:endParaRPr lang="en-US" sz="3200" dirty="0"/>
          </a:p>
        </p:txBody>
      </p:sp>
      <p:sp>
        <p:nvSpPr>
          <p:cNvPr id="3" name="Content Placeholder 2"/>
          <p:cNvSpPr>
            <a:spLocks noGrp="1"/>
          </p:cNvSpPr>
          <p:nvPr>
            <p:ph idx="1"/>
          </p:nvPr>
        </p:nvSpPr>
        <p:spPr>
          <a:xfrm>
            <a:off x="457200" y="1600200"/>
            <a:ext cx="7924800" cy="4525963"/>
          </a:xfrm>
        </p:spPr>
        <p:txBody>
          <a:bodyPr>
            <a:noAutofit/>
          </a:bodyPr>
          <a:lstStyle/>
          <a:p>
            <a:r>
              <a:rPr lang="en-US" altLang="en-US" sz="2400" b="1" dirty="0" smtClean="0"/>
              <a:t>Showcase your interest in the company/position as well as your best attributes for the position</a:t>
            </a:r>
          </a:p>
          <a:p>
            <a:pPr marL="914400" lvl="2" indent="0">
              <a:buNone/>
            </a:pPr>
            <a:endParaRPr lang="en-US" altLang="en-US" b="1" dirty="0"/>
          </a:p>
          <a:p>
            <a:r>
              <a:rPr lang="en-US" altLang="en-US" sz="2400" b="1" dirty="0"/>
              <a:t>Always customize and tailor </a:t>
            </a:r>
            <a:r>
              <a:rPr lang="en-US" altLang="en-US" sz="2400" b="1" dirty="0" smtClean="0"/>
              <a:t>to </a:t>
            </a:r>
            <a:r>
              <a:rPr lang="en-US" altLang="en-US" sz="2400" b="1" dirty="0"/>
              <a:t>the position </a:t>
            </a:r>
          </a:p>
          <a:p>
            <a:pPr lvl="1"/>
            <a:r>
              <a:rPr lang="en-US" altLang="en-US" sz="2400" b="1" dirty="0" smtClean="0"/>
              <a:t>‘</a:t>
            </a:r>
            <a:r>
              <a:rPr lang="en-US" altLang="en-US" sz="2400" b="1" dirty="0"/>
              <a:t>Pull out’ 2 – 4 key skills from the job description and </a:t>
            </a:r>
            <a:r>
              <a:rPr lang="en-US" altLang="en-US" sz="2400" b="1" i="1" u="sng" dirty="0" smtClean="0">
                <a:solidFill>
                  <a:srgbClr val="FF0000"/>
                </a:solidFill>
              </a:rPr>
              <a:t>show </a:t>
            </a:r>
            <a:r>
              <a:rPr lang="en-US" altLang="en-US" sz="2400" b="1" dirty="0" smtClean="0"/>
              <a:t>you </a:t>
            </a:r>
            <a:r>
              <a:rPr lang="en-US" altLang="en-US" sz="2400" b="1" dirty="0"/>
              <a:t>have them</a:t>
            </a:r>
          </a:p>
          <a:p>
            <a:pPr marL="457200" lvl="1" indent="0">
              <a:buNone/>
            </a:pPr>
            <a:endParaRPr lang="en-US" altLang="en-US" sz="2400" b="1" dirty="0" smtClean="0"/>
          </a:p>
          <a:p>
            <a:r>
              <a:rPr lang="en-US" sz="2400" b="1" dirty="0" smtClean="0"/>
              <a:t>Proofread carefully</a:t>
            </a:r>
          </a:p>
          <a:p>
            <a:pPr lvl="1"/>
            <a:r>
              <a:rPr lang="en-US" sz="2400" b="1" dirty="0" smtClean="0"/>
              <a:t>Consider </a:t>
            </a:r>
            <a:r>
              <a:rPr lang="en-US" sz="2400" b="1" dirty="0"/>
              <a:t>getting a second pair of </a:t>
            </a:r>
            <a:r>
              <a:rPr lang="en-US" sz="2400" b="1" dirty="0" smtClean="0"/>
              <a:t>eyes</a:t>
            </a:r>
          </a:p>
          <a:p>
            <a:pPr lvl="1"/>
            <a:r>
              <a:rPr lang="en-US" sz="2400" b="1" dirty="0"/>
              <a:t>Ideal length – 2 - 3 paragraphs</a:t>
            </a:r>
          </a:p>
          <a:p>
            <a:pPr lvl="1"/>
            <a:endParaRPr lang="en-US" altLang="en-US" sz="2400" dirty="0"/>
          </a:p>
          <a:p>
            <a:pPr marL="457200" lvl="1" indent="0">
              <a:buNone/>
            </a:pPr>
            <a:endParaRPr lang="en-US" altLang="en-US" sz="2400" dirty="0"/>
          </a:p>
          <a:p>
            <a:endParaRPr lang="en-US" sz="2400" dirty="0"/>
          </a:p>
        </p:txBody>
      </p:sp>
    </p:spTree>
    <p:extLst>
      <p:ext uri="{BB962C8B-B14F-4D97-AF65-F5344CB8AC3E}">
        <p14:creationId xmlns:p14="http://schemas.microsoft.com/office/powerpoint/2010/main" val="1535024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Don’ts</a:t>
            </a:r>
            <a:endParaRPr lang="en-US" dirty="0"/>
          </a:p>
        </p:txBody>
      </p:sp>
      <p:sp>
        <p:nvSpPr>
          <p:cNvPr id="3" name="Content Placeholder 2"/>
          <p:cNvSpPr>
            <a:spLocks noGrp="1"/>
          </p:cNvSpPr>
          <p:nvPr>
            <p:ph sz="half" idx="1"/>
          </p:nvPr>
        </p:nvSpPr>
        <p:spPr>
          <a:xfrm>
            <a:off x="457200" y="1371600"/>
            <a:ext cx="7848600" cy="4953000"/>
          </a:xfrm>
        </p:spPr>
        <p:txBody>
          <a:bodyPr>
            <a:normAutofit fontScale="25000" lnSpcReduction="20000"/>
          </a:bodyPr>
          <a:lstStyle/>
          <a:p>
            <a:pPr marL="0" indent="0">
              <a:buNone/>
            </a:pPr>
            <a:r>
              <a:rPr lang="en-US" sz="8000" b="1" dirty="0"/>
              <a:t>RESUME OF </a:t>
            </a:r>
            <a:r>
              <a:rPr lang="en-US" sz="8000" b="1" dirty="0" smtClean="0"/>
              <a:t>HARRY </a:t>
            </a:r>
            <a:r>
              <a:rPr lang="en-US" sz="8000" b="1" dirty="0"/>
              <a:t>HURTSMYEYES </a:t>
            </a:r>
          </a:p>
          <a:p>
            <a:pPr marL="0" indent="0">
              <a:buNone/>
            </a:pPr>
            <a:r>
              <a:rPr lang="en-US" b="1" dirty="0"/>
              <a:t/>
            </a:r>
            <a:br>
              <a:rPr lang="en-US" b="1" dirty="0"/>
            </a:br>
            <a:r>
              <a:rPr lang="en-US" b="1" dirty="0"/>
              <a:t>	  </a:t>
            </a:r>
            <a:endParaRPr lang="en-US" dirty="0"/>
          </a:p>
          <a:p>
            <a:pPr marL="0" indent="0">
              <a:buNone/>
            </a:pPr>
            <a:r>
              <a:rPr lang="en-US" sz="7200" b="1" u="sng" dirty="0">
                <a:solidFill>
                  <a:srgbClr val="FF0000"/>
                </a:solidFill>
              </a:rPr>
              <a:t>***</a:t>
            </a:r>
            <a:r>
              <a:rPr lang="en-US" sz="7200" b="1" u="sng" dirty="0" smtClean="0">
                <a:solidFill>
                  <a:srgbClr val="FF0000"/>
                </a:solidFill>
              </a:rPr>
              <a:t>EMPLOYERS </a:t>
            </a:r>
            <a:r>
              <a:rPr lang="en-US" sz="7200" b="1" u="sng" dirty="0">
                <a:solidFill>
                  <a:srgbClr val="FF0000"/>
                </a:solidFill>
              </a:rPr>
              <a:t>WILL GIVE </a:t>
            </a:r>
            <a:r>
              <a:rPr lang="en-US" sz="7200" b="1" u="sng" dirty="0" smtClean="0">
                <a:solidFill>
                  <a:srgbClr val="FF0000"/>
                </a:solidFill>
              </a:rPr>
              <a:t>THIS RESUME </a:t>
            </a:r>
            <a:r>
              <a:rPr lang="en-US" sz="7200" b="1" u="sng" dirty="0">
                <a:solidFill>
                  <a:srgbClr val="FF0000"/>
                </a:solidFill>
              </a:rPr>
              <a:t>A </a:t>
            </a:r>
            <a:r>
              <a:rPr lang="en-US" sz="7200" b="1" u="sng" dirty="0" smtClean="0">
                <a:solidFill>
                  <a:srgbClr val="FF0000"/>
                </a:solidFill>
              </a:rPr>
              <a:t>20 - 30 SECOND INITIAL LOOK…..WOULD </a:t>
            </a:r>
            <a:r>
              <a:rPr lang="en-US" sz="7200" b="1" u="sng" dirty="0">
                <a:solidFill>
                  <a:srgbClr val="FF0000"/>
                </a:solidFill>
              </a:rPr>
              <a:t>YOU WANT TO READ THIS?</a:t>
            </a:r>
          </a:p>
          <a:p>
            <a:pPr marL="0" indent="0">
              <a:buNone/>
            </a:pPr>
            <a:r>
              <a:rPr lang="en-US" b="1" dirty="0"/>
              <a:t> </a:t>
            </a:r>
            <a:endParaRPr lang="en-US" b="1" u="sng" dirty="0"/>
          </a:p>
          <a:p>
            <a:pPr marL="0" indent="0">
              <a:buNone/>
            </a:pPr>
            <a:r>
              <a:rPr lang="en-US" sz="4800" b="1" u="sng" dirty="0" smtClean="0"/>
              <a:t>Objective</a:t>
            </a:r>
            <a:endParaRPr lang="en-US" sz="4800" b="1" u="sng" dirty="0"/>
          </a:p>
          <a:p>
            <a:pPr marL="0" indent="0">
              <a:buNone/>
            </a:pPr>
            <a:r>
              <a:rPr lang="en-US" dirty="0"/>
              <a:t>Strong IS professional looking for an Application Support Analyst position where I can utilize my critical thinking skills, business infrastructure and relationship experience.</a:t>
            </a:r>
          </a:p>
          <a:p>
            <a:pPr marL="0" indent="0">
              <a:buNone/>
            </a:pPr>
            <a:r>
              <a:rPr lang="en-US" dirty="0"/>
              <a:t> </a:t>
            </a:r>
            <a:endParaRPr lang="en-US" sz="4200" dirty="0"/>
          </a:p>
          <a:p>
            <a:pPr marL="0" indent="0">
              <a:buNone/>
            </a:pPr>
            <a:r>
              <a:rPr lang="en-US" sz="4600" b="1" u="sng" dirty="0"/>
              <a:t>RECENT WORK HISTORY</a:t>
            </a:r>
          </a:p>
          <a:p>
            <a:pPr marL="0" indent="0">
              <a:buNone/>
            </a:pPr>
            <a:r>
              <a:rPr lang="en-US" b="1" u="sng" dirty="0"/>
              <a:t>ABC Company -</a:t>
            </a:r>
            <a:r>
              <a:rPr lang="en-US" b="1" dirty="0"/>
              <a:t> </a:t>
            </a:r>
            <a:r>
              <a:rPr lang="en-US" dirty="0"/>
              <a:t>Providence, Rhode </a:t>
            </a:r>
            <a:r>
              <a:rPr lang="en-US" dirty="0" smtClean="0"/>
              <a:t>Island </a:t>
            </a:r>
            <a:r>
              <a:rPr lang="en-US" dirty="0"/>
              <a:t>					         06 to 4/2013</a:t>
            </a:r>
            <a:endParaRPr lang="en-US" b="1" dirty="0"/>
          </a:p>
          <a:p>
            <a:pPr marL="0" indent="0">
              <a:buNone/>
            </a:pPr>
            <a:r>
              <a:rPr lang="en-US" b="1" dirty="0"/>
              <a:t>Service Manager IS Specialist/ Project Coordinator</a:t>
            </a:r>
            <a:r>
              <a:rPr lang="en-US" dirty="0"/>
              <a:t> – Support Information Systems infrastructure hardware, software and company products for the Blue Cross Blue Shield account. Oversee and Manage BMC Remedy CRM Action Request Software, OPAS Administration, Incident, Problem, Request, and Configuration Manager, Asset Management Responsibilities. Drive all End of Month activities ensuring accuracy in meeting SLO objectives reported with integrity. Provide senior management and communicate regularly with C Level executives.</a:t>
            </a:r>
          </a:p>
          <a:p>
            <a:pPr marL="0" indent="0">
              <a:buNone/>
            </a:pPr>
            <a:r>
              <a:rPr lang="en-US" dirty="0"/>
              <a:t>Participate in all client meetings with weekly status reports regarding minutes and meeting end of month SLO targets.</a:t>
            </a:r>
          </a:p>
          <a:p>
            <a:pPr marL="0" indent="0">
              <a:buNone/>
            </a:pPr>
            <a:r>
              <a:rPr lang="en-US" dirty="0"/>
              <a:t>Ability to manage escalations, outages, significant issues concerns while working closely with internal members engineers and providing consistent communications to clients. Facilitate Daily Operations meetings, which assess severity 1 and 2 incidents from the previous business day, as well as, ensuring correct configured items are reported accurately with operations or engineering groups, daily backups and their reporting successes or failures, daily changes and aging Incidents. Facilitate weekly change meeting, coordinate technical and admin support activities. Validate each change and review back out plans, ensuring software applications, hardware platforms or mainframe activities do not conflict.</a:t>
            </a:r>
          </a:p>
          <a:p>
            <a:pPr marL="0" indent="0">
              <a:buNone/>
            </a:pPr>
            <a:r>
              <a:rPr lang="en-US" dirty="0"/>
              <a:t>Keep account updated with corporate activities. Coordinate projects, assign action items and follow up with Tower Leads, Project Managers, </a:t>
            </a:r>
          </a:p>
          <a:p>
            <a:pPr marL="0" indent="0">
              <a:buNone/>
            </a:pPr>
            <a:r>
              <a:rPr lang="en-US" dirty="0"/>
              <a:t>C Level Executive Management ensuring plans executed accordingly. Facilitate Problem review meetings with IS and ADM, identify root causes; ensure action items are determined, deliverable dates and owners are established driving each problem to a resolution.</a:t>
            </a:r>
          </a:p>
          <a:p>
            <a:pPr marL="0" indent="0">
              <a:buNone/>
            </a:pPr>
            <a:r>
              <a:rPr lang="en-US" dirty="0"/>
              <a:t>Create and update account documentation, workflows as need using Microsoft Office Applications and Visio. Enforce polices and ensure procedures are being adhered to.</a:t>
            </a:r>
          </a:p>
          <a:p>
            <a:pPr marL="0" indent="0">
              <a:buNone/>
            </a:pPr>
            <a:r>
              <a:rPr lang="en-US" dirty="0"/>
              <a:t>Identify opportunities and drive steadily achieving solutions at the same time, challenge existing paradigms as needed. Established an Incident Life Cycle process for the account utilizing ITIL best practices streamlining operations, workflow chart with hypertext links to procedures to address situations depicting progression flows from when an incident occurs to when it is closed. Reduced inventories of Incidents, Aging Incidents, Problem Records, and Aging Request tasks by 70 percent.</a:t>
            </a:r>
          </a:p>
          <a:p>
            <a:pPr marL="0" indent="0">
              <a:buNone/>
            </a:pPr>
            <a:r>
              <a:rPr lang="en-US" dirty="0"/>
              <a:t> </a:t>
            </a:r>
          </a:p>
          <a:p>
            <a:pPr marL="0" indent="0">
              <a:buNone/>
            </a:pPr>
            <a:r>
              <a:rPr lang="en-US" b="1" u="sng" dirty="0"/>
              <a:t>DEF COMPANY</a:t>
            </a:r>
            <a:r>
              <a:rPr lang="en-US" b="1" dirty="0"/>
              <a:t> </a:t>
            </a:r>
            <a:r>
              <a:rPr lang="en-US" dirty="0"/>
              <a:t>Providence, Rhode Island	    01/2005- 6/30/2006</a:t>
            </a:r>
          </a:p>
          <a:p>
            <a:pPr marL="0" indent="0">
              <a:buNone/>
            </a:pPr>
            <a:r>
              <a:rPr lang="en-US" b="1" dirty="0"/>
              <a:t>Manager – Client Services/Network Operations/Wireless </a:t>
            </a:r>
            <a:r>
              <a:rPr lang="en-US" b="1" dirty="0" smtClean="0"/>
              <a:t>Communications </a:t>
            </a:r>
            <a:r>
              <a:rPr lang="en-US" b="1" dirty="0"/>
              <a:t>- </a:t>
            </a:r>
            <a:r>
              <a:rPr lang="en-US" dirty="0"/>
              <a:t>Manage and direct internal/external resources driving each issue to closure. Work with sales and engineering on new existing and implementations. Implemented 24x7 out sourced call center. Over see daily operations along with documentation, training for 1</a:t>
            </a:r>
            <a:r>
              <a:rPr lang="en-US" baseline="30000" dirty="0"/>
              <a:t>st</a:t>
            </a:r>
            <a:r>
              <a:rPr lang="en-US" dirty="0"/>
              <a:t> and 2</a:t>
            </a:r>
            <a:r>
              <a:rPr lang="en-US" baseline="30000" dirty="0"/>
              <a:t>nd</a:t>
            </a:r>
            <a:r>
              <a:rPr lang="en-US" dirty="0"/>
              <a:t> level engineering and procedures addressing different issues during escalations.  Ability to manage escalations, outages, significant issues, concerns while working closely with internal members engineers and providing consistent communications to clients and C Level executives. Work with systems engineering, field engineers on technical issues and ensuring CRM application is current meeting our changing needs. Manage 1st, 2nd, &amp; 3</a:t>
            </a:r>
            <a:r>
              <a:rPr lang="en-US" baseline="30000" dirty="0"/>
              <a:t>rd</a:t>
            </a:r>
            <a:r>
              <a:rPr lang="en-US" dirty="0"/>
              <a:t> level incidents. Establish action plans and set or re-baseline expectations with each issue. Issue credits where necessary and address SLAs questions to expectations along with equipment replacements if needed. Negotiate contract terms, labor rates, and SLAs with new vendors meeting company requirements. Communicate regularly with C Level executives; participate in all client meetings and visit customer locations when needed.</a:t>
            </a:r>
          </a:p>
          <a:p>
            <a:pPr marL="0" indent="0">
              <a:buNone/>
            </a:pPr>
            <a:r>
              <a:rPr lang="en-US" b="1" dirty="0"/>
              <a:t> </a:t>
            </a:r>
            <a:endParaRPr lang="en-US" dirty="0"/>
          </a:p>
          <a:p>
            <a:pPr marL="0" indent="0">
              <a:buNone/>
            </a:pPr>
            <a:r>
              <a:rPr lang="en-US" b="1" u="sng" dirty="0" smtClean="0"/>
              <a:t>HIJ Corporation  </a:t>
            </a:r>
            <a:r>
              <a:rPr lang="en-US" dirty="0" smtClean="0"/>
              <a:t>Dover </a:t>
            </a:r>
            <a:r>
              <a:rPr lang="en-US" dirty="0"/>
              <a:t>Massachusetts       			      1/2004-05/2005</a:t>
            </a:r>
          </a:p>
          <a:p>
            <a:pPr marL="0" indent="0">
              <a:buNone/>
            </a:pPr>
            <a:r>
              <a:rPr lang="en-US" b="1" dirty="0"/>
              <a:t>Regional and Global Escalation and Customer Service Manager for South America</a:t>
            </a:r>
            <a:r>
              <a:rPr lang="en-US" dirty="0"/>
              <a:t> – Proficient in utilizing Clarify CRM in monitoring case progression and all Microsoft applications. Responsibilities act as a focal point for escalated issues. Adapt action plans and expectations for solving complex service related problems during different severity levels. Manage and direct internal/external resources driving each issue to closure. Coordinate war room environment as the focal point for EMC, customer, and partners.  Ability to manage escalations, outages, significant issues concerns while working closely with internal members engineers and providing consistent communications to clients Coordinate RCA’s, FA’s and Mechanical replacement as necessary. Write and present turnover reports to executive management entailing shift activities. Communicate regularly with C Level executives, participate in client meetings.  Interface with Senior Management, Engineering, Sales, Marketing, TSG and Customer Services, in addition, to coordinating technical resources between the field, Global managers, and Partners to resolve business, support and technical issues. Work closely with Sales, Planning, Logistics, and Engineering organizations on new implementations. Provide recommendations for improved product serviceability and reliability and revenue opportunities as well as ensure SLA’s are being met. Traveled to Brazil and Miami meeting with customers addressing their issues and concerns.</a:t>
            </a:r>
          </a:p>
          <a:p>
            <a:pPr marL="0" indent="0">
              <a:buNone/>
            </a:pPr>
            <a:r>
              <a:rPr lang="en-US" dirty="0"/>
              <a:t> </a:t>
            </a:r>
          </a:p>
          <a:p>
            <a:pPr marL="0" indent="0">
              <a:buNone/>
            </a:pPr>
            <a:r>
              <a:rPr lang="en-US" dirty="0"/>
              <a:t> </a:t>
            </a:r>
          </a:p>
          <a:p>
            <a:pPr marL="0" indent="0">
              <a:buNone/>
            </a:pPr>
            <a:endParaRPr lang="en-US" dirty="0"/>
          </a:p>
          <a:p>
            <a:pPr marL="0" indent="0">
              <a:buNone/>
            </a:pPr>
            <a:r>
              <a:rPr lang="en-US" dirty="0"/>
              <a:t>	</a:t>
            </a:r>
            <a:endParaRPr lang="en-US" b="1" u="sng" dirty="0"/>
          </a:p>
          <a:p>
            <a:pPr marL="0" indent="0">
              <a:buNone/>
            </a:pPr>
            <a:r>
              <a:rPr lang="en-US" dirty="0"/>
              <a:t>	</a:t>
            </a:r>
          </a:p>
        </p:txBody>
      </p:sp>
    </p:spTree>
    <p:extLst>
      <p:ext uri="{BB962C8B-B14F-4D97-AF65-F5344CB8AC3E}">
        <p14:creationId xmlns:p14="http://schemas.microsoft.com/office/powerpoint/2010/main" val="3420504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More Resume Don’ts</a:t>
            </a:r>
            <a:endParaRPr lang="en-US" sz="3200" dirty="0"/>
          </a:p>
        </p:txBody>
      </p:sp>
      <p:sp>
        <p:nvSpPr>
          <p:cNvPr id="3" name="Content Placeholder 2"/>
          <p:cNvSpPr>
            <a:spLocks noGrp="1"/>
          </p:cNvSpPr>
          <p:nvPr>
            <p:ph idx="1"/>
          </p:nvPr>
        </p:nvSpPr>
        <p:spPr>
          <a:xfrm>
            <a:off x="457200" y="1676400"/>
            <a:ext cx="7924800" cy="4602163"/>
          </a:xfrm>
        </p:spPr>
        <p:txBody>
          <a:bodyPr>
            <a:normAutofit/>
          </a:bodyPr>
          <a:lstStyle/>
          <a:p>
            <a:r>
              <a:rPr lang="en-US" altLang="en-US" sz="2000" b="1" dirty="0" smtClean="0"/>
              <a:t>Don’t create a resume greater than 2 pages</a:t>
            </a:r>
          </a:p>
          <a:p>
            <a:endParaRPr lang="en-US" altLang="en-US" sz="2000" b="1" dirty="0"/>
          </a:p>
          <a:p>
            <a:r>
              <a:rPr lang="en-US" altLang="en-US" sz="2000" b="1" dirty="0" smtClean="0"/>
              <a:t>Don’t include a job where you worked 3 or less months unless you are a temp worker or </a:t>
            </a:r>
            <a:r>
              <a:rPr lang="en-US" altLang="en-US" sz="2000" b="1" dirty="0" smtClean="0"/>
              <a:t>contractor</a:t>
            </a:r>
          </a:p>
          <a:p>
            <a:pPr marL="742950" lvl="2" indent="-342900"/>
            <a:r>
              <a:rPr lang="en-US" altLang="en-US" sz="1800" b="1" i="1" dirty="0" smtClean="0"/>
              <a:t>If you have large gaps in employment, consider </a:t>
            </a:r>
            <a:r>
              <a:rPr lang="en-US" altLang="en-US" sz="1800" b="1" i="1" dirty="0"/>
              <a:t>listing </a:t>
            </a:r>
            <a:r>
              <a:rPr lang="en-US" altLang="en-US" sz="1800" b="1" i="1" dirty="0" smtClean="0"/>
              <a:t>volunteer </a:t>
            </a:r>
            <a:r>
              <a:rPr lang="en-US" altLang="en-US" sz="1800" b="1" i="1" dirty="0"/>
              <a:t>positions to fill the gaps</a:t>
            </a:r>
          </a:p>
          <a:p>
            <a:endParaRPr lang="en-US" altLang="en-US" sz="2000" b="1" dirty="0"/>
          </a:p>
          <a:p>
            <a:r>
              <a:rPr lang="en-US" altLang="en-US" sz="2000" b="1" dirty="0" smtClean="0">
                <a:latin typeface="Arial" panose="020B0604020202020204" pitchFamily="34" charset="0"/>
                <a:cs typeface="Arial" panose="020B0604020202020204" pitchFamily="34" charset="0"/>
              </a:rPr>
              <a:t>Don’t show </a:t>
            </a:r>
            <a:r>
              <a:rPr lang="en-US" altLang="en-US" sz="2000" b="1" dirty="0">
                <a:latin typeface="Arial" panose="020B0604020202020204" pitchFamily="34" charset="0"/>
                <a:cs typeface="Arial" panose="020B0604020202020204" pitchFamily="34" charset="0"/>
              </a:rPr>
              <a:t>you</a:t>
            </a:r>
            <a:r>
              <a:rPr lang="en-US" sz="2000" b="1" dirty="0">
                <a:latin typeface="Arial" panose="020B0604020202020204" pitchFamily="34" charset="0"/>
                <a:cs typeface="Arial" panose="020B0604020202020204" pitchFamily="34" charset="0"/>
              </a:rPr>
              <a:t>r last position as ‘present’ if you are no longer working </a:t>
            </a:r>
          </a:p>
          <a:p>
            <a:pPr marL="0" indent="0">
              <a:buNone/>
            </a:pPr>
            <a:endParaRPr lang="en-US" altLang="en-US" sz="2000" b="1" dirty="0"/>
          </a:p>
          <a:p>
            <a:r>
              <a:rPr lang="en-US" altLang="en-US" sz="2000" b="1" dirty="0" smtClean="0"/>
              <a:t>Don’t </a:t>
            </a:r>
            <a:r>
              <a:rPr lang="en-US" altLang="en-US" sz="2000" b="1" dirty="0"/>
              <a:t>include </a:t>
            </a:r>
            <a:r>
              <a:rPr lang="en-US" altLang="en-US" sz="2000" b="1" dirty="0" smtClean="0"/>
              <a:t>your employer company’s </a:t>
            </a:r>
            <a:r>
              <a:rPr lang="en-US" altLang="en-US" sz="2000" b="1" dirty="0"/>
              <a:t>description summary</a:t>
            </a:r>
          </a:p>
          <a:p>
            <a:endParaRPr lang="en-US" altLang="en-US" sz="2000" b="1" dirty="0"/>
          </a:p>
          <a:p>
            <a:endParaRPr lang="en-US" altLang="en-US" sz="2000" b="1" dirty="0"/>
          </a:p>
          <a:p>
            <a:endParaRPr lang="en-US" altLang="en-US" sz="2000" b="1" dirty="0"/>
          </a:p>
          <a:p>
            <a:endParaRPr lang="en-US" altLang="en-US" sz="2000" b="1" dirty="0"/>
          </a:p>
          <a:p>
            <a:endParaRPr lang="en-US" altLang="en-US" sz="1600" b="1" dirty="0"/>
          </a:p>
          <a:p>
            <a:endParaRPr lang="en-US" altLang="en-US" sz="2000" b="1" dirty="0"/>
          </a:p>
          <a:p>
            <a:endParaRPr lang="en-US" altLang="en-US" sz="1600" b="1" dirty="0"/>
          </a:p>
          <a:p>
            <a:endParaRPr lang="en-US" altLang="en-US" sz="1600" dirty="0"/>
          </a:p>
          <a:p>
            <a:pPr marL="457200" lvl="1" indent="0">
              <a:buNone/>
            </a:pPr>
            <a:endParaRPr lang="en-US" altLang="en-US" sz="2000" dirty="0"/>
          </a:p>
          <a:p>
            <a:endParaRPr lang="en-US" sz="1900" dirty="0"/>
          </a:p>
        </p:txBody>
      </p:sp>
    </p:spTree>
    <p:extLst>
      <p:ext uri="{BB962C8B-B14F-4D97-AF65-F5344CB8AC3E}">
        <p14:creationId xmlns:p14="http://schemas.microsoft.com/office/powerpoint/2010/main" val="762929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371600"/>
          </a:xfrm>
        </p:spPr>
        <p:txBody>
          <a:bodyPr>
            <a:normAutofit/>
          </a:bodyPr>
          <a:lstStyle/>
          <a:p>
            <a:r>
              <a:rPr lang="en-US" sz="3200" dirty="0" smtClean="0"/>
              <a:t>Don’t be part of The ‘</a:t>
            </a:r>
            <a:r>
              <a:rPr lang="en-US" sz="3200" dirty="0" err="1" smtClean="0"/>
              <a:t>Pinochio</a:t>
            </a:r>
            <a:r>
              <a:rPr lang="en-US" sz="3200" dirty="0" smtClean="0"/>
              <a:t>’ epidemic!!</a:t>
            </a:r>
            <a:endParaRPr lang="en-US" sz="3200" dirty="0"/>
          </a:p>
        </p:txBody>
      </p:sp>
      <p:sp>
        <p:nvSpPr>
          <p:cNvPr id="3" name="Content Placeholder 2"/>
          <p:cNvSpPr>
            <a:spLocks noGrp="1"/>
          </p:cNvSpPr>
          <p:nvPr>
            <p:ph idx="1"/>
          </p:nvPr>
        </p:nvSpPr>
        <p:spPr>
          <a:xfrm>
            <a:off x="457200" y="1676400"/>
            <a:ext cx="7924800" cy="4602163"/>
          </a:xfrm>
        </p:spPr>
        <p:txBody>
          <a:bodyPr>
            <a:normAutofit/>
          </a:bodyPr>
          <a:lstStyle/>
          <a:p>
            <a:endParaRPr lang="en-US" altLang="en-US" sz="2000" b="1" dirty="0"/>
          </a:p>
          <a:p>
            <a:endParaRPr lang="en-US" altLang="en-US" sz="2000" b="1" dirty="0"/>
          </a:p>
          <a:p>
            <a:endParaRPr lang="en-US" altLang="en-US" sz="1600" b="1" dirty="0"/>
          </a:p>
          <a:p>
            <a:endParaRPr lang="en-US" altLang="en-US" sz="2000" b="1" dirty="0"/>
          </a:p>
          <a:p>
            <a:endParaRPr lang="en-US" altLang="en-US" sz="1600" b="1" dirty="0"/>
          </a:p>
          <a:p>
            <a:endParaRPr lang="en-US" altLang="en-US" sz="1600" dirty="0"/>
          </a:p>
          <a:p>
            <a:pPr marL="457200" lvl="1" indent="0">
              <a:buNone/>
            </a:pPr>
            <a:endParaRPr lang="en-US" altLang="en-US" sz="2000" dirty="0"/>
          </a:p>
          <a:p>
            <a:endParaRPr lang="en-US" sz="1900" dirty="0"/>
          </a:p>
        </p:txBody>
      </p:sp>
      <p:pic>
        <p:nvPicPr>
          <p:cNvPr id="1026" name="Picture 2" descr="http://science-all.com/images/pinocchio/pinocchio-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47700"/>
            <a:ext cx="669925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679700"/>
            <a:ext cx="7924800" cy="3911600"/>
          </a:xfrm>
          <a:prstGeom prst="rect">
            <a:avLst/>
          </a:prstGeom>
        </p:spPr>
      </p:pic>
    </p:spTree>
    <p:extLst>
      <p:ext uri="{BB962C8B-B14F-4D97-AF65-F5344CB8AC3E}">
        <p14:creationId xmlns:p14="http://schemas.microsoft.com/office/powerpoint/2010/main" val="181698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Current Job Market </a:t>
            </a:r>
            <a:endParaRPr lang="en-US" sz="3200" dirty="0"/>
          </a:p>
        </p:txBody>
      </p:sp>
      <p:sp>
        <p:nvSpPr>
          <p:cNvPr id="4" name="Content Placeholder 3"/>
          <p:cNvSpPr>
            <a:spLocks noGrp="1"/>
          </p:cNvSpPr>
          <p:nvPr>
            <p:ph idx="1"/>
          </p:nvPr>
        </p:nvSpPr>
        <p:spPr>
          <a:xfrm>
            <a:off x="457200" y="1371600"/>
            <a:ext cx="8229600" cy="4678363"/>
          </a:xfrm>
        </p:spPr>
        <p:txBody>
          <a:bodyPr/>
          <a:lstStyle/>
          <a:p>
            <a:pPr marL="0" indent="0">
              <a:buNone/>
            </a:pPr>
            <a:r>
              <a:rPr lang="en-US" dirty="0" smtClean="0"/>
              <a:t>Companies are Hiring!!</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981200"/>
            <a:ext cx="8305800" cy="449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977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305800" cy="990600"/>
          </a:xfrm>
        </p:spPr>
        <p:txBody>
          <a:bodyPr/>
          <a:lstStyle/>
          <a:p>
            <a:r>
              <a:rPr lang="en-US" dirty="0" smtClean="0"/>
              <a:t>RESUME Do’s…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391400" cy="744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25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More Resume Do’s</a:t>
            </a:r>
            <a:endParaRPr lang="en-US" sz="3200" dirty="0"/>
          </a:p>
        </p:txBody>
      </p:sp>
      <p:sp>
        <p:nvSpPr>
          <p:cNvPr id="3" name="Content Placeholder 2"/>
          <p:cNvSpPr>
            <a:spLocks noGrp="1"/>
          </p:cNvSpPr>
          <p:nvPr>
            <p:ph idx="1"/>
          </p:nvPr>
        </p:nvSpPr>
        <p:spPr>
          <a:xfrm>
            <a:off x="533400" y="1752600"/>
            <a:ext cx="7924800" cy="3840163"/>
          </a:xfrm>
        </p:spPr>
        <p:txBody>
          <a:bodyPr>
            <a:normAutofit fontScale="25000" lnSpcReduction="20000"/>
          </a:bodyPr>
          <a:lstStyle/>
          <a:p>
            <a:r>
              <a:rPr lang="en-US" altLang="en-US" sz="7200" b="1" dirty="0">
                <a:latin typeface="Arial" panose="020B0604020202020204" pitchFamily="34" charset="0"/>
                <a:cs typeface="Arial" panose="020B0604020202020204" pitchFamily="34" charset="0"/>
              </a:rPr>
              <a:t>“Tweak’ the resume based on the job you are applying </a:t>
            </a:r>
            <a:r>
              <a:rPr lang="en-US" altLang="en-US" sz="7200" b="1" dirty="0" smtClean="0">
                <a:latin typeface="Arial" panose="020B0604020202020204" pitchFamily="34" charset="0"/>
                <a:cs typeface="Arial" panose="020B0604020202020204" pitchFamily="34" charset="0"/>
              </a:rPr>
              <a:t>for</a:t>
            </a:r>
            <a:endParaRPr lang="en-US" altLang="en-US" sz="7200" b="1" dirty="0">
              <a:latin typeface="Arial" panose="020B0604020202020204" pitchFamily="34" charset="0"/>
              <a:cs typeface="Arial" panose="020B0604020202020204" pitchFamily="34" charset="0"/>
            </a:endParaRPr>
          </a:p>
          <a:p>
            <a:endParaRPr lang="en-US" altLang="en-US" sz="7200" b="1" dirty="0" smtClean="0">
              <a:latin typeface="Arial" panose="020B0604020202020204" pitchFamily="34" charset="0"/>
              <a:cs typeface="Arial" panose="020B0604020202020204" pitchFamily="34" charset="0"/>
            </a:endParaRPr>
          </a:p>
          <a:p>
            <a:r>
              <a:rPr lang="en-US" altLang="en-US" sz="7200" b="1" dirty="0" smtClean="0">
                <a:latin typeface="Arial" panose="020B0604020202020204" pitchFamily="34" charset="0"/>
                <a:cs typeface="Arial" panose="020B0604020202020204" pitchFamily="34" charset="0"/>
              </a:rPr>
              <a:t>Organize </a:t>
            </a:r>
            <a:r>
              <a:rPr lang="en-US" altLang="en-US" sz="7200" b="1" dirty="0">
                <a:latin typeface="Arial" panose="020B0604020202020204" pitchFamily="34" charset="0"/>
                <a:cs typeface="Arial" panose="020B0604020202020204" pitchFamily="34" charset="0"/>
              </a:rPr>
              <a:t>and Present a Clear  and Consistent  Hierarchy of </a:t>
            </a:r>
            <a:r>
              <a:rPr lang="en-US" altLang="en-US" sz="7200" b="1" dirty="0" smtClean="0">
                <a:latin typeface="Arial" panose="020B0604020202020204" pitchFamily="34" charset="0"/>
                <a:cs typeface="Arial" panose="020B0604020202020204" pitchFamily="34" charset="0"/>
              </a:rPr>
              <a:t>Work Experience </a:t>
            </a:r>
            <a:r>
              <a:rPr lang="en-US" altLang="en-US" sz="7200" b="1" dirty="0">
                <a:latin typeface="Arial" panose="020B0604020202020204" pitchFamily="34" charset="0"/>
                <a:cs typeface="Arial" panose="020B0604020202020204" pitchFamily="34" charset="0"/>
              </a:rPr>
              <a:t>and Accomplishments</a:t>
            </a:r>
          </a:p>
          <a:p>
            <a:pPr marL="457200" lvl="1" indent="0">
              <a:buNone/>
            </a:pPr>
            <a:endParaRPr lang="en-US" altLang="en-US" sz="7200" b="1" dirty="0" smtClean="0">
              <a:latin typeface="Arial" panose="020B0604020202020204" pitchFamily="34" charset="0"/>
              <a:cs typeface="Arial" panose="020B0604020202020204" pitchFamily="34" charset="0"/>
            </a:endParaRPr>
          </a:p>
          <a:p>
            <a:pPr lvl="1"/>
            <a:r>
              <a:rPr lang="en-US" altLang="en-US" sz="7200" b="1" dirty="0" smtClean="0">
                <a:latin typeface="Arial" panose="020B0604020202020204" pitchFamily="34" charset="0"/>
                <a:cs typeface="Arial" panose="020B0604020202020204" pitchFamily="34" charset="0"/>
              </a:rPr>
              <a:t>Include ‘Applicable</a:t>
            </a:r>
            <a:r>
              <a:rPr lang="en-US" altLang="en-US" sz="7200" b="1" dirty="0">
                <a:latin typeface="Arial" panose="020B0604020202020204" pitchFamily="34" charset="0"/>
                <a:cs typeface="Arial" panose="020B0604020202020204" pitchFamily="34" charset="0"/>
              </a:rPr>
              <a:t>’ Recognition </a:t>
            </a:r>
            <a:r>
              <a:rPr lang="en-US" altLang="en-US" sz="7200" b="1" dirty="0" smtClean="0">
                <a:latin typeface="Arial" panose="020B0604020202020204" pitchFamily="34" charset="0"/>
                <a:cs typeface="Arial" panose="020B0604020202020204" pitchFamily="34" charset="0"/>
              </a:rPr>
              <a:t>Awards, Accomplishments,  Honors, Certifications, Quota achievements, etc.</a:t>
            </a:r>
            <a:endParaRPr lang="en-US" altLang="en-US" sz="7200" b="1" dirty="0">
              <a:latin typeface="Arial" panose="020B0604020202020204" pitchFamily="34" charset="0"/>
              <a:cs typeface="Arial" panose="020B0604020202020204" pitchFamily="34" charset="0"/>
            </a:endParaRPr>
          </a:p>
          <a:p>
            <a:endParaRPr lang="en-US" altLang="en-US" sz="7200" b="1" dirty="0" smtClean="0">
              <a:latin typeface="Arial" panose="020B0604020202020204" pitchFamily="34" charset="0"/>
              <a:cs typeface="Arial" panose="020B0604020202020204" pitchFamily="34" charset="0"/>
            </a:endParaRPr>
          </a:p>
          <a:p>
            <a:pPr lvl="1"/>
            <a:r>
              <a:rPr lang="en-US" altLang="en-US" sz="7200" b="1" dirty="0" smtClean="0">
                <a:latin typeface="Arial" panose="020B0604020202020204" pitchFamily="34" charset="0"/>
                <a:cs typeface="Arial" panose="020B0604020202020204" pitchFamily="34" charset="0"/>
              </a:rPr>
              <a:t>Include your formal education history (college level and up) and list all degrees earned</a:t>
            </a:r>
          </a:p>
          <a:p>
            <a:endParaRPr lang="en-US" altLang="en-US" sz="7200" b="1" dirty="0">
              <a:latin typeface="Arial" panose="020B0604020202020204" pitchFamily="34" charset="0"/>
              <a:cs typeface="Arial" panose="020B0604020202020204" pitchFamily="34" charset="0"/>
            </a:endParaRPr>
          </a:p>
          <a:p>
            <a:r>
              <a:rPr lang="en-US" altLang="en-US" sz="7200" b="1" dirty="0" smtClean="0">
                <a:latin typeface="Arial" panose="020B0604020202020204" pitchFamily="34" charset="0"/>
                <a:cs typeface="Arial" panose="020B0604020202020204" pitchFamily="34" charset="0"/>
              </a:rPr>
              <a:t>Proofread </a:t>
            </a:r>
            <a:r>
              <a:rPr lang="en-US" altLang="en-US" sz="7200" b="1" dirty="0">
                <a:latin typeface="Arial" panose="020B0604020202020204" pitchFamily="34" charset="0"/>
                <a:cs typeface="Arial" panose="020B0604020202020204" pitchFamily="34" charset="0"/>
              </a:rPr>
              <a:t>and SPELLCHECK!!</a:t>
            </a:r>
          </a:p>
          <a:p>
            <a:endParaRPr lang="en-US" altLang="en-US" sz="7200" b="1" dirty="0">
              <a:latin typeface="Arial" panose="020B0604020202020204" pitchFamily="34" charset="0"/>
              <a:cs typeface="Arial" panose="020B0604020202020204" pitchFamily="34" charset="0"/>
            </a:endParaRPr>
          </a:p>
          <a:p>
            <a:r>
              <a:rPr lang="en-US" altLang="en-US" sz="7200" b="1" dirty="0" smtClean="0">
                <a:latin typeface="Arial" panose="020B0604020202020204" pitchFamily="34" charset="0"/>
                <a:cs typeface="Arial" panose="020B0604020202020204" pitchFamily="34" charset="0"/>
              </a:rPr>
              <a:t>Reference your LinkedIn Profile </a:t>
            </a:r>
          </a:p>
          <a:p>
            <a:endParaRPr lang="en-US" altLang="en-US" sz="7200" b="1" dirty="0" smtClean="0">
              <a:latin typeface="Arial" panose="020B0604020202020204" pitchFamily="34" charset="0"/>
              <a:cs typeface="Arial" panose="020B0604020202020204" pitchFamily="34" charset="0"/>
            </a:endParaRPr>
          </a:p>
          <a:p>
            <a:endParaRPr lang="en-US" altLang="en-US" sz="2000" b="1" dirty="0" smtClean="0"/>
          </a:p>
          <a:p>
            <a:endParaRPr lang="en-US" altLang="en-US" sz="2000" b="1" dirty="0"/>
          </a:p>
          <a:p>
            <a:endParaRPr lang="en-US" altLang="en-US" sz="1600" b="1" dirty="0"/>
          </a:p>
          <a:p>
            <a:endParaRPr lang="en-US" altLang="en-US" sz="1600" b="1" dirty="0"/>
          </a:p>
          <a:p>
            <a:endParaRPr lang="en-US" altLang="en-US" sz="1600" dirty="0"/>
          </a:p>
          <a:p>
            <a:pPr marL="457200" lvl="1" indent="0">
              <a:buNone/>
            </a:pPr>
            <a:endParaRPr lang="en-US" altLang="en-US" sz="2000" dirty="0"/>
          </a:p>
          <a:p>
            <a:endParaRPr lang="en-US" sz="1900" dirty="0"/>
          </a:p>
        </p:txBody>
      </p:sp>
    </p:spTree>
    <p:extLst>
      <p:ext uri="{BB962C8B-B14F-4D97-AF65-F5344CB8AC3E}">
        <p14:creationId xmlns:p14="http://schemas.microsoft.com/office/powerpoint/2010/main" val="1764612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7086600" y="1219200"/>
            <a:ext cx="1905000" cy="1905000"/>
            <a:chOff x="533400" y="685800"/>
            <a:chExt cx="2362200" cy="2362200"/>
          </a:xfrm>
        </p:grpSpPr>
        <p:sp>
          <p:nvSpPr>
            <p:cNvPr id="7" name="Oval 6"/>
            <p:cNvSpPr/>
            <p:nvPr/>
          </p:nvSpPr>
          <p:spPr>
            <a:xfrm>
              <a:off x="533400" y="685800"/>
              <a:ext cx="2362200" cy="2362200"/>
            </a:xfrm>
            <a:prstGeom prst="ellipse">
              <a:avLst/>
            </a:prstGeom>
            <a:solidFill>
              <a:srgbClr val="0080FF"/>
            </a:solidFill>
            <a:ln w="762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80FF"/>
                </a:solidFill>
              </a:endParaRPr>
            </a:p>
          </p:txBody>
        </p:sp>
        <p:sp>
          <p:nvSpPr>
            <p:cNvPr id="9" name="TextBox 2"/>
            <p:cNvSpPr txBox="1">
              <a:spLocks noChangeArrowheads="1"/>
            </p:cNvSpPr>
            <p:nvPr/>
          </p:nvSpPr>
          <p:spPr bwMode="auto">
            <a:xfrm>
              <a:off x="864108" y="1252728"/>
              <a:ext cx="170078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dirty="0" smtClean="0">
                  <a:solidFill>
                    <a:srgbClr val="FFFFFF"/>
                  </a:solidFill>
                  <a:latin typeface="Arial" charset="0"/>
                  <a:cs typeface="Arial" charset="0"/>
                </a:rPr>
                <a:t>238 million+ LinkedIn users</a:t>
              </a:r>
            </a:p>
          </p:txBody>
        </p:sp>
      </p:grpSp>
      <p:sp>
        <p:nvSpPr>
          <p:cNvPr id="2" name="Title 1"/>
          <p:cNvSpPr>
            <a:spLocks noGrp="1"/>
          </p:cNvSpPr>
          <p:nvPr>
            <p:ph type="title"/>
          </p:nvPr>
        </p:nvSpPr>
        <p:spPr/>
        <p:txBody>
          <a:bodyPr>
            <a:normAutofit/>
          </a:bodyPr>
          <a:lstStyle/>
          <a:p>
            <a:r>
              <a:rPr lang="en-US" sz="3200" dirty="0"/>
              <a:t>Keep </a:t>
            </a:r>
            <a:r>
              <a:rPr lang="en-US" sz="3200" dirty="0" smtClean="0"/>
              <a:t>LinkedIn </a:t>
            </a:r>
            <a:r>
              <a:rPr lang="en-US" sz="3200" dirty="0"/>
              <a:t>profile up to date</a:t>
            </a:r>
          </a:p>
        </p:txBody>
      </p:sp>
      <p:sp>
        <p:nvSpPr>
          <p:cNvPr id="8" name="TextBox 7"/>
          <p:cNvSpPr txBox="1"/>
          <p:nvPr/>
        </p:nvSpPr>
        <p:spPr>
          <a:xfrm>
            <a:off x="0" y="1428839"/>
            <a:ext cx="8763000" cy="5555367"/>
          </a:xfrm>
          <a:prstGeom prst="rect">
            <a:avLst/>
          </a:prstGeom>
          <a:noFill/>
        </p:spPr>
        <p:txBody>
          <a:bodyPr wrap="square" rtlCol="0">
            <a:spAutoFit/>
          </a:bodyPr>
          <a:lstStyle/>
          <a:p>
            <a:endParaRPr lang="en-US" sz="2800" b="1" dirty="0" smtClean="0"/>
          </a:p>
          <a:p>
            <a:pPr marL="914400" lvl="1" indent="-457200">
              <a:buFont typeface="Arial"/>
              <a:buChar char="•"/>
            </a:pPr>
            <a:r>
              <a:rPr lang="en-US" sz="2800" b="1" dirty="0"/>
              <a:t>Fill out as much information </a:t>
            </a:r>
            <a:r>
              <a:rPr lang="en-US" sz="2800" b="1" dirty="0" smtClean="0"/>
              <a:t>as possible </a:t>
            </a:r>
          </a:p>
          <a:p>
            <a:pPr lvl="1"/>
            <a:r>
              <a:rPr lang="en-US" sz="2800" b="1" dirty="0"/>
              <a:t>	</a:t>
            </a:r>
            <a:r>
              <a:rPr lang="en-US" sz="2800" b="1" dirty="0" smtClean="0"/>
              <a:t>about </a:t>
            </a:r>
            <a:r>
              <a:rPr lang="en-US" sz="2800" b="1" dirty="0"/>
              <a:t>your background, </a:t>
            </a:r>
            <a:r>
              <a:rPr lang="en-US" sz="2800" b="1" dirty="0" smtClean="0"/>
              <a:t>career</a:t>
            </a:r>
            <a:r>
              <a:rPr lang="en-US" sz="2800" b="1" dirty="0"/>
              <a:t>, skills, </a:t>
            </a:r>
            <a:endParaRPr lang="en-US" sz="2800" b="1" dirty="0" smtClean="0"/>
          </a:p>
          <a:p>
            <a:pPr lvl="1"/>
            <a:r>
              <a:rPr lang="en-US" sz="2800" b="1" dirty="0"/>
              <a:t>	</a:t>
            </a:r>
            <a:r>
              <a:rPr lang="en-US" sz="2800" b="1" dirty="0" smtClean="0"/>
              <a:t>education</a:t>
            </a:r>
            <a:r>
              <a:rPr lang="en-US" sz="2800" b="1" dirty="0"/>
              <a:t>, publications, </a:t>
            </a:r>
            <a:r>
              <a:rPr lang="en-US" sz="2800" b="1" dirty="0" smtClean="0"/>
              <a:t>awards</a:t>
            </a:r>
            <a:r>
              <a:rPr lang="en-US" sz="2800" b="1" dirty="0"/>
              <a:t>, etc</a:t>
            </a:r>
            <a:r>
              <a:rPr lang="en-US" sz="2800" dirty="0" smtClean="0"/>
              <a:t>.</a:t>
            </a:r>
          </a:p>
          <a:p>
            <a:pPr lvl="1"/>
            <a:endParaRPr lang="en-US" sz="2800" dirty="0"/>
          </a:p>
          <a:p>
            <a:pPr marL="914400" lvl="1" indent="-457200">
              <a:buFont typeface="Arial" panose="020B0604020202020204" pitchFamily="34" charset="0"/>
              <a:buChar char="•"/>
            </a:pPr>
            <a:r>
              <a:rPr lang="en-US" sz="2800" b="1" dirty="0"/>
              <a:t>Keep Profile Consistent with Active Resume</a:t>
            </a:r>
          </a:p>
          <a:p>
            <a:pPr lvl="1"/>
            <a:endParaRPr lang="en-US" sz="2800" b="1" dirty="0"/>
          </a:p>
          <a:p>
            <a:pPr marL="914400" lvl="1" indent="-457200">
              <a:buFont typeface="Arial"/>
              <a:buChar char="•"/>
            </a:pPr>
            <a:r>
              <a:rPr lang="en-US" sz="2800" b="1" dirty="0"/>
              <a:t>Post </a:t>
            </a:r>
            <a:r>
              <a:rPr lang="en-US" sz="2800" b="1" dirty="0" smtClean="0"/>
              <a:t>a professional </a:t>
            </a:r>
            <a:r>
              <a:rPr lang="en-US" sz="2800" b="1" dirty="0"/>
              <a:t>photo</a:t>
            </a:r>
          </a:p>
          <a:p>
            <a:pPr marL="914400" lvl="1" indent="-457200">
              <a:buFont typeface="Arial"/>
              <a:buChar char="•"/>
            </a:pPr>
            <a:endParaRPr lang="en-US" sz="2800" b="1" dirty="0"/>
          </a:p>
          <a:p>
            <a:pPr marL="914400" lvl="1" indent="-457200">
              <a:buFont typeface="Arial"/>
              <a:buChar char="•"/>
            </a:pPr>
            <a:r>
              <a:rPr lang="en-US" sz="2800" b="1" dirty="0" smtClean="0"/>
              <a:t>Create a ‘relevant’ profile title</a:t>
            </a:r>
          </a:p>
          <a:p>
            <a:pPr marL="914400" lvl="1" indent="-457200">
              <a:buFont typeface="Arial"/>
              <a:buChar char="•"/>
            </a:pPr>
            <a:endParaRPr lang="en-US" sz="2800" b="1" dirty="0"/>
          </a:p>
          <a:p>
            <a:pPr marL="914400" lvl="1" indent="-457200">
              <a:buFont typeface="Arial"/>
              <a:buChar char="•"/>
            </a:pPr>
            <a:r>
              <a:rPr lang="en-US" sz="2800" b="1" dirty="0" smtClean="0"/>
              <a:t>Join Groups - Post Discussions in Forums</a:t>
            </a:r>
            <a:endParaRPr lang="en-US" sz="2800" b="1" dirty="0"/>
          </a:p>
          <a:p>
            <a:pPr marL="800100" lvl="1" indent="-342900">
              <a:buFont typeface="Lucida Grande"/>
              <a:buChar char="-"/>
            </a:pPr>
            <a:endParaRPr lang="en-US" sz="1900" dirty="0"/>
          </a:p>
        </p:txBody>
      </p:sp>
      <p:sp>
        <p:nvSpPr>
          <p:cNvPr id="13" name="Oval 12"/>
          <p:cNvSpPr/>
          <p:nvPr/>
        </p:nvSpPr>
        <p:spPr bwMode="auto">
          <a:xfrm>
            <a:off x="7086600" y="3886200"/>
            <a:ext cx="1905000" cy="1905000"/>
          </a:xfrm>
          <a:prstGeom prst="ellipse">
            <a:avLst/>
          </a:prstGeom>
          <a:solidFill>
            <a:srgbClr val="008040"/>
          </a:solidFill>
          <a:ln w="762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80FF"/>
              </a:solidFill>
            </a:endParaRPr>
          </a:p>
        </p:txBody>
      </p:sp>
      <p:sp>
        <p:nvSpPr>
          <p:cNvPr id="14" name="TextBox 2"/>
          <p:cNvSpPr txBox="1">
            <a:spLocks noChangeArrowheads="1"/>
          </p:cNvSpPr>
          <p:nvPr/>
        </p:nvSpPr>
        <p:spPr bwMode="auto">
          <a:xfrm>
            <a:off x="7393858" y="4191000"/>
            <a:ext cx="1290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dirty="0" smtClean="0">
                <a:solidFill>
                  <a:srgbClr val="FFFFFF"/>
                </a:solidFill>
                <a:latin typeface="Arial" charset="0"/>
                <a:cs typeface="Arial" charset="0"/>
              </a:rPr>
              <a:t>1.6 million </a:t>
            </a:r>
          </a:p>
          <a:p>
            <a:pPr algn="ctr" eaLnBrk="1" hangingPunct="1"/>
            <a:r>
              <a:rPr lang="en-US" sz="1800" b="1" dirty="0" smtClean="0">
                <a:solidFill>
                  <a:srgbClr val="FFFFFF"/>
                </a:solidFill>
                <a:latin typeface="Arial" charset="0"/>
                <a:cs typeface="Arial" charset="0"/>
              </a:rPr>
              <a:t>LinkedIn groups</a:t>
            </a:r>
            <a:endParaRPr lang="en-US" sz="1800" b="1" dirty="0">
              <a:solidFill>
                <a:srgbClr val="FFFFFF"/>
              </a:solidFill>
              <a:latin typeface="Arial" charset="0"/>
              <a:cs typeface="Arial" charset="0"/>
            </a:endParaRPr>
          </a:p>
        </p:txBody>
      </p:sp>
    </p:spTree>
    <p:extLst>
      <p:ext uri="{BB962C8B-B14F-4D97-AF65-F5344CB8AC3E}">
        <p14:creationId xmlns:p14="http://schemas.microsoft.com/office/powerpoint/2010/main" val="3443425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67700" cy="965200"/>
          </a:xfrm>
        </p:spPr>
        <p:txBody>
          <a:bodyPr>
            <a:normAutofit fontScale="90000"/>
          </a:bodyPr>
          <a:lstStyle/>
          <a:p>
            <a:r>
              <a:rPr lang="en-US" sz="3200" dirty="0" smtClean="0"/>
              <a:t>You Got the Interview!!!</a:t>
            </a:r>
            <a:br>
              <a:rPr lang="en-US" sz="3200" dirty="0" smtClean="0"/>
            </a:br>
            <a:r>
              <a:rPr lang="en-US" sz="3200" dirty="0" smtClean="0"/>
              <a:t>Be Prepared and </a:t>
            </a:r>
            <a:r>
              <a:rPr lang="en-US" sz="3200" i="1" u="sng" dirty="0" smtClean="0"/>
              <a:t>Research!!</a:t>
            </a:r>
            <a:endParaRPr lang="en-US" sz="3200" i="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1600200"/>
            <a:ext cx="8534400" cy="4724400"/>
          </a:xfrm>
          <a:prstGeom prst="rect">
            <a:avLst/>
          </a:prstGeom>
        </p:spPr>
      </p:pic>
    </p:spTree>
    <p:extLst>
      <p:ext uri="{BB962C8B-B14F-4D97-AF65-F5344CB8AC3E}">
        <p14:creationId xmlns:p14="http://schemas.microsoft.com/office/powerpoint/2010/main" val="2533381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 </a:t>
            </a:r>
            <a:r>
              <a:rPr lang="en-US" sz="4000" dirty="0" smtClean="0"/>
              <a:t>Ways to </a:t>
            </a:r>
            <a:r>
              <a:rPr lang="en-US" sz="4000" dirty="0" smtClean="0">
                <a:solidFill>
                  <a:srgbClr val="FF0000"/>
                </a:solidFill>
              </a:rPr>
              <a:t>ACE</a:t>
            </a:r>
            <a:r>
              <a:rPr lang="en-US" sz="4000" dirty="0" smtClean="0"/>
              <a:t> Your Interview</a:t>
            </a:r>
            <a:endParaRPr lang="en-US" sz="4000" dirty="0"/>
          </a:p>
        </p:txBody>
      </p:sp>
      <p:sp>
        <p:nvSpPr>
          <p:cNvPr id="3" name="Content Placeholder 2"/>
          <p:cNvSpPr>
            <a:spLocks noGrp="1"/>
          </p:cNvSpPr>
          <p:nvPr>
            <p:ph idx="1"/>
          </p:nvPr>
        </p:nvSpPr>
        <p:spPr>
          <a:xfrm>
            <a:off x="457200" y="1524000"/>
            <a:ext cx="7924800" cy="4373563"/>
          </a:xfrm>
        </p:spPr>
        <p:txBody>
          <a:bodyPr>
            <a:normAutofit fontScale="77500" lnSpcReduction="20000"/>
          </a:bodyPr>
          <a:lstStyle/>
          <a:p>
            <a:pPr marL="457200" indent="-457200">
              <a:buFont typeface="+mj-lt"/>
              <a:buAutoNum type="arabicPeriod"/>
            </a:pPr>
            <a:endParaRPr lang="en-US" altLang="en-US" sz="2000" b="1" dirty="0" smtClean="0"/>
          </a:p>
          <a:p>
            <a:pPr marL="457200" indent="-457200">
              <a:buFont typeface="+mj-lt"/>
              <a:buAutoNum type="arabicPeriod"/>
            </a:pPr>
            <a:r>
              <a:rPr lang="en-US" altLang="en-US" sz="2400" b="1" dirty="0" smtClean="0"/>
              <a:t>Be able to answer the question ‘ Tell me About Yourself’</a:t>
            </a:r>
          </a:p>
          <a:p>
            <a:pPr marL="857250" lvl="1" indent="-457200">
              <a:buFont typeface="Wingdings" panose="05000000000000000000" pitchFamily="2" charset="2"/>
              <a:buChar char="Ø"/>
            </a:pPr>
            <a:r>
              <a:rPr lang="en-US" altLang="en-US" sz="2000" b="1" dirty="0" smtClean="0"/>
              <a:t>How are your skills/experience relevant to the job description</a:t>
            </a:r>
          </a:p>
          <a:p>
            <a:pPr marL="457200" indent="-457200">
              <a:buFont typeface="+mj-lt"/>
              <a:buAutoNum type="arabicPeriod"/>
            </a:pPr>
            <a:endParaRPr lang="en-US" altLang="en-US" sz="2400" b="1" dirty="0"/>
          </a:p>
          <a:p>
            <a:pPr marL="457200" indent="-457200">
              <a:buFont typeface="+mj-lt"/>
              <a:buAutoNum type="arabicPeriod"/>
            </a:pPr>
            <a:r>
              <a:rPr lang="en-US" altLang="en-US" sz="2400" b="1" dirty="0" smtClean="0"/>
              <a:t>Be able to clearly explain everything listed on your resume </a:t>
            </a:r>
          </a:p>
          <a:p>
            <a:pPr marL="857250" lvl="1" indent="-457200">
              <a:buFont typeface="Wingdings" panose="05000000000000000000" pitchFamily="2" charset="2"/>
              <a:buChar char="Ø"/>
            </a:pPr>
            <a:r>
              <a:rPr lang="en-US" altLang="en-US" sz="2000" b="1" dirty="0" smtClean="0"/>
              <a:t>Focus on your </a:t>
            </a:r>
            <a:r>
              <a:rPr lang="en-US" altLang="en-US" sz="2000" b="1" dirty="0" smtClean="0">
                <a:solidFill>
                  <a:srgbClr val="FF0000"/>
                </a:solidFill>
              </a:rPr>
              <a:t>Accomplishments</a:t>
            </a:r>
          </a:p>
          <a:p>
            <a:pPr marL="857250" lvl="1" indent="-457200">
              <a:buFont typeface="Wingdings" panose="05000000000000000000" pitchFamily="2" charset="2"/>
              <a:buChar char="Ø"/>
            </a:pPr>
            <a:r>
              <a:rPr lang="en-US" altLang="en-US" sz="2000" b="1" dirty="0" smtClean="0"/>
              <a:t>Discuss how the interviewer’s org.  can benefit from your skills/experience</a:t>
            </a:r>
          </a:p>
          <a:p>
            <a:pPr marL="857250" lvl="1" indent="-457200">
              <a:buFont typeface="+mj-lt"/>
              <a:buAutoNum type="arabicPeriod"/>
            </a:pPr>
            <a:endParaRPr lang="en-US" altLang="en-US" sz="2000" b="1" dirty="0" smtClean="0"/>
          </a:p>
          <a:p>
            <a:pPr marL="457200" indent="-457200">
              <a:buFont typeface="+mj-lt"/>
              <a:buAutoNum type="arabicPeriod"/>
            </a:pPr>
            <a:r>
              <a:rPr lang="en-US" altLang="en-US" sz="2400" b="1" dirty="0" smtClean="0"/>
              <a:t>Stay calm and don’t get flustered when/if you are asked difficult questions</a:t>
            </a:r>
          </a:p>
          <a:p>
            <a:pPr lvl="1">
              <a:buFont typeface="Wingdings" panose="05000000000000000000" pitchFamily="2" charset="2"/>
              <a:buChar char="Ø"/>
            </a:pPr>
            <a:r>
              <a:rPr lang="en-US" altLang="en-US" sz="2000" b="1" dirty="0"/>
              <a:t>Understand your red flags – know how to lower them</a:t>
            </a:r>
          </a:p>
          <a:p>
            <a:pPr lvl="1" indent="-342900">
              <a:buFont typeface="Wingdings" panose="05000000000000000000" pitchFamily="2" charset="2"/>
              <a:buChar char="Ø"/>
            </a:pPr>
            <a:r>
              <a:rPr lang="en-US" altLang="en-US" sz="2000" b="1" dirty="0" smtClean="0"/>
              <a:t>Be honest and sincere</a:t>
            </a:r>
          </a:p>
          <a:p>
            <a:pPr lvl="1" indent="-342900">
              <a:buFont typeface="Wingdings" panose="05000000000000000000" pitchFamily="2" charset="2"/>
              <a:buChar char="Ø"/>
            </a:pPr>
            <a:r>
              <a:rPr lang="en-US" altLang="en-US" sz="2000" b="1" dirty="0" smtClean="0"/>
              <a:t>Be Confident!</a:t>
            </a:r>
          </a:p>
          <a:p>
            <a:pPr marL="457200" indent="-457200">
              <a:buFont typeface="+mj-lt"/>
              <a:buAutoNum type="arabicPeriod"/>
            </a:pPr>
            <a:endParaRPr lang="en-US" altLang="en-US" sz="2400" b="1" dirty="0" smtClean="0"/>
          </a:p>
          <a:p>
            <a:pPr marL="457200" indent="-457200">
              <a:buFont typeface="+mj-lt"/>
              <a:buAutoNum type="arabicPeriod"/>
            </a:pPr>
            <a:r>
              <a:rPr lang="en-US" altLang="en-US" sz="2400" b="1" dirty="0" smtClean="0"/>
              <a:t>Prepare </a:t>
            </a:r>
            <a:r>
              <a:rPr lang="en-US" sz="2400" b="1" dirty="0" smtClean="0"/>
              <a:t>great questions to ask</a:t>
            </a:r>
            <a:endParaRPr lang="en-US" sz="2400" b="1" dirty="0"/>
          </a:p>
          <a:p>
            <a:pPr marL="457200" indent="-457200">
              <a:buFont typeface="+mj-lt"/>
              <a:buAutoNum type="arabicPeriod"/>
            </a:pPr>
            <a:endParaRPr lang="en-US" altLang="en-US" sz="2000" b="1" dirty="0" smtClean="0"/>
          </a:p>
          <a:p>
            <a:endParaRPr lang="en-US" altLang="en-US" sz="2000" b="1" dirty="0" smtClean="0"/>
          </a:p>
          <a:p>
            <a:endParaRPr lang="en-US" altLang="en-US" sz="2000" b="1" dirty="0"/>
          </a:p>
          <a:p>
            <a:endParaRPr lang="en-US" altLang="en-US" sz="1600" b="1" dirty="0"/>
          </a:p>
          <a:p>
            <a:endParaRPr lang="en-US" altLang="en-US" sz="1600" b="1" dirty="0"/>
          </a:p>
          <a:p>
            <a:endParaRPr lang="en-US" altLang="en-US" sz="1600" dirty="0"/>
          </a:p>
          <a:p>
            <a:pPr marL="457200" lvl="1" indent="0">
              <a:buNone/>
            </a:pPr>
            <a:endParaRPr lang="en-US" altLang="en-US" sz="2000" dirty="0"/>
          </a:p>
          <a:p>
            <a:endParaRPr lang="en-US" sz="1900" dirty="0"/>
          </a:p>
        </p:txBody>
      </p:sp>
    </p:spTree>
    <p:extLst>
      <p:ext uri="{BB962C8B-B14F-4D97-AF65-F5344CB8AC3E}">
        <p14:creationId xmlns:p14="http://schemas.microsoft.com/office/powerpoint/2010/main" val="3842008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470900" cy="121919"/>
          </a:xfrm>
        </p:spPr>
        <p:txBody>
          <a:bodyPr>
            <a:normAutofit fontScale="90000"/>
          </a:bodyPr>
          <a:lstStyle/>
          <a:p>
            <a:r>
              <a:rPr lang="en-US" altLang="en-US" sz="3200" dirty="0" smtClean="0"/>
              <a:t/>
            </a:r>
            <a:br>
              <a:rPr lang="en-US" altLang="en-US" sz="3200" dirty="0" smtClean="0"/>
            </a:br>
            <a:r>
              <a:rPr lang="en-US" sz="3200" dirty="0"/>
              <a:t> </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dirty="0" smtClean="0"/>
              <a:t>Ways </a:t>
            </a:r>
            <a:r>
              <a:rPr lang="en-US" dirty="0"/>
              <a:t>to </a:t>
            </a:r>
            <a:r>
              <a:rPr lang="en-US" dirty="0">
                <a:solidFill>
                  <a:srgbClr val="FF0000"/>
                </a:solidFill>
              </a:rPr>
              <a:t>ACE</a:t>
            </a:r>
            <a:r>
              <a:rPr lang="en-US" dirty="0"/>
              <a:t> Your </a:t>
            </a:r>
            <a:r>
              <a:rPr lang="en-US" dirty="0" smtClean="0"/>
              <a:t>Interview</a:t>
            </a:r>
            <a:r>
              <a:rPr lang="en-US" sz="3200" dirty="0" smtClean="0"/>
              <a:t/>
            </a:r>
            <a:br>
              <a:rPr lang="en-US" sz="3200" dirty="0" smtClean="0"/>
            </a:br>
            <a:r>
              <a:rPr lang="en-US" sz="3200" dirty="0" smtClean="0"/>
              <a:t/>
            </a:r>
            <a:br>
              <a:rPr lang="en-US" sz="3200" dirty="0" smtClean="0"/>
            </a:br>
            <a:r>
              <a:rPr lang="en-US" altLang="en-US" sz="3200" dirty="0" smtClean="0">
                <a:solidFill>
                  <a:schemeClr val="tx1"/>
                </a:solidFill>
              </a:rPr>
              <a:t>Be Prepared to Answer Every Job Transition Question!!</a:t>
            </a:r>
            <a:endParaRPr lang="en-US" sz="3200" dirty="0">
              <a:solidFill>
                <a:schemeClr val="tx1"/>
              </a:solidFill>
            </a:endParaRPr>
          </a:p>
        </p:txBody>
      </p:sp>
      <p:sp>
        <p:nvSpPr>
          <p:cNvPr id="3" name="Content Placeholder 2"/>
          <p:cNvSpPr>
            <a:spLocks noGrp="1"/>
          </p:cNvSpPr>
          <p:nvPr>
            <p:ph idx="1"/>
          </p:nvPr>
        </p:nvSpPr>
        <p:spPr>
          <a:xfrm>
            <a:off x="457200" y="1371600"/>
            <a:ext cx="7924800" cy="5029200"/>
          </a:xfrm>
        </p:spPr>
        <p:txBody>
          <a:bodyPr>
            <a:normAutofit/>
          </a:bodyPr>
          <a:lstStyle/>
          <a:p>
            <a:pPr lvl="2"/>
            <a:endParaRPr lang="en-US" altLang="en-US" sz="2600" b="1" dirty="0"/>
          </a:p>
          <a:p>
            <a:pPr marL="914400" lvl="2" indent="0">
              <a:buNone/>
            </a:pPr>
            <a:endParaRPr lang="en-US" altLang="en-US" sz="2100" b="1" dirty="0"/>
          </a:p>
          <a:p>
            <a:endParaRPr lang="en-US" altLang="en-US" sz="2000" b="1" dirty="0"/>
          </a:p>
          <a:p>
            <a:endParaRPr lang="en-US" altLang="en-US" sz="1600" dirty="0"/>
          </a:p>
          <a:p>
            <a:pPr marL="457200" lvl="1" indent="0">
              <a:buNone/>
            </a:pPr>
            <a:endParaRPr lang="en-US" altLang="en-US" sz="2000" dirty="0"/>
          </a:p>
          <a:p>
            <a:endParaRPr lang="en-US" sz="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2209800"/>
            <a:ext cx="6934200" cy="4267200"/>
          </a:xfrm>
          <a:prstGeom prst="rect">
            <a:avLst/>
          </a:prstGeom>
        </p:spPr>
      </p:pic>
    </p:spTree>
    <p:extLst>
      <p:ext uri="{BB962C8B-B14F-4D97-AF65-F5344CB8AC3E}">
        <p14:creationId xmlns:p14="http://schemas.microsoft.com/office/powerpoint/2010/main" val="1333739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s-media-cache-ak0.pinimg.com/originals/d8/b0/01/d8b00134f0b2def18ee5101b7aa698e7.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75438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Ways to </a:t>
            </a:r>
            <a:r>
              <a:rPr lang="en-US" dirty="0">
                <a:solidFill>
                  <a:srgbClr val="FF0000"/>
                </a:solidFill>
              </a:rPr>
              <a:t>ACE</a:t>
            </a:r>
            <a:r>
              <a:rPr lang="en-US" dirty="0"/>
              <a:t> Your Interview</a:t>
            </a:r>
            <a:br>
              <a:rPr lang="en-US" dirty="0"/>
            </a:br>
            <a:r>
              <a:rPr lang="en-US" dirty="0" smtClean="0"/>
              <a:t>Show off your ‘soft’ skills!</a:t>
            </a:r>
            <a:endParaRPr lang="en-US" dirty="0"/>
          </a:p>
        </p:txBody>
      </p:sp>
    </p:spTree>
    <p:extLst>
      <p:ext uri="{BB962C8B-B14F-4D97-AF65-F5344CB8AC3E}">
        <p14:creationId xmlns:p14="http://schemas.microsoft.com/office/powerpoint/2010/main" val="2514355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382000" cy="838200"/>
          </a:xfrm>
        </p:spPr>
        <p:txBody>
          <a:bodyPr>
            <a:normAutofit fontScale="90000"/>
          </a:bodyPr>
          <a:lstStyle/>
          <a:p>
            <a:r>
              <a:rPr lang="en-US" sz="3200" dirty="0" smtClean="0"/>
              <a:t/>
            </a:r>
            <a:br>
              <a:rPr lang="en-US" sz="3200" dirty="0" smtClean="0"/>
            </a:br>
            <a:r>
              <a:rPr lang="en-US" sz="3200" dirty="0" smtClean="0"/>
              <a:t>Remember….What you say is not always what they hear…</a:t>
            </a:r>
            <a:endParaRPr lang="en-US" sz="3200" dirty="0"/>
          </a:p>
        </p:txBody>
      </p:sp>
      <p:sp>
        <p:nvSpPr>
          <p:cNvPr id="3" name="Content Placeholder 2"/>
          <p:cNvSpPr>
            <a:spLocks noGrp="1"/>
          </p:cNvSpPr>
          <p:nvPr>
            <p:ph idx="1"/>
          </p:nvPr>
        </p:nvSpPr>
        <p:spPr>
          <a:xfrm>
            <a:off x="457200" y="1524000"/>
            <a:ext cx="7924800" cy="4602163"/>
          </a:xfrm>
        </p:spPr>
        <p:txBody>
          <a:bodyPr>
            <a:normAutofit/>
          </a:bodyPr>
          <a:lstStyle/>
          <a:p>
            <a:pPr marL="0" lvl="1" indent="0">
              <a:buNone/>
            </a:pPr>
            <a:endParaRPr lang="en-US" altLang="en-US" b="1" dirty="0" smtClean="0"/>
          </a:p>
          <a:p>
            <a:pPr marL="0" lvl="1" indent="0">
              <a:buNone/>
            </a:pPr>
            <a:endParaRPr lang="en-US" altLang="en-US" b="1" dirty="0"/>
          </a:p>
          <a:p>
            <a:pPr marL="0" lvl="1" indent="0">
              <a:buNone/>
            </a:pPr>
            <a:r>
              <a:rPr lang="en-US" altLang="en-US" b="1" dirty="0">
                <a:hlinkClick r:id="rId3"/>
              </a:rPr>
              <a:t>https://</a:t>
            </a:r>
            <a:r>
              <a:rPr lang="en-US" altLang="en-US" b="1" dirty="0" smtClean="0">
                <a:hlinkClick r:id="rId3"/>
              </a:rPr>
              <a:t>www.youtube.com/watch?v=UkSfp3XHSko</a:t>
            </a:r>
            <a:endParaRPr lang="en-US" altLang="en-US" b="1" dirty="0" smtClean="0"/>
          </a:p>
          <a:p>
            <a:pPr marL="0" lvl="1" indent="0">
              <a:buNone/>
            </a:pPr>
            <a:endParaRPr lang="en-US" altLang="en-US" b="1" dirty="0"/>
          </a:p>
          <a:p>
            <a:endParaRPr lang="en-US" sz="2800" b="1" dirty="0"/>
          </a:p>
        </p:txBody>
      </p:sp>
    </p:spTree>
    <p:extLst>
      <p:ext uri="{BB962C8B-B14F-4D97-AF65-F5344CB8AC3E}">
        <p14:creationId xmlns:p14="http://schemas.microsoft.com/office/powerpoint/2010/main" val="34027333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What to do post interview – thank you and references</a:t>
            </a:r>
            <a:endParaRPr lang="en-US" sz="3200" dirty="0"/>
          </a:p>
        </p:txBody>
      </p:sp>
      <p:sp>
        <p:nvSpPr>
          <p:cNvPr id="3" name="Content Placeholder 2"/>
          <p:cNvSpPr>
            <a:spLocks noGrp="1"/>
          </p:cNvSpPr>
          <p:nvPr>
            <p:ph idx="1"/>
          </p:nvPr>
        </p:nvSpPr>
        <p:spPr>
          <a:xfrm>
            <a:off x="457200" y="1524000"/>
            <a:ext cx="7924800" cy="4602163"/>
          </a:xfrm>
        </p:spPr>
        <p:txBody>
          <a:bodyPr>
            <a:normAutofit lnSpcReduction="10000"/>
          </a:bodyPr>
          <a:lstStyle/>
          <a:p>
            <a:r>
              <a:rPr lang="en-US" altLang="en-US" sz="2800" b="1" dirty="0" smtClean="0"/>
              <a:t>Follow up within 24 hours of interview!!</a:t>
            </a:r>
            <a:endParaRPr lang="en-US" altLang="en-US" sz="2000" b="1" dirty="0"/>
          </a:p>
          <a:p>
            <a:pPr lvl="1"/>
            <a:r>
              <a:rPr lang="en-US" sz="2000" b="1" dirty="0" smtClean="0"/>
              <a:t>75 %  </a:t>
            </a:r>
            <a:r>
              <a:rPr lang="en-US" sz="2000" b="1" dirty="0"/>
              <a:t>of interviewers said that receiving a </a:t>
            </a:r>
            <a:r>
              <a:rPr lang="en-US" sz="2000" b="1" i="1" dirty="0" smtClean="0"/>
              <a:t>thank you </a:t>
            </a:r>
            <a:r>
              <a:rPr lang="en-US" sz="2000" b="1" dirty="0" smtClean="0"/>
              <a:t>or follow up email or letter </a:t>
            </a:r>
            <a:r>
              <a:rPr lang="en-US" sz="2000" b="1" dirty="0"/>
              <a:t>from a candidate impacts their decision-making process</a:t>
            </a:r>
            <a:r>
              <a:rPr lang="en-US" sz="2000" b="1" dirty="0" smtClean="0"/>
              <a:t>.</a:t>
            </a:r>
          </a:p>
          <a:p>
            <a:pPr lvl="1"/>
            <a:endParaRPr lang="en-US" sz="2000" b="1" dirty="0" smtClean="0"/>
          </a:p>
          <a:p>
            <a:r>
              <a:rPr lang="en-US" altLang="en-US" sz="2800" b="1" dirty="0" smtClean="0"/>
              <a:t>‘Prep’ Your References </a:t>
            </a:r>
            <a:endParaRPr lang="en-US" altLang="en-US" sz="2000" b="1" dirty="0"/>
          </a:p>
          <a:p>
            <a:pPr lvl="1"/>
            <a:r>
              <a:rPr lang="en-US" sz="2000" b="1" dirty="0" smtClean="0"/>
              <a:t>Provide at least 1 - 2 former managers or supervisors</a:t>
            </a:r>
          </a:p>
          <a:p>
            <a:pPr lvl="1"/>
            <a:r>
              <a:rPr lang="en-US" sz="2000" b="1" dirty="0" smtClean="0"/>
              <a:t>Make sure you give references a heads up they will be getting contacted</a:t>
            </a:r>
          </a:p>
          <a:p>
            <a:pPr lvl="1"/>
            <a:r>
              <a:rPr lang="en-US" sz="2000" b="1" dirty="0" smtClean="0"/>
              <a:t>Make sure you references know enough about what you did in your former roles</a:t>
            </a:r>
          </a:p>
          <a:p>
            <a:pPr lvl="1"/>
            <a:endParaRPr lang="en-US" altLang="en-US" sz="2000" b="1" dirty="0" smtClean="0"/>
          </a:p>
          <a:p>
            <a:r>
              <a:rPr lang="en-US" altLang="en-US" sz="2800" b="1" dirty="0" smtClean="0"/>
              <a:t>Expect </a:t>
            </a:r>
            <a:r>
              <a:rPr lang="en-US" altLang="en-US" sz="2800" b="1" dirty="0"/>
              <a:t>a background </a:t>
            </a:r>
            <a:r>
              <a:rPr lang="en-US" altLang="en-US" sz="2800" b="1" dirty="0" smtClean="0"/>
              <a:t>check and drug test</a:t>
            </a:r>
            <a:endParaRPr lang="en-US" altLang="en-US" sz="2800" b="1" dirty="0"/>
          </a:p>
          <a:p>
            <a:pPr lvl="1"/>
            <a:endParaRPr lang="en-US" sz="2000" b="1" dirty="0"/>
          </a:p>
          <a:p>
            <a:pPr lvl="1"/>
            <a:endParaRPr lang="en-US" sz="2000" b="1" dirty="0" smtClean="0"/>
          </a:p>
          <a:p>
            <a:pPr lvl="1"/>
            <a:endParaRPr lang="en-US" sz="2000" b="1" dirty="0"/>
          </a:p>
          <a:p>
            <a:pPr lvl="1"/>
            <a:endParaRPr lang="en-US" sz="2000" b="1" dirty="0"/>
          </a:p>
          <a:p>
            <a:pPr lvl="1"/>
            <a:endParaRPr lang="en-US" sz="2000" b="1" dirty="0"/>
          </a:p>
          <a:p>
            <a:endParaRPr lang="en-US" sz="1900" dirty="0"/>
          </a:p>
        </p:txBody>
      </p:sp>
    </p:spTree>
    <p:extLst>
      <p:ext uri="{BB962C8B-B14F-4D97-AF65-F5344CB8AC3E}">
        <p14:creationId xmlns:p14="http://schemas.microsoft.com/office/powerpoint/2010/main" val="3821210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Tips for Negotiating An Offer</a:t>
            </a:r>
            <a:endParaRPr lang="en-US" sz="3200" dirty="0"/>
          </a:p>
        </p:txBody>
      </p:sp>
      <p:sp>
        <p:nvSpPr>
          <p:cNvPr id="3" name="Content Placeholder 2"/>
          <p:cNvSpPr>
            <a:spLocks noGrp="1"/>
          </p:cNvSpPr>
          <p:nvPr>
            <p:ph idx="1"/>
          </p:nvPr>
        </p:nvSpPr>
        <p:spPr>
          <a:xfrm>
            <a:off x="457200" y="1524000"/>
            <a:ext cx="7924800" cy="4602163"/>
          </a:xfrm>
        </p:spPr>
        <p:txBody>
          <a:bodyPr>
            <a:normAutofit fontScale="62500" lnSpcReduction="20000"/>
          </a:bodyPr>
          <a:lstStyle/>
          <a:p>
            <a:r>
              <a:rPr lang="en-US" altLang="en-US" sz="2800" b="1" dirty="0" smtClean="0"/>
              <a:t>Begin with Cash Compensation/Salary first</a:t>
            </a:r>
          </a:p>
          <a:p>
            <a:pPr lvl="1"/>
            <a:endParaRPr lang="en-US" altLang="en-US" sz="2400" b="1" dirty="0" smtClean="0"/>
          </a:p>
          <a:p>
            <a:pPr lvl="1"/>
            <a:r>
              <a:rPr lang="en-US" altLang="en-US" sz="2900" b="1" dirty="0" smtClean="0"/>
              <a:t>Be Realistic – know your worth!!</a:t>
            </a:r>
          </a:p>
          <a:p>
            <a:pPr lvl="1"/>
            <a:endParaRPr lang="en-US" altLang="en-US" sz="2400" b="1" dirty="0" smtClean="0"/>
          </a:p>
          <a:p>
            <a:pPr lvl="1"/>
            <a:endParaRPr lang="en-US" altLang="en-US" sz="2400" b="1" dirty="0" smtClean="0"/>
          </a:p>
          <a:p>
            <a:pPr marL="342900" lvl="1" indent="-342900">
              <a:buFont typeface="Arial" pitchFamily="34" charset="0"/>
              <a:buChar char="•"/>
            </a:pPr>
            <a:r>
              <a:rPr lang="en-US" b="1" dirty="0" smtClean="0"/>
              <a:t>Use Your Company Research and Inside Information</a:t>
            </a:r>
          </a:p>
          <a:p>
            <a:pPr lvl="1"/>
            <a:endParaRPr lang="en-US" altLang="en-US" sz="2400" b="1" dirty="0" smtClean="0"/>
          </a:p>
          <a:p>
            <a:pPr lvl="1"/>
            <a:r>
              <a:rPr lang="en-US" altLang="en-US" sz="2900" b="1" dirty="0"/>
              <a:t>Has the company been flexible in the past </a:t>
            </a:r>
            <a:r>
              <a:rPr lang="en-US" altLang="en-US" sz="2900" b="1" dirty="0" smtClean="0"/>
              <a:t>with benefits? </a:t>
            </a:r>
            <a:endParaRPr lang="en-US" altLang="en-US" sz="2900" b="1" dirty="0"/>
          </a:p>
          <a:p>
            <a:pPr lvl="1"/>
            <a:r>
              <a:rPr lang="en-US" altLang="en-US" sz="2900" b="1" dirty="0"/>
              <a:t>Are there exceptions to Vacation </a:t>
            </a:r>
            <a:r>
              <a:rPr lang="en-US" altLang="en-US" sz="2900" b="1" dirty="0" smtClean="0"/>
              <a:t>Days/PTO?</a:t>
            </a:r>
            <a:endParaRPr lang="en-US" altLang="en-US" sz="2900" b="1" dirty="0"/>
          </a:p>
          <a:p>
            <a:pPr lvl="1"/>
            <a:endParaRPr lang="en-US" altLang="en-US" sz="2400" b="1" dirty="0"/>
          </a:p>
          <a:p>
            <a:pPr lvl="1"/>
            <a:endParaRPr lang="en-US" altLang="en-US" sz="2400" b="1" dirty="0" smtClean="0"/>
          </a:p>
          <a:p>
            <a:r>
              <a:rPr lang="en-US" sz="2900" b="1" dirty="0" smtClean="0"/>
              <a:t>Get </a:t>
            </a:r>
            <a:r>
              <a:rPr lang="en-US" sz="2900" b="1" dirty="0"/>
              <a:t>ALL Offer </a:t>
            </a:r>
            <a:r>
              <a:rPr lang="en-US" sz="2900" b="1" dirty="0" smtClean="0"/>
              <a:t>Changes </a:t>
            </a:r>
            <a:r>
              <a:rPr lang="en-US" sz="2900" b="1" dirty="0"/>
              <a:t>in WRITING!!</a:t>
            </a:r>
            <a:endParaRPr lang="en-US" altLang="en-US" sz="2900" b="1" dirty="0"/>
          </a:p>
          <a:p>
            <a:pPr lvl="1"/>
            <a:endParaRPr lang="en-US" sz="2000" b="1" dirty="0" smtClean="0"/>
          </a:p>
          <a:p>
            <a:pPr lvl="1"/>
            <a:r>
              <a:rPr lang="en-US" sz="2900" b="1" dirty="0"/>
              <a:t>Offer letter </a:t>
            </a:r>
          </a:p>
          <a:p>
            <a:pPr lvl="1"/>
            <a:r>
              <a:rPr lang="en-US" sz="2900" b="1" dirty="0"/>
              <a:t>Benefits Package</a:t>
            </a:r>
          </a:p>
          <a:p>
            <a:pPr lvl="1"/>
            <a:endParaRPr lang="en-US" sz="2000" b="1" dirty="0"/>
          </a:p>
          <a:p>
            <a:endParaRPr lang="en-US" altLang="en-US" sz="2000" b="1" dirty="0" smtClean="0"/>
          </a:p>
          <a:p>
            <a:r>
              <a:rPr lang="en-US" altLang="en-US" sz="2900" b="1" dirty="0" smtClean="0"/>
              <a:t>Remember…You Can Always Reject </a:t>
            </a:r>
            <a:r>
              <a:rPr lang="en-US" altLang="en-US" sz="2900" b="1" dirty="0"/>
              <a:t>the </a:t>
            </a:r>
            <a:r>
              <a:rPr lang="en-US" altLang="en-US" sz="2900" b="1" dirty="0" smtClean="0"/>
              <a:t>Offer</a:t>
            </a:r>
            <a:r>
              <a:rPr lang="en-US" altLang="en-US" sz="2900" b="1" dirty="0"/>
              <a:t>!</a:t>
            </a:r>
          </a:p>
        </p:txBody>
      </p:sp>
    </p:spTree>
    <p:extLst>
      <p:ext uri="{BB962C8B-B14F-4D97-AF65-F5344CB8AC3E}">
        <p14:creationId xmlns:p14="http://schemas.microsoft.com/office/powerpoint/2010/main" val="1186596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Current Job Market</a:t>
            </a:r>
            <a:endParaRPr lang="en-US" sz="3200" dirty="0"/>
          </a:p>
        </p:txBody>
      </p:sp>
      <p:sp>
        <p:nvSpPr>
          <p:cNvPr id="4" name="Content Placeholder 3"/>
          <p:cNvSpPr>
            <a:spLocks noGrp="1"/>
          </p:cNvSpPr>
          <p:nvPr>
            <p:ph idx="1"/>
          </p:nvPr>
        </p:nvSpPr>
        <p:spPr>
          <a:xfrm>
            <a:off x="381000" y="1371600"/>
            <a:ext cx="8229600" cy="4602163"/>
          </a:xfrm>
        </p:spPr>
        <p:txBody>
          <a:bodyPr/>
          <a:lstStyle/>
          <a:p>
            <a:r>
              <a:rPr lang="en-US" sz="2800" dirty="0" smtClean="0"/>
              <a:t>Number of unemployed people per job opening</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981200"/>
            <a:ext cx="8305800" cy="448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903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382000" cy="838200"/>
          </a:xfrm>
        </p:spPr>
        <p:txBody>
          <a:bodyPr>
            <a:normAutofit fontScale="90000"/>
          </a:bodyPr>
          <a:lstStyle/>
          <a:p>
            <a:r>
              <a:rPr lang="en-US" sz="3200" dirty="0" smtClean="0"/>
              <a:t/>
            </a:r>
            <a:br>
              <a:rPr lang="en-US" sz="3200" dirty="0" smtClean="0"/>
            </a:br>
            <a:r>
              <a:rPr lang="en-US" sz="3200" dirty="0" smtClean="0"/>
              <a:t>Were You Paying Attention??</a:t>
            </a:r>
            <a:endParaRPr lang="en-US" sz="3200" dirty="0"/>
          </a:p>
        </p:txBody>
      </p:sp>
      <p:sp>
        <p:nvSpPr>
          <p:cNvPr id="3" name="Content Placeholder 2"/>
          <p:cNvSpPr>
            <a:spLocks noGrp="1"/>
          </p:cNvSpPr>
          <p:nvPr>
            <p:ph idx="1"/>
          </p:nvPr>
        </p:nvSpPr>
        <p:spPr>
          <a:xfrm>
            <a:off x="457200" y="1524000"/>
            <a:ext cx="7924800" cy="4602163"/>
          </a:xfrm>
        </p:spPr>
        <p:txBody>
          <a:bodyPr>
            <a:normAutofit/>
          </a:bodyPr>
          <a:lstStyle/>
          <a:p>
            <a:r>
              <a:rPr lang="en-US" altLang="en-US" sz="2800" b="1" dirty="0"/>
              <a:t>What was the name of the person on the Resume </a:t>
            </a:r>
            <a:r>
              <a:rPr lang="en-US" altLang="en-US" sz="2800" b="1" dirty="0" smtClean="0"/>
              <a:t>Don’ts??</a:t>
            </a:r>
          </a:p>
          <a:p>
            <a:pPr marL="0" indent="0">
              <a:buNone/>
            </a:pPr>
            <a:endParaRPr lang="en-US" altLang="en-US" sz="2800" b="1" dirty="0" smtClean="0"/>
          </a:p>
          <a:p>
            <a:pPr lvl="1">
              <a:buFont typeface="Wingdings" panose="05000000000000000000" pitchFamily="2" charset="2"/>
              <a:buChar char="Ø"/>
            </a:pPr>
            <a:r>
              <a:rPr lang="en-US" sz="2400" b="1" dirty="0">
                <a:solidFill>
                  <a:srgbClr val="FF0000"/>
                </a:solidFill>
              </a:rPr>
              <a:t>HARRY HURTSMYEYES </a:t>
            </a:r>
          </a:p>
          <a:p>
            <a:endParaRPr lang="en-US" altLang="en-US" sz="2800" b="1" dirty="0"/>
          </a:p>
          <a:p>
            <a:r>
              <a:rPr lang="en-US" altLang="en-US" sz="2800" b="1" dirty="0"/>
              <a:t>What was the name of the person on the Resume </a:t>
            </a:r>
            <a:r>
              <a:rPr lang="en-US" altLang="en-US" sz="2800" b="1" dirty="0" smtClean="0"/>
              <a:t>Do??</a:t>
            </a:r>
          </a:p>
          <a:p>
            <a:endParaRPr lang="en-US" altLang="en-US" sz="2800" b="1" dirty="0"/>
          </a:p>
          <a:p>
            <a:pPr lvl="1">
              <a:buFont typeface="Wingdings" panose="05000000000000000000" pitchFamily="2" charset="2"/>
              <a:buChar char="Ø"/>
            </a:pPr>
            <a:r>
              <a:rPr lang="en-US" sz="2400" b="1" dirty="0" smtClean="0">
                <a:solidFill>
                  <a:srgbClr val="FF0000"/>
                </a:solidFill>
              </a:rPr>
              <a:t>EVIE EASYTOREAD</a:t>
            </a:r>
            <a:endParaRPr lang="en-US" sz="2400" b="1" dirty="0">
              <a:solidFill>
                <a:srgbClr val="FF0000"/>
              </a:solidFill>
            </a:endParaRPr>
          </a:p>
          <a:p>
            <a:pPr marL="342900" lvl="1" indent="-342900">
              <a:buFont typeface="Arial" pitchFamily="34" charset="0"/>
              <a:buChar char="•"/>
            </a:pPr>
            <a:endParaRPr lang="en-US" altLang="en-US" b="1" dirty="0"/>
          </a:p>
          <a:p>
            <a:endParaRPr lang="en-US" sz="2800" b="1" dirty="0"/>
          </a:p>
        </p:txBody>
      </p:sp>
    </p:spTree>
    <p:extLst>
      <p:ext uri="{BB962C8B-B14F-4D97-AF65-F5344CB8AC3E}">
        <p14:creationId xmlns:p14="http://schemas.microsoft.com/office/powerpoint/2010/main" val="10180717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anim calcmode="lin" valueType="num">
                                      <p:cBhvr>
                                        <p:cTn id="8" dur="225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25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2250"/>
                                        <p:tgtEl>
                                          <p:spTgt spid="3">
                                            <p:txEl>
                                              <p:pRg st="6" end="6"/>
                                            </p:txEl>
                                          </p:spTgt>
                                        </p:tgtEl>
                                      </p:cBhvr>
                                    </p:animEffect>
                                    <p:anim calcmode="lin" valueType="num">
                                      <p:cBhvr>
                                        <p:cTn id="15" dur="225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6" dur="225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5" name="TextBox 4"/>
          <p:cNvSpPr txBox="1"/>
          <p:nvPr/>
        </p:nvSpPr>
        <p:spPr>
          <a:xfrm>
            <a:off x="533400" y="1600200"/>
            <a:ext cx="8001000" cy="1200329"/>
          </a:xfrm>
          <a:prstGeom prst="rect">
            <a:avLst/>
          </a:prstGeom>
          <a:noFill/>
        </p:spPr>
        <p:txBody>
          <a:bodyPr wrap="square" rtlCol="0">
            <a:spAutoFit/>
          </a:bodyPr>
          <a:lstStyle/>
          <a:p>
            <a:pPr algn="ctr"/>
            <a:endParaRPr lang="en-US" dirty="0" smtClean="0">
              <a:latin typeface="Source Sans Pro"/>
              <a:cs typeface="Source Sans Pro"/>
            </a:endParaRPr>
          </a:p>
          <a:p>
            <a:pPr algn="ctr"/>
            <a:endParaRPr lang="en-US" dirty="0">
              <a:latin typeface="Source Sans Pro"/>
              <a:cs typeface="Source Sans Pro"/>
            </a:endParaRPr>
          </a:p>
          <a:p>
            <a:pPr algn="ctr"/>
            <a:endParaRPr lang="en-US" dirty="0" smtClean="0">
              <a:latin typeface="Source Sans Pro"/>
              <a:cs typeface="Source Sans Pro"/>
            </a:endParaRPr>
          </a:p>
          <a:p>
            <a:pPr algn="ctr"/>
            <a:endParaRPr lang="en-US" dirty="0">
              <a:latin typeface="Source Sans Pro"/>
              <a:cs typeface="Source Sans Pro"/>
            </a:endParaRPr>
          </a:p>
        </p:txBody>
      </p:sp>
      <p:pic>
        <p:nvPicPr>
          <p:cNvPr id="1032" name="Picture 8" descr="C:\Users\bfeldman@edispecialists.com\AppData\Local\Microsoft\Windows\Temporary Internet Files\Content.IE5\PI8KW9QB\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676400"/>
            <a:ext cx="3581400"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28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91646"/>
              </p:ext>
            </p:extLst>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0" y="1524000"/>
            <a:ext cx="7467600" cy="4800600"/>
          </a:xfrm>
          <a:prstGeom prst="rect">
            <a:avLst/>
          </a:prstGeom>
        </p:spPr>
      </p:pic>
    </p:spTree>
    <p:extLst>
      <p:ext uri="{BB962C8B-B14F-4D97-AF65-F5344CB8AC3E}">
        <p14:creationId xmlns:p14="http://schemas.microsoft.com/office/powerpoint/2010/main" val="307919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Current Labor Market Stats </a:t>
            </a:r>
            <a:endParaRPr lang="en-US" sz="3200" dirty="0"/>
          </a:p>
        </p:txBody>
      </p:sp>
      <p:sp>
        <p:nvSpPr>
          <p:cNvPr id="3" name="Content Placeholder 2"/>
          <p:cNvSpPr>
            <a:spLocks noGrp="1"/>
          </p:cNvSpPr>
          <p:nvPr>
            <p:ph idx="1"/>
          </p:nvPr>
        </p:nvSpPr>
        <p:spPr>
          <a:xfrm>
            <a:off x="228600" y="1295400"/>
            <a:ext cx="8610600" cy="5257800"/>
          </a:xfrm>
        </p:spPr>
        <p:txBody>
          <a:bodyPr>
            <a:normAutofit fontScale="25000" lnSpcReduction="20000"/>
          </a:bodyPr>
          <a:lstStyle/>
          <a:p>
            <a:pPr lvl="1">
              <a:lnSpc>
                <a:spcPct val="170000"/>
              </a:lnSpc>
            </a:pPr>
            <a:r>
              <a:rPr lang="en-US" altLang="en-US" sz="9600" b="1" dirty="0" smtClean="0"/>
              <a:t>10% National Unemployment Rate– December  2009</a:t>
            </a:r>
          </a:p>
          <a:p>
            <a:pPr lvl="1">
              <a:lnSpc>
                <a:spcPct val="170000"/>
              </a:lnSpc>
            </a:pPr>
            <a:r>
              <a:rPr lang="en-US" altLang="en-US" sz="9600" b="1" dirty="0" smtClean="0"/>
              <a:t>6.3% National Unemployment Rate – May 2014</a:t>
            </a:r>
          </a:p>
          <a:p>
            <a:pPr lvl="1">
              <a:lnSpc>
                <a:spcPct val="170000"/>
              </a:lnSpc>
            </a:pPr>
            <a:r>
              <a:rPr lang="en-US" altLang="en-US" sz="9600" b="1" dirty="0" smtClean="0"/>
              <a:t>5.0% National </a:t>
            </a:r>
            <a:r>
              <a:rPr lang="en-US" altLang="en-US" sz="9600" b="1" dirty="0"/>
              <a:t>U</a:t>
            </a:r>
            <a:r>
              <a:rPr lang="en-US" altLang="en-US" sz="9600" b="1" dirty="0" smtClean="0"/>
              <a:t>nemployment Rate –  March  2016  </a:t>
            </a:r>
          </a:p>
          <a:p>
            <a:pPr lvl="1">
              <a:lnSpc>
                <a:spcPct val="170000"/>
              </a:lnSpc>
            </a:pPr>
            <a:r>
              <a:rPr lang="en-US" altLang="en-US" sz="9600" b="1" dirty="0" smtClean="0"/>
              <a:t>New England Unemployment stats:</a:t>
            </a:r>
          </a:p>
          <a:p>
            <a:pPr lvl="2">
              <a:lnSpc>
                <a:spcPct val="170000"/>
              </a:lnSpc>
              <a:buFont typeface="Wingdings" panose="05000000000000000000" pitchFamily="2" charset="2"/>
              <a:buChar char="Ø"/>
            </a:pPr>
            <a:r>
              <a:rPr lang="en-US" altLang="en-US" sz="6800" b="1" dirty="0" smtClean="0"/>
              <a:t>5.7% </a:t>
            </a:r>
            <a:r>
              <a:rPr lang="en-US" altLang="en-US" sz="6800" b="1" dirty="0"/>
              <a:t>Connecticut Unemployment Rate – </a:t>
            </a:r>
            <a:r>
              <a:rPr lang="en-US" altLang="en-US" sz="6800" b="1" dirty="0" smtClean="0"/>
              <a:t>March </a:t>
            </a:r>
            <a:r>
              <a:rPr lang="en-US" altLang="en-US" sz="6800" b="1" dirty="0"/>
              <a:t>2016</a:t>
            </a:r>
          </a:p>
          <a:p>
            <a:pPr lvl="2">
              <a:lnSpc>
                <a:spcPct val="170000"/>
              </a:lnSpc>
              <a:buFont typeface="Wingdings" panose="05000000000000000000" pitchFamily="2" charset="2"/>
              <a:buChar char="Ø"/>
            </a:pPr>
            <a:r>
              <a:rPr lang="en-US" altLang="en-US" sz="6800" b="1" dirty="0" smtClean="0"/>
              <a:t>5.4% </a:t>
            </a:r>
            <a:r>
              <a:rPr lang="en-US" altLang="en-US" sz="6800" b="1" dirty="0"/>
              <a:t>Rhode Island Unemployment Rate – </a:t>
            </a:r>
            <a:r>
              <a:rPr lang="en-US" altLang="en-US" sz="6800" b="1" dirty="0" smtClean="0"/>
              <a:t>March </a:t>
            </a:r>
            <a:r>
              <a:rPr lang="en-US" altLang="en-US" sz="6800" b="1" dirty="0"/>
              <a:t>2016</a:t>
            </a:r>
          </a:p>
          <a:p>
            <a:pPr lvl="2">
              <a:lnSpc>
                <a:spcPct val="170000"/>
              </a:lnSpc>
              <a:buFont typeface="Wingdings" panose="05000000000000000000" pitchFamily="2" charset="2"/>
              <a:buChar char="Ø"/>
            </a:pPr>
            <a:r>
              <a:rPr lang="en-US" altLang="en-US" sz="6800" b="1" dirty="0" smtClean="0"/>
              <a:t>4.4% Massachusetts Unemployment Rate – March  2016</a:t>
            </a:r>
          </a:p>
          <a:p>
            <a:pPr lvl="2">
              <a:lnSpc>
                <a:spcPct val="170000"/>
              </a:lnSpc>
              <a:buFont typeface="Wingdings" panose="05000000000000000000" pitchFamily="2" charset="2"/>
              <a:buChar char="Ø"/>
            </a:pPr>
            <a:r>
              <a:rPr lang="en-US" altLang="en-US" sz="6800" b="1" dirty="0" smtClean="0"/>
              <a:t>3.4% </a:t>
            </a:r>
            <a:r>
              <a:rPr lang="en-US" altLang="en-US" sz="6800" b="1" dirty="0"/>
              <a:t>Maine Unemployment Rate – </a:t>
            </a:r>
            <a:r>
              <a:rPr lang="en-US" altLang="en-US" sz="6800" b="1" dirty="0" smtClean="0"/>
              <a:t>March </a:t>
            </a:r>
            <a:r>
              <a:rPr lang="en-US" altLang="en-US" sz="6800" b="1" dirty="0"/>
              <a:t>2016</a:t>
            </a:r>
          </a:p>
          <a:p>
            <a:pPr lvl="2">
              <a:lnSpc>
                <a:spcPct val="170000"/>
              </a:lnSpc>
              <a:buFont typeface="Wingdings" panose="05000000000000000000" pitchFamily="2" charset="2"/>
              <a:buChar char="Ø"/>
            </a:pPr>
            <a:r>
              <a:rPr lang="en-US" altLang="en-US" sz="6800" b="1" dirty="0" smtClean="0"/>
              <a:t>3.3% Vermont Unemployment Rate – March 2016</a:t>
            </a:r>
          </a:p>
          <a:p>
            <a:pPr lvl="2">
              <a:lnSpc>
                <a:spcPct val="170000"/>
              </a:lnSpc>
              <a:buFont typeface="Wingdings" panose="05000000000000000000" pitchFamily="2" charset="2"/>
              <a:buChar char="Ø"/>
            </a:pPr>
            <a:r>
              <a:rPr lang="en-US" altLang="en-US" sz="6800" b="1" dirty="0" smtClean="0"/>
              <a:t>2.6% </a:t>
            </a:r>
            <a:r>
              <a:rPr lang="en-US" altLang="en-US" sz="6800" b="1" dirty="0"/>
              <a:t>New Hampshire Unemployment Rate – </a:t>
            </a:r>
            <a:r>
              <a:rPr lang="en-US" altLang="en-US" sz="6800" b="1" dirty="0" smtClean="0"/>
              <a:t>March </a:t>
            </a:r>
            <a:r>
              <a:rPr lang="en-US" altLang="en-US" sz="6800" b="1" dirty="0"/>
              <a:t>2016</a:t>
            </a:r>
          </a:p>
          <a:p>
            <a:pPr lvl="1">
              <a:lnSpc>
                <a:spcPct val="200000"/>
              </a:lnSpc>
            </a:pPr>
            <a:endParaRPr lang="en-US" altLang="en-US" sz="7200" b="1" dirty="0" smtClean="0"/>
          </a:p>
          <a:p>
            <a:pPr lvl="1">
              <a:lnSpc>
                <a:spcPct val="200000"/>
              </a:lnSpc>
            </a:pPr>
            <a:endParaRPr lang="en-US" altLang="en-US" sz="7200" b="1" dirty="0" smtClean="0"/>
          </a:p>
          <a:p>
            <a:pPr lvl="1">
              <a:lnSpc>
                <a:spcPct val="200000"/>
              </a:lnSpc>
            </a:pPr>
            <a:endParaRPr lang="en-US" altLang="en-US" sz="7200" b="1" dirty="0" smtClean="0"/>
          </a:p>
          <a:p>
            <a:pPr lvl="1">
              <a:lnSpc>
                <a:spcPct val="200000"/>
              </a:lnSpc>
            </a:pPr>
            <a:endParaRPr lang="en-US" altLang="en-US" sz="7200" b="1" dirty="0" smtClean="0"/>
          </a:p>
        </p:txBody>
      </p:sp>
    </p:spTree>
    <p:extLst>
      <p:ext uri="{BB962C8B-B14F-4D97-AF65-F5344CB8AC3E}">
        <p14:creationId xmlns:p14="http://schemas.microsoft.com/office/powerpoint/2010/main" val="412270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Current EDI and IT Job Market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158618"/>
              </p:ext>
            </p:extLst>
          </p:nvPr>
        </p:nvGraphicFramePr>
        <p:xfrm>
          <a:off x="381000" y="1295400"/>
          <a:ext cx="83820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58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305800" cy="1143000"/>
          </a:xfrm>
        </p:spPr>
        <p:txBody>
          <a:bodyPr>
            <a:normAutofit/>
          </a:bodyPr>
          <a:lstStyle/>
          <a:p>
            <a:r>
              <a:rPr lang="en-US" sz="2800" dirty="0" smtClean="0"/>
              <a:t>What’s driving the EDI hiring?</a:t>
            </a:r>
            <a:endParaRPr lang="en-US" sz="2800" dirty="0"/>
          </a:p>
        </p:txBody>
      </p:sp>
      <p:sp>
        <p:nvSpPr>
          <p:cNvPr id="3" name="Content Placeholder 2"/>
          <p:cNvSpPr>
            <a:spLocks noGrp="1"/>
          </p:cNvSpPr>
          <p:nvPr>
            <p:ph idx="1"/>
          </p:nvPr>
        </p:nvSpPr>
        <p:spPr>
          <a:xfrm>
            <a:off x="304800" y="1447800"/>
            <a:ext cx="8153400" cy="4678363"/>
          </a:xfrm>
        </p:spPr>
        <p:txBody>
          <a:bodyPr>
            <a:normAutofit fontScale="92500"/>
          </a:bodyPr>
          <a:lstStyle/>
          <a:p>
            <a:pPr>
              <a:lnSpc>
                <a:spcPct val="150000"/>
              </a:lnSpc>
            </a:pPr>
            <a:r>
              <a:rPr lang="en-US" altLang="en-US" sz="2400" b="1" dirty="0" smtClean="0"/>
              <a:t>Economic Growth – Companies doing more business!</a:t>
            </a:r>
          </a:p>
          <a:p>
            <a:pPr>
              <a:lnSpc>
                <a:spcPct val="150000"/>
              </a:lnSpc>
            </a:pPr>
            <a:endParaRPr lang="en-US" altLang="en-US" sz="2400" b="1" dirty="0" smtClean="0"/>
          </a:p>
          <a:p>
            <a:pPr>
              <a:lnSpc>
                <a:spcPct val="150000"/>
              </a:lnSpc>
            </a:pPr>
            <a:r>
              <a:rPr lang="en-US" altLang="en-US" sz="2400" b="1" dirty="0" smtClean="0"/>
              <a:t>The </a:t>
            </a:r>
            <a:r>
              <a:rPr lang="en-US" altLang="en-US" sz="2400" b="1" dirty="0"/>
              <a:t>EDI Baby Boomers are beginning to retire </a:t>
            </a:r>
          </a:p>
          <a:p>
            <a:pPr marL="742950" lvl="2" indent="-342900">
              <a:lnSpc>
                <a:spcPct val="150000"/>
              </a:lnSpc>
            </a:pPr>
            <a:r>
              <a:rPr lang="en-US" altLang="en-US" sz="2000" b="1" dirty="0"/>
              <a:t>Difficult to replace due to experience and skill </a:t>
            </a:r>
            <a:r>
              <a:rPr lang="en-US" altLang="en-US" sz="2000" b="1" dirty="0" smtClean="0"/>
              <a:t>sets</a:t>
            </a:r>
          </a:p>
          <a:p>
            <a:pPr>
              <a:lnSpc>
                <a:spcPct val="150000"/>
              </a:lnSpc>
            </a:pPr>
            <a:endParaRPr lang="en-US" altLang="en-US" sz="2400" b="1" dirty="0" smtClean="0"/>
          </a:p>
          <a:p>
            <a:pPr>
              <a:lnSpc>
                <a:spcPct val="150000"/>
              </a:lnSpc>
            </a:pPr>
            <a:r>
              <a:rPr lang="en-US" altLang="en-US" sz="2400" b="1" dirty="0" smtClean="0"/>
              <a:t>Major Increase in amount of </a:t>
            </a:r>
            <a:r>
              <a:rPr lang="en-US" altLang="en-US" sz="2400" b="1" dirty="0" smtClean="0"/>
              <a:t>health-care and insurance </a:t>
            </a:r>
            <a:r>
              <a:rPr lang="en-US" altLang="en-US" sz="2400" b="1" dirty="0" smtClean="0"/>
              <a:t>related mandates, processes, and standards: Affordable Care Act, HIPAA, </a:t>
            </a:r>
            <a:r>
              <a:rPr lang="en-US" altLang="en-US" sz="2400" b="1" dirty="0"/>
              <a:t>PHI, </a:t>
            </a:r>
            <a:r>
              <a:rPr lang="en-US" altLang="en-US" sz="2400" b="1" dirty="0" smtClean="0"/>
              <a:t>ICD-10, Electronic </a:t>
            </a:r>
            <a:r>
              <a:rPr lang="en-US" altLang="en-US" sz="2400" b="1" dirty="0"/>
              <a:t>Records, </a:t>
            </a:r>
            <a:r>
              <a:rPr lang="en-US" altLang="en-US" sz="2400" b="1" dirty="0" smtClean="0"/>
              <a:t> etc.</a:t>
            </a:r>
          </a:p>
          <a:p>
            <a:pPr>
              <a:lnSpc>
                <a:spcPct val="150000"/>
              </a:lnSpc>
            </a:pPr>
            <a:endParaRPr lang="en-US" altLang="en-US" sz="1900" b="1" dirty="0"/>
          </a:p>
          <a:p>
            <a:pPr>
              <a:lnSpc>
                <a:spcPct val="150000"/>
              </a:lnSpc>
            </a:pPr>
            <a:endParaRPr lang="en-US" altLang="en-US" sz="2400" b="1" dirty="0"/>
          </a:p>
          <a:p>
            <a:pPr>
              <a:lnSpc>
                <a:spcPct val="150000"/>
              </a:lnSpc>
            </a:pPr>
            <a:endParaRPr lang="en-US" altLang="en-US" sz="1600" b="1" dirty="0" smtClean="0"/>
          </a:p>
          <a:p>
            <a:pPr>
              <a:lnSpc>
                <a:spcPct val="150000"/>
              </a:lnSpc>
            </a:pPr>
            <a:endParaRPr lang="en-US" altLang="en-US" sz="1600" b="1" dirty="0" smtClean="0"/>
          </a:p>
          <a:p>
            <a:pPr>
              <a:lnSpc>
                <a:spcPct val="150000"/>
              </a:lnSpc>
            </a:pPr>
            <a:endParaRPr lang="en-US" altLang="en-US" sz="2000" b="1" dirty="0" smtClean="0"/>
          </a:p>
        </p:txBody>
      </p:sp>
      <p:pic>
        <p:nvPicPr>
          <p:cNvPr id="1026" name="Picture 2" descr="C:\Users\bfeldman@edispecialists.com\AppData\Local\Microsoft\Windows\Temporary Internet Files\Content.IE5\PI8KW9QB\MM90004099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664200"/>
            <a:ext cx="1905000" cy="115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2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a:t>53.1%</a:t>
            </a:r>
            <a:r>
              <a:rPr lang="en-US" dirty="0"/>
              <a:t> increase in BizTalk contract and </a:t>
            </a:r>
            <a:r>
              <a:rPr lang="en-US" dirty="0" smtClean="0"/>
              <a:t>perm jobs!!</a:t>
            </a:r>
            <a:endParaRPr lang="en-US" dirty="0"/>
          </a:p>
        </p:txBody>
      </p:sp>
      <p:sp>
        <p:nvSpPr>
          <p:cNvPr id="3" name="Content Placeholder 2"/>
          <p:cNvSpPr>
            <a:spLocks noGrp="1"/>
          </p:cNvSpPr>
          <p:nvPr>
            <p:ph idx="1"/>
          </p:nvPr>
        </p:nvSpPr>
        <p:spPr>
          <a:xfrm>
            <a:off x="435077" y="1295400"/>
            <a:ext cx="8229600" cy="4602163"/>
          </a:xfrm>
        </p:spPr>
        <p:txBody>
          <a:bodyPr/>
          <a:lstStyle/>
          <a:p>
            <a:pPr marL="0" indent="0" algn="ctr">
              <a:buNone/>
            </a:pPr>
            <a:r>
              <a:rPr lang="en-US" sz="2400" b="1" dirty="0" smtClean="0">
                <a:solidFill>
                  <a:srgbClr val="FF0000"/>
                </a:solidFill>
              </a:rPr>
              <a:t>February 2015-February 2016  </a:t>
            </a:r>
          </a:p>
          <a:p>
            <a:pPr marL="0" indent="0" algn="ctr">
              <a:buNone/>
            </a:pPr>
            <a:r>
              <a:rPr lang="en-US" sz="2000" b="1" i="1" dirty="0" smtClean="0">
                <a:solidFill>
                  <a:srgbClr val="FF0000"/>
                </a:solidFill>
              </a:rPr>
              <a:t>CareerBuilder Data Portal </a:t>
            </a:r>
          </a:p>
          <a:p>
            <a:endParaRPr lang="en-US" dirty="0"/>
          </a:p>
        </p:txBody>
      </p:sp>
      <p:pic>
        <p:nvPicPr>
          <p:cNvPr id="4" name="Picture 3"/>
          <p:cNvPicPr>
            <a:picLocks noChangeAspect="1"/>
          </p:cNvPicPr>
          <p:nvPr/>
        </p:nvPicPr>
        <p:blipFill>
          <a:blip r:embed="rId3"/>
          <a:stretch>
            <a:fillRect/>
          </a:stretch>
        </p:blipFill>
        <p:spPr>
          <a:xfrm>
            <a:off x="304801" y="2133601"/>
            <a:ext cx="8382000" cy="4495799"/>
          </a:xfrm>
          <a:prstGeom prst="rect">
            <a:avLst/>
          </a:prstGeom>
        </p:spPr>
      </p:pic>
    </p:spTree>
    <p:extLst>
      <p:ext uri="{BB962C8B-B14F-4D97-AF65-F5344CB8AC3E}">
        <p14:creationId xmlns:p14="http://schemas.microsoft.com/office/powerpoint/2010/main" val="361228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dirty="0" smtClean="0"/>
              <a:t>The EDI ‘hot’ list – Contract </a:t>
            </a:r>
            <a:endParaRPr lang="en-US" sz="3200" dirty="0"/>
          </a:p>
        </p:txBody>
      </p:sp>
      <p:sp>
        <p:nvSpPr>
          <p:cNvPr id="3" name="Content Placeholder 2"/>
          <p:cNvSpPr>
            <a:spLocks noGrp="1"/>
          </p:cNvSpPr>
          <p:nvPr>
            <p:ph idx="1"/>
          </p:nvPr>
        </p:nvSpPr>
        <p:spPr>
          <a:xfrm>
            <a:off x="381000" y="1437136"/>
            <a:ext cx="7696200" cy="4658864"/>
          </a:xfrm>
        </p:spPr>
        <p:txBody>
          <a:bodyPr>
            <a:normAutofit fontScale="25000" lnSpcReduction="20000"/>
          </a:bodyPr>
          <a:lstStyle/>
          <a:p>
            <a:pPr lvl="1">
              <a:spcBef>
                <a:spcPct val="10000"/>
              </a:spcBef>
              <a:spcAft>
                <a:spcPct val="15000"/>
              </a:spcAft>
            </a:pPr>
            <a:r>
              <a:rPr lang="en-US" altLang="en-US" sz="7200" b="1" dirty="0"/>
              <a:t>BizTalk 2010 – 2013 </a:t>
            </a:r>
          </a:p>
          <a:p>
            <a:pPr lvl="2">
              <a:spcBef>
                <a:spcPct val="10000"/>
              </a:spcBef>
              <a:spcAft>
                <a:spcPct val="15000"/>
              </a:spcAft>
              <a:buFont typeface="Wingdings" panose="05000000000000000000" pitchFamily="2" charset="2"/>
              <a:buChar char="v"/>
            </a:pPr>
            <a:r>
              <a:rPr lang="en-US" altLang="en-US" sz="7200" b="1" dirty="0"/>
              <a:t>Architect - </a:t>
            </a:r>
            <a:r>
              <a:rPr lang="en-US" altLang="en-US" sz="7200" b="1" i="1" dirty="0">
                <a:solidFill>
                  <a:srgbClr val="C00000"/>
                </a:solidFill>
              </a:rPr>
              <a:t>$$$$  </a:t>
            </a:r>
            <a:r>
              <a:rPr lang="en-US" altLang="en-US" sz="7200" b="1" i="1" dirty="0" smtClean="0"/>
              <a:t>$100 - </a:t>
            </a:r>
            <a:r>
              <a:rPr lang="en-US" altLang="en-US" sz="7200" b="1" i="1" dirty="0"/>
              <a:t>$160/per hour</a:t>
            </a:r>
            <a:endParaRPr lang="en-US" altLang="en-US" sz="7200" b="1" dirty="0"/>
          </a:p>
          <a:p>
            <a:pPr lvl="2">
              <a:spcBef>
                <a:spcPct val="10000"/>
              </a:spcBef>
              <a:spcAft>
                <a:spcPct val="15000"/>
              </a:spcAft>
              <a:buFont typeface="Wingdings" panose="05000000000000000000" pitchFamily="2" charset="2"/>
              <a:buChar char="v"/>
            </a:pPr>
            <a:r>
              <a:rPr lang="en-US" altLang="en-US" sz="7200" b="1" dirty="0"/>
              <a:t>Developer - </a:t>
            </a:r>
            <a:r>
              <a:rPr lang="en-US" altLang="en-US" sz="7200" b="1" i="1" dirty="0">
                <a:solidFill>
                  <a:srgbClr val="C00000"/>
                </a:solidFill>
              </a:rPr>
              <a:t>$$$   </a:t>
            </a:r>
            <a:r>
              <a:rPr lang="en-US" altLang="en-US" sz="7200" b="1" i="1" dirty="0"/>
              <a:t>$</a:t>
            </a:r>
            <a:r>
              <a:rPr lang="en-US" altLang="en-US" sz="7200" b="1" i="1" dirty="0" smtClean="0"/>
              <a:t>75 </a:t>
            </a:r>
            <a:r>
              <a:rPr lang="en-US" altLang="en-US" sz="7200" b="1" i="1" dirty="0"/>
              <a:t>– 120/per hour</a:t>
            </a:r>
            <a:endParaRPr lang="en-US" altLang="en-US" sz="7200" b="1" dirty="0"/>
          </a:p>
          <a:p>
            <a:pPr lvl="1">
              <a:spcBef>
                <a:spcPct val="10000"/>
              </a:spcBef>
              <a:spcAft>
                <a:spcPct val="15000"/>
              </a:spcAft>
            </a:pPr>
            <a:endParaRPr lang="en-US" altLang="en-US" sz="7200" b="1" dirty="0" smtClean="0"/>
          </a:p>
          <a:p>
            <a:pPr lvl="1">
              <a:spcBef>
                <a:spcPct val="10000"/>
              </a:spcBef>
              <a:spcAft>
                <a:spcPct val="15000"/>
              </a:spcAft>
            </a:pPr>
            <a:r>
              <a:rPr lang="en-US" altLang="en-US" sz="7200" b="1" dirty="0" smtClean="0"/>
              <a:t>IBM STERLING B2B INTEGRATOR</a:t>
            </a:r>
          </a:p>
          <a:p>
            <a:pPr lvl="2">
              <a:spcBef>
                <a:spcPct val="10000"/>
              </a:spcBef>
              <a:spcAft>
                <a:spcPct val="15000"/>
              </a:spcAft>
              <a:buFont typeface="Wingdings" panose="05000000000000000000" pitchFamily="2" charset="2"/>
              <a:buChar char="v"/>
            </a:pPr>
            <a:r>
              <a:rPr lang="en-US" altLang="en-US" sz="7200" b="1" dirty="0" smtClean="0"/>
              <a:t>SI Mappers  -  </a:t>
            </a:r>
            <a:r>
              <a:rPr lang="en-US" altLang="en-US" sz="7200" b="1" i="1" dirty="0">
                <a:solidFill>
                  <a:srgbClr val="C00000"/>
                </a:solidFill>
              </a:rPr>
              <a:t>$$$</a:t>
            </a:r>
            <a:r>
              <a:rPr lang="en-US" altLang="en-US" sz="7200" b="1" dirty="0" smtClean="0"/>
              <a:t> $75 – $110/per hour </a:t>
            </a:r>
          </a:p>
          <a:p>
            <a:pPr lvl="2">
              <a:spcBef>
                <a:spcPct val="10000"/>
              </a:spcBef>
              <a:spcAft>
                <a:spcPct val="15000"/>
              </a:spcAft>
              <a:buFont typeface="Wingdings" panose="05000000000000000000" pitchFamily="2" charset="2"/>
              <a:buChar char="v"/>
            </a:pPr>
            <a:r>
              <a:rPr lang="en-US" altLang="en-US" sz="7200" b="1" dirty="0" smtClean="0"/>
              <a:t>SI Architects - </a:t>
            </a:r>
            <a:r>
              <a:rPr lang="en-US" altLang="en-US" sz="7200" b="1" i="1" dirty="0">
                <a:solidFill>
                  <a:srgbClr val="C00000"/>
                </a:solidFill>
              </a:rPr>
              <a:t>$$$$</a:t>
            </a:r>
            <a:r>
              <a:rPr lang="en-US" altLang="en-US" sz="7200" b="1" dirty="0" smtClean="0"/>
              <a:t> $100 - $175/per hour </a:t>
            </a:r>
          </a:p>
          <a:p>
            <a:pPr lvl="3">
              <a:spcBef>
                <a:spcPct val="10000"/>
              </a:spcBef>
              <a:spcAft>
                <a:spcPct val="15000"/>
              </a:spcAft>
            </a:pPr>
            <a:r>
              <a:rPr lang="en-US" altLang="en-US" sz="7200" b="1" i="1" dirty="0" smtClean="0">
                <a:solidFill>
                  <a:srgbClr val="C00000"/>
                </a:solidFill>
              </a:rPr>
              <a:t>GIS to SI Upgrade Architects </a:t>
            </a:r>
            <a:endParaRPr lang="en-US" altLang="en-US" sz="7200" b="1" i="1" dirty="0">
              <a:solidFill>
                <a:srgbClr val="C00000"/>
              </a:solidFill>
            </a:endParaRPr>
          </a:p>
          <a:p>
            <a:pPr lvl="3">
              <a:spcBef>
                <a:spcPct val="10000"/>
              </a:spcBef>
              <a:spcAft>
                <a:spcPct val="15000"/>
              </a:spcAft>
            </a:pPr>
            <a:r>
              <a:rPr lang="en-US" altLang="en-US" sz="7200" b="1" i="1" dirty="0" smtClean="0">
                <a:solidFill>
                  <a:srgbClr val="C00000"/>
                </a:solidFill>
              </a:rPr>
              <a:t>BPML Experience a major plus</a:t>
            </a:r>
          </a:p>
          <a:p>
            <a:pPr lvl="3">
              <a:spcBef>
                <a:spcPct val="10000"/>
              </a:spcBef>
              <a:spcAft>
                <a:spcPct val="15000"/>
              </a:spcAft>
            </a:pPr>
            <a:endParaRPr lang="en-US" altLang="en-US" sz="7200" b="1" i="1" dirty="0" smtClean="0">
              <a:solidFill>
                <a:srgbClr val="C00000"/>
              </a:solidFill>
            </a:endParaRPr>
          </a:p>
          <a:p>
            <a:pPr lvl="1">
              <a:spcBef>
                <a:spcPct val="10000"/>
              </a:spcBef>
              <a:spcAft>
                <a:spcPct val="15000"/>
              </a:spcAft>
            </a:pPr>
            <a:r>
              <a:rPr lang="en-US" altLang="en-US" sz="7200" b="1" dirty="0" err="1" smtClean="0"/>
              <a:t>Gentran</a:t>
            </a:r>
            <a:r>
              <a:rPr lang="en-US" altLang="en-US" sz="7200" b="1" dirty="0" smtClean="0"/>
              <a:t> – Windows, Unix, and Mainframe</a:t>
            </a:r>
          </a:p>
          <a:p>
            <a:pPr lvl="2">
              <a:spcBef>
                <a:spcPct val="10000"/>
              </a:spcBef>
              <a:spcAft>
                <a:spcPct val="15000"/>
              </a:spcAft>
              <a:buFont typeface="Wingdings" panose="05000000000000000000" pitchFamily="2" charset="2"/>
              <a:buChar char="v"/>
            </a:pPr>
            <a:r>
              <a:rPr lang="en-US" altLang="en-US" sz="7200" b="1" dirty="0" smtClean="0"/>
              <a:t>Mappers and Developers - </a:t>
            </a:r>
            <a:r>
              <a:rPr lang="en-US" altLang="en-US" sz="7200" b="1" i="1" dirty="0" smtClean="0">
                <a:solidFill>
                  <a:srgbClr val="C00000"/>
                </a:solidFill>
              </a:rPr>
              <a:t>$$$ </a:t>
            </a:r>
            <a:r>
              <a:rPr lang="en-US" altLang="en-US" sz="7200" b="1" i="1" dirty="0" smtClean="0"/>
              <a:t>$70 - $90/per hour</a:t>
            </a:r>
            <a:endParaRPr lang="en-US" altLang="en-US" sz="7200" b="1" dirty="0" smtClean="0"/>
          </a:p>
          <a:p>
            <a:pPr lvl="2">
              <a:spcBef>
                <a:spcPct val="10000"/>
              </a:spcBef>
              <a:spcAft>
                <a:spcPct val="15000"/>
              </a:spcAft>
            </a:pPr>
            <a:endParaRPr lang="en-US" altLang="en-US" sz="7200" b="1" dirty="0"/>
          </a:p>
          <a:p>
            <a:pPr lvl="1">
              <a:spcBef>
                <a:spcPct val="10000"/>
              </a:spcBef>
              <a:spcAft>
                <a:spcPct val="15000"/>
              </a:spcAft>
            </a:pPr>
            <a:r>
              <a:rPr lang="en-US" altLang="en-US" sz="7200" b="1" dirty="0" err="1" smtClean="0"/>
              <a:t>OpenText</a:t>
            </a:r>
            <a:r>
              <a:rPr lang="en-US" altLang="en-US" sz="7200" b="1" dirty="0" smtClean="0"/>
              <a:t>  </a:t>
            </a:r>
            <a:r>
              <a:rPr lang="en-US" altLang="en-US" sz="7200" b="1" dirty="0"/>
              <a:t>- </a:t>
            </a:r>
            <a:r>
              <a:rPr lang="en-US" altLang="en-US" sz="7200" b="1" dirty="0" smtClean="0"/>
              <a:t>GXS Application Integrator, Biz Products</a:t>
            </a:r>
          </a:p>
          <a:p>
            <a:pPr lvl="2">
              <a:spcBef>
                <a:spcPct val="10000"/>
              </a:spcBef>
              <a:spcAft>
                <a:spcPct val="15000"/>
              </a:spcAft>
              <a:buFont typeface="Wingdings" panose="05000000000000000000" pitchFamily="2" charset="2"/>
              <a:buChar char="v"/>
            </a:pPr>
            <a:r>
              <a:rPr lang="en-US" altLang="en-US" sz="7200" b="1" dirty="0"/>
              <a:t>Mappers and Developers </a:t>
            </a:r>
            <a:r>
              <a:rPr lang="en-US" altLang="en-US" sz="7200" b="1" dirty="0">
                <a:solidFill>
                  <a:srgbClr val="C00000"/>
                </a:solidFill>
              </a:rPr>
              <a:t>$$$ </a:t>
            </a:r>
            <a:r>
              <a:rPr lang="en-US" altLang="en-US" sz="7200" b="1" dirty="0"/>
              <a:t>  $85 - $125/per hour</a:t>
            </a:r>
          </a:p>
          <a:p>
            <a:pPr lvl="2">
              <a:spcBef>
                <a:spcPct val="10000"/>
              </a:spcBef>
              <a:spcAft>
                <a:spcPct val="15000"/>
              </a:spcAft>
              <a:buFont typeface="Wingdings" panose="05000000000000000000" pitchFamily="2" charset="2"/>
              <a:buChar char="v"/>
            </a:pPr>
            <a:endParaRPr lang="en-US" altLang="en-US" sz="7200" b="1" i="1" dirty="0" smtClean="0"/>
          </a:p>
          <a:p>
            <a:pPr lvl="1">
              <a:spcBef>
                <a:spcPct val="10000"/>
              </a:spcBef>
              <a:spcAft>
                <a:spcPct val="15000"/>
              </a:spcAft>
            </a:pPr>
            <a:r>
              <a:rPr lang="en-US" altLang="en-US" sz="7200" b="1" dirty="0" smtClean="0"/>
              <a:t>EDI </a:t>
            </a:r>
            <a:r>
              <a:rPr lang="en-US" altLang="en-US" sz="7200" b="1" dirty="0"/>
              <a:t>Business Analysts – </a:t>
            </a:r>
            <a:r>
              <a:rPr lang="en-US" altLang="en-US" sz="7200" b="1" i="1" dirty="0">
                <a:solidFill>
                  <a:srgbClr val="C00000"/>
                </a:solidFill>
              </a:rPr>
              <a:t>$$$</a:t>
            </a:r>
            <a:r>
              <a:rPr lang="en-US" altLang="en-US" sz="7200" b="1" dirty="0"/>
              <a:t>  $70 - $90/hour</a:t>
            </a:r>
          </a:p>
          <a:p>
            <a:pPr lvl="1">
              <a:spcBef>
                <a:spcPct val="10000"/>
              </a:spcBef>
              <a:spcAft>
                <a:spcPct val="15000"/>
              </a:spcAft>
            </a:pPr>
            <a:endParaRPr lang="en-US" altLang="en-US" sz="7200" b="1" i="1" dirty="0" smtClean="0"/>
          </a:p>
          <a:p>
            <a:pPr lvl="1">
              <a:spcBef>
                <a:spcPct val="10000"/>
              </a:spcBef>
              <a:spcAft>
                <a:spcPct val="15000"/>
              </a:spcAft>
            </a:pPr>
            <a:endParaRPr lang="en-US" altLang="en-US" sz="6400" b="1" dirty="0" smtClean="0"/>
          </a:p>
          <a:p>
            <a:endParaRPr lang="en-US" sz="1900" dirty="0" smtClean="0"/>
          </a:p>
        </p:txBody>
      </p:sp>
      <p:pic>
        <p:nvPicPr>
          <p:cNvPr id="1033" name="Picture 9" descr="C:\Users\bfeldman@edispecialists.com\AppData\Local\Microsoft\Windows\Temporary Internet Files\Content.IE5\PI8KW9QB\MC900038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718" y="1060704"/>
            <a:ext cx="949513" cy="5836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bfeldman@edispecialists.com\AppData\Local\Microsoft\Windows\Temporary Internet Files\Content.IE5\PI8KW9QB\MC9000386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942975"/>
            <a:ext cx="949513" cy="58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30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22502&quot;&gt;&lt;/object&gt;&lt;object type=&quot;2&quot; unique_id=&quot;22503&quot;&gt;&lt;object type=&quot;3&quot; unique_id=&quot;22504&quot;&gt;&lt;property id=&quot;20148&quot; value=&quot;5&quot;/&gt;&lt;property id=&quot;20300&quot; value=&quot;Slide 1&quot;/&gt;&lt;property id=&quot;20307&quot; value=&quot;256&quot;/&gt;&lt;/object&gt;&lt;object type=&quot;3&quot; unique_id=&quot;22532&quot;&gt;&lt;property id=&quot;20148&quot; value=&quot;5&quot;/&gt;&lt;property id=&quot;20300&quot; value=&quot;Slide 2&quot;/&gt;&lt;property id=&quot;20307&quot; value=&quot;257&quot;/&gt;&lt;/object&gt;&lt;object type=&quot;3&quot; unique_id=&quot;22533&quot;&gt;&lt;property id=&quot;20148&quot; value=&quot;5&quot;/&gt;&lt;property id=&quot;20300&quot; value=&quot;Slide 3&quot;/&gt;&lt;property id=&quot;20307&quot; value=&quot;258&quot;/&gt;&lt;/object&gt;&lt;object type=&quot;3&quot; unique_id=&quot;22534&quot;&gt;&lt;property id=&quot;20148&quot; value=&quot;5&quot;/&gt;&lt;property id=&quot;20300&quot; value=&quot;Slide 4&quot;/&gt;&lt;property id=&quot;20307&quot; value=&quot;259&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20001</TotalTime>
  <Words>1643</Words>
  <Application>Microsoft Office PowerPoint</Application>
  <PresentationFormat>On-screen Show (4:3)</PresentationFormat>
  <Paragraphs>412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EDI Specialists Overview</vt:lpstr>
      <vt:lpstr>Current Job Market </vt:lpstr>
      <vt:lpstr>Current Job Market</vt:lpstr>
      <vt:lpstr>Current Labor Market Stats </vt:lpstr>
      <vt:lpstr>Current EDI and IT Job Market</vt:lpstr>
      <vt:lpstr>What’s driving the EDI hiring?</vt:lpstr>
      <vt:lpstr>53.1% increase in BizTalk contract and perm jobs!!</vt:lpstr>
      <vt:lpstr>The EDI ‘hot’ list – Contract </vt:lpstr>
      <vt:lpstr>The EDI ‘hot’ list - Perm</vt:lpstr>
      <vt:lpstr>In-Demand IT positions</vt:lpstr>
      <vt:lpstr>In-Demand IT positions</vt:lpstr>
      <vt:lpstr>The IT ‘hot’ list</vt:lpstr>
      <vt:lpstr>Types of open positions – contract and perm - National</vt:lpstr>
      <vt:lpstr>Looking to Hire? How to Attract the Ideal Candidate…</vt:lpstr>
      <vt:lpstr> Write an Attractive Job Description </vt:lpstr>
      <vt:lpstr>Effectively Screening Candidates… </vt:lpstr>
      <vt:lpstr>It’s a candidate’s market – Don’t scare a good candidate away!!</vt:lpstr>
      <vt:lpstr>Once Hired – Keep Them!!</vt:lpstr>
      <vt:lpstr> How to Retain Top Performers </vt:lpstr>
      <vt:lpstr>Is it time for a change?                     Calling it Quits!!</vt:lpstr>
      <vt:lpstr>Top Reasons that people leave their jobs!</vt:lpstr>
      <vt:lpstr>Top reasons people change jobs!! </vt:lpstr>
      <vt:lpstr>If You are a Job Seeker…</vt:lpstr>
      <vt:lpstr>Seeking a job….</vt:lpstr>
      <vt:lpstr>Creating a Stellar Cover Letter</vt:lpstr>
      <vt:lpstr>RESUME Don’ts</vt:lpstr>
      <vt:lpstr>More Resume Don’ts</vt:lpstr>
      <vt:lpstr>Don’t be part of The ‘Pinochio’ epidemic!!</vt:lpstr>
      <vt:lpstr>RESUME Do’s…</vt:lpstr>
      <vt:lpstr>More Resume Do’s</vt:lpstr>
      <vt:lpstr>Keep LinkedIn profile up to date</vt:lpstr>
      <vt:lpstr>You Got the Interview!!! Be Prepared and Research!!</vt:lpstr>
      <vt:lpstr> Ways to ACE Your Interview</vt:lpstr>
      <vt:lpstr>     Ways to ACE Your Interview  Be Prepared to Answer Every Job Transition Question!!</vt:lpstr>
      <vt:lpstr>Ways to ACE Your Interview Show off your ‘soft’ skills!</vt:lpstr>
      <vt:lpstr> Remember….What you say is not always what they hear…</vt:lpstr>
      <vt:lpstr>What to do post interview – thank you and references</vt:lpstr>
      <vt:lpstr>Tips for Negotiating An Offer</vt:lpstr>
      <vt:lpstr> Were You Paying Attention??</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Fitzgerald</dc:creator>
  <cp:lastModifiedBy>Barbara Feldman</cp:lastModifiedBy>
  <cp:revision>2457</cp:revision>
  <dcterms:created xsi:type="dcterms:W3CDTF">2011-11-17T14:39:31Z</dcterms:created>
  <dcterms:modified xsi:type="dcterms:W3CDTF">2016-05-11T01:30:15Z</dcterms:modified>
</cp:coreProperties>
</file>