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24"/>
  </p:notesMasterIdLst>
  <p:sldIdLst>
    <p:sldId id="256" r:id="rId2"/>
    <p:sldId id="280" r:id="rId3"/>
    <p:sldId id="257" r:id="rId4"/>
    <p:sldId id="261" r:id="rId5"/>
    <p:sldId id="279" r:id="rId6"/>
    <p:sldId id="277" r:id="rId7"/>
    <p:sldId id="263" r:id="rId8"/>
    <p:sldId id="264" r:id="rId9"/>
    <p:sldId id="262" r:id="rId10"/>
    <p:sldId id="267" r:id="rId11"/>
    <p:sldId id="258" r:id="rId12"/>
    <p:sldId id="259" r:id="rId13"/>
    <p:sldId id="273" r:id="rId14"/>
    <p:sldId id="274" r:id="rId15"/>
    <p:sldId id="265" r:id="rId16"/>
    <p:sldId id="276" r:id="rId17"/>
    <p:sldId id="266" r:id="rId18"/>
    <p:sldId id="270" r:id="rId19"/>
    <p:sldId id="282" r:id="rId20"/>
    <p:sldId id="271" r:id="rId21"/>
    <p:sldId id="272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2936"/>
    <a:srgbClr val="E32526"/>
    <a:srgbClr val="0080BC"/>
    <a:srgbClr val="B9BC10"/>
    <a:srgbClr val="99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96" autoAdjust="0"/>
    <p:restoredTop sz="86357" autoAdjust="0"/>
  </p:normalViewPr>
  <p:slideViewPr>
    <p:cSldViewPr snapToGrid="0">
      <p:cViewPr varScale="1">
        <p:scale>
          <a:sx n="79" d="100"/>
          <a:sy n="79" d="100"/>
        </p:scale>
        <p:origin x="510" y="96"/>
      </p:cViewPr>
      <p:guideLst/>
    </p:cSldViewPr>
  </p:slideViewPr>
  <p:outlineViewPr>
    <p:cViewPr>
      <p:scale>
        <a:sx n="33" d="100"/>
        <a:sy n="33" d="100"/>
      </p:scale>
      <p:origin x="0" y="-8682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76E52E-6E44-4CD2-A0BF-EE78E740FF4D}" type="doc">
      <dgm:prSet loTypeId="urn:microsoft.com/office/officeart/2005/8/layout/gear1" loCatId="cycle" qsTypeId="urn:microsoft.com/office/officeart/2005/8/quickstyle/3d9" qsCatId="3D" csTypeId="urn:microsoft.com/office/officeart/2005/8/colors/colorful1" csCatId="colorful" phldr="1"/>
      <dgm:spPr/>
    </dgm:pt>
    <dgm:pt modelId="{41E81934-4FCC-4B28-A89E-B03F9E76D5DA}">
      <dgm:prSet phldrT="[Text]"/>
      <dgm:spPr>
        <a:solidFill>
          <a:srgbClr val="0080BC"/>
        </a:solidFill>
      </dgm:spPr>
      <dgm:t>
        <a:bodyPr/>
        <a:lstStyle/>
        <a:p>
          <a:r>
            <a:rPr lang="en-US" dirty="0" smtClean="0"/>
            <a:t>Hub</a:t>
          </a:r>
          <a:endParaRPr lang="en-US" dirty="0"/>
        </a:p>
      </dgm:t>
    </dgm:pt>
    <dgm:pt modelId="{A9243ED7-4DCE-4470-AC11-F1A55A5AC37C}" type="parTrans" cxnId="{3D1D2151-9A52-4188-800C-F2FFDE9B112A}">
      <dgm:prSet/>
      <dgm:spPr/>
      <dgm:t>
        <a:bodyPr/>
        <a:lstStyle/>
        <a:p>
          <a:endParaRPr lang="en-US"/>
        </a:p>
      </dgm:t>
    </dgm:pt>
    <dgm:pt modelId="{040AAA3E-5C1E-4079-BD3A-FEE05B711143}" type="sibTrans" cxnId="{3D1D2151-9A52-4188-800C-F2FFDE9B112A}">
      <dgm:prSet/>
      <dgm:spPr>
        <a:solidFill>
          <a:srgbClr val="0080BC"/>
        </a:solidFill>
      </dgm:spPr>
      <dgm:t>
        <a:bodyPr/>
        <a:lstStyle/>
        <a:p>
          <a:endParaRPr lang="en-US"/>
        </a:p>
      </dgm:t>
    </dgm:pt>
    <dgm:pt modelId="{8B919CA5-F2AF-4BE1-8EA7-79A7DAB51CF2}">
      <dgm:prSet phldrT="[Text]"/>
      <dgm:spPr>
        <a:solidFill>
          <a:srgbClr val="B9BC10"/>
        </a:solidFill>
      </dgm:spPr>
      <dgm:t>
        <a:bodyPr/>
        <a:lstStyle/>
        <a:p>
          <a:r>
            <a:rPr lang="en-US" dirty="0" smtClean="0"/>
            <a:t>Hub</a:t>
          </a:r>
          <a:endParaRPr lang="en-US" dirty="0"/>
        </a:p>
      </dgm:t>
    </dgm:pt>
    <dgm:pt modelId="{4FD5417E-B939-430C-97EC-E14B8337091A}" type="parTrans" cxnId="{BE4C6E9C-F941-4427-BC47-D18BDAB9377C}">
      <dgm:prSet/>
      <dgm:spPr/>
      <dgm:t>
        <a:bodyPr/>
        <a:lstStyle/>
        <a:p>
          <a:endParaRPr lang="en-US"/>
        </a:p>
      </dgm:t>
    </dgm:pt>
    <dgm:pt modelId="{B34E7171-5285-4EC0-93EB-F3B8C5107B7F}" type="sibTrans" cxnId="{BE4C6E9C-F941-4427-BC47-D18BDAB9377C}">
      <dgm:prSet/>
      <dgm:spPr>
        <a:solidFill>
          <a:srgbClr val="B9BC10"/>
        </a:solidFill>
      </dgm:spPr>
      <dgm:t>
        <a:bodyPr/>
        <a:lstStyle/>
        <a:p>
          <a:endParaRPr lang="en-US"/>
        </a:p>
      </dgm:t>
    </dgm:pt>
    <dgm:pt modelId="{E9E902A2-5C84-4BE2-9A02-18A9B675EFD5}">
      <dgm:prSet phldrT="[Text]"/>
      <dgm:spPr>
        <a:solidFill>
          <a:srgbClr val="E32526"/>
        </a:solidFill>
      </dgm:spPr>
      <dgm:t>
        <a:bodyPr/>
        <a:lstStyle/>
        <a:p>
          <a:r>
            <a:rPr lang="en-US" dirty="0" smtClean="0"/>
            <a:t>Hub</a:t>
          </a:r>
          <a:endParaRPr lang="en-US" dirty="0"/>
        </a:p>
      </dgm:t>
    </dgm:pt>
    <dgm:pt modelId="{7C1A5CD7-8E7C-4074-ACB9-E6DB3780C45D}" type="parTrans" cxnId="{286DBE2C-0BD4-41AB-B077-33DDC433570E}">
      <dgm:prSet/>
      <dgm:spPr/>
      <dgm:t>
        <a:bodyPr/>
        <a:lstStyle/>
        <a:p>
          <a:endParaRPr lang="en-US"/>
        </a:p>
      </dgm:t>
    </dgm:pt>
    <dgm:pt modelId="{43F5CCC7-5B9E-4E32-9E27-A44C189D090F}" type="sibTrans" cxnId="{286DBE2C-0BD4-41AB-B077-33DDC433570E}">
      <dgm:prSet/>
      <dgm:spPr>
        <a:solidFill>
          <a:srgbClr val="E32526"/>
        </a:solidFill>
      </dgm:spPr>
      <dgm:t>
        <a:bodyPr/>
        <a:lstStyle/>
        <a:p>
          <a:endParaRPr lang="en-US"/>
        </a:p>
      </dgm:t>
    </dgm:pt>
    <dgm:pt modelId="{F209DCE0-4B05-4B6A-A400-0834913866B9}" type="pres">
      <dgm:prSet presAssocID="{9D76E52E-6E44-4CD2-A0BF-EE78E740FF4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4332F923-5887-40E7-B1DD-B21023013BA8}" type="pres">
      <dgm:prSet presAssocID="{41E81934-4FCC-4B28-A89E-B03F9E76D5DA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9B62A-BBEA-41D3-BFB0-A1BE091D2010}" type="pres">
      <dgm:prSet presAssocID="{41E81934-4FCC-4B28-A89E-B03F9E76D5DA}" presName="gear1srcNode" presStyleLbl="node1" presStyleIdx="0" presStyleCnt="3"/>
      <dgm:spPr/>
      <dgm:t>
        <a:bodyPr/>
        <a:lstStyle/>
        <a:p>
          <a:endParaRPr lang="en-US"/>
        </a:p>
      </dgm:t>
    </dgm:pt>
    <dgm:pt modelId="{AB0AF6D5-C556-4D7D-A7B2-FD86CEC11D06}" type="pres">
      <dgm:prSet presAssocID="{41E81934-4FCC-4B28-A89E-B03F9E76D5DA}" presName="gear1dstNode" presStyleLbl="node1" presStyleIdx="0" presStyleCnt="3"/>
      <dgm:spPr/>
      <dgm:t>
        <a:bodyPr/>
        <a:lstStyle/>
        <a:p>
          <a:endParaRPr lang="en-US"/>
        </a:p>
      </dgm:t>
    </dgm:pt>
    <dgm:pt modelId="{53B33197-14BB-437C-A71A-4EEDD90BB3BD}" type="pres">
      <dgm:prSet presAssocID="{8B919CA5-F2AF-4BE1-8EA7-79A7DAB51CF2}" presName="gear2" presStyleLbl="node1" presStyleIdx="1" presStyleCnt="3" custLinFactNeighborX="-868" custLinFactNeighborY="4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D8E0F-4653-46FA-BAD7-FA362DBAC083}" type="pres">
      <dgm:prSet presAssocID="{8B919CA5-F2AF-4BE1-8EA7-79A7DAB51CF2}" presName="gear2srcNode" presStyleLbl="node1" presStyleIdx="1" presStyleCnt="3"/>
      <dgm:spPr/>
      <dgm:t>
        <a:bodyPr/>
        <a:lstStyle/>
        <a:p>
          <a:endParaRPr lang="en-US"/>
        </a:p>
      </dgm:t>
    </dgm:pt>
    <dgm:pt modelId="{58897918-7BFD-4CA2-AEC3-D364F6619B7A}" type="pres">
      <dgm:prSet presAssocID="{8B919CA5-F2AF-4BE1-8EA7-79A7DAB51CF2}" presName="gear2dstNode" presStyleLbl="node1" presStyleIdx="1" presStyleCnt="3"/>
      <dgm:spPr/>
      <dgm:t>
        <a:bodyPr/>
        <a:lstStyle/>
        <a:p>
          <a:endParaRPr lang="en-US"/>
        </a:p>
      </dgm:t>
    </dgm:pt>
    <dgm:pt modelId="{163BCCD7-A542-4D14-98F0-4F5D5348E106}" type="pres">
      <dgm:prSet presAssocID="{E9E902A2-5C84-4BE2-9A02-18A9B675EFD5}" presName="gear3" presStyleLbl="node1" presStyleIdx="2" presStyleCnt="3"/>
      <dgm:spPr/>
      <dgm:t>
        <a:bodyPr/>
        <a:lstStyle/>
        <a:p>
          <a:endParaRPr lang="en-US"/>
        </a:p>
      </dgm:t>
    </dgm:pt>
    <dgm:pt modelId="{F05F438A-116D-4A0A-9F41-4DCF243B3618}" type="pres">
      <dgm:prSet presAssocID="{E9E902A2-5C84-4BE2-9A02-18A9B675EFD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E26D06-C1AB-45B9-8D36-3DD7D471C7F5}" type="pres">
      <dgm:prSet presAssocID="{E9E902A2-5C84-4BE2-9A02-18A9B675EFD5}" presName="gear3srcNode" presStyleLbl="node1" presStyleIdx="2" presStyleCnt="3"/>
      <dgm:spPr/>
      <dgm:t>
        <a:bodyPr/>
        <a:lstStyle/>
        <a:p>
          <a:endParaRPr lang="en-US"/>
        </a:p>
      </dgm:t>
    </dgm:pt>
    <dgm:pt modelId="{37C96E73-CFA9-46A1-96C2-166A279544D6}" type="pres">
      <dgm:prSet presAssocID="{E9E902A2-5C84-4BE2-9A02-18A9B675EFD5}" presName="gear3dstNode" presStyleLbl="node1" presStyleIdx="2" presStyleCnt="3"/>
      <dgm:spPr/>
      <dgm:t>
        <a:bodyPr/>
        <a:lstStyle/>
        <a:p>
          <a:endParaRPr lang="en-US"/>
        </a:p>
      </dgm:t>
    </dgm:pt>
    <dgm:pt modelId="{AE1452B5-C01F-47B0-BDF7-52E30141AE20}" type="pres">
      <dgm:prSet presAssocID="{040AAA3E-5C1E-4079-BD3A-FEE05B71114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B19A88B9-33E7-4820-A849-BE9D4C48D5B7}" type="pres">
      <dgm:prSet presAssocID="{B34E7171-5285-4EC0-93EB-F3B8C5107B7F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BC5E3988-257D-4AD1-A309-84D1FD6D3EF7}" type="pres">
      <dgm:prSet presAssocID="{43F5CCC7-5B9E-4E32-9E27-A44C189D090F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548F411-BDA1-EF47-A88A-C8C110E6253C}" type="presOf" srcId="{040AAA3E-5C1E-4079-BD3A-FEE05B711143}" destId="{AE1452B5-C01F-47B0-BDF7-52E30141AE20}" srcOrd="0" destOrd="0" presId="urn:microsoft.com/office/officeart/2005/8/layout/gear1"/>
    <dgm:cxn modelId="{FD6F147D-BF21-7F43-A28E-CA631D2B8D58}" type="presOf" srcId="{8B919CA5-F2AF-4BE1-8EA7-79A7DAB51CF2}" destId="{6D5D8E0F-4653-46FA-BAD7-FA362DBAC083}" srcOrd="1" destOrd="0" presId="urn:microsoft.com/office/officeart/2005/8/layout/gear1"/>
    <dgm:cxn modelId="{BE4C6E9C-F941-4427-BC47-D18BDAB9377C}" srcId="{9D76E52E-6E44-4CD2-A0BF-EE78E740FF4D}" destId="{8B919CA5-F2AF-4BE1-8EA7-79A7DAB51CF2}" srcOrd="1" destOrd="0" parTransId="{4FD5417E-B939-430C-97EC-E14B8337091A}" sibTransId="{B34E7171-5285-4EC0-93EB-F3B8C5107B7F}"/>
    <dgm:cxn modelId="{08BBCF02-FF6A-6B42-9C10-EF6101CEE37E}" type="presOf" srcId="{E9E902A2-5C84-4BE2-9A02-18A9B675EFD5}" destId="{A4E26D06-C1AB-45B9-8D36-3DD7D471C7F5}" srcOrd="2" destOrd="0" presId="urn:microsoft.com/office/officeart/2005/8/layout/gear1"/>
    <dgm:cxn modelId="{7F1D22A7-EC95-5F4F-A3D1-6F706E65F893}" type="presOf" srcId="{B34E7171-5285-4EC0-93EB-F3B8C5107B7F}" destId="{B19A88B9-33E7-4820-A849-BE9D4C48D5B7}" srcOrd="0" destOrd="0" presId="urn:microsoft.com/office/officeart/2005/8/layout/gear1"/>
    <dgm:cxn modelId="{276D8242-07DD-904F-8E7F-1FE4088C9FC2}" type="presOf" srcId="{41E81934-4FCC-4B28-A89E-B03F9E76D5DA}" destId="{AB0AF6D5-C556-4D7D-A7B2-FD86CEC11D06}" srcOrd="2" destOrd="0" presId="urn:microsoft.com/office/officeart/2005/8/layout/gear1"/>
    <dgm:cxn modelId="{8C8A02A0-5B67-1D45-B453-AC77D8781B9B}" type="presOf" srcId="{E9E902A2-5C84-4BE2-9A02-18A9B675EFD5}" destId="{F05F438A-116D-4A0A-9F41-4DCF243B3618}" srcOrd="1" destOrd="0" presId="urn:microsoft.com/office/officeart/2005/8/layout/gear1"/>
    <dgm:cxn modelId="{32B3473C-B829-A04C-AA83-73EADEF57524}" type="presOf" srcId="{43F5CCC7-5B9E-4E32-9E27-A44C189D090F}" destId="{BC5E3988-257D-4AD1-A309-84D1FD6D3EF7}" srcOrd="0" destOrd="0" presId="urn:microsoft.com/office/officeart/2005/8/layout/gear1"/>
    <dgm:cxn modelId="{C94C4DBB-0F12-BD4C-8F41-9C8FF5DEB8F9}" type="presOf" srcId="{9D76E52E-6E44-4CD2-A0BF-EE78E740FF4D}" destId="{F209DCE0-4B05-4B6A-A400-0834913866B9}" srcOrd="0" destOrd="0" presId="urn:microsoft.com/office/officeart/2005/8/layout/gear1"/>
    <dgm:cxn modelId="{F6B59D4E-5E59-DD40-834C-092BBDAA505D}" type="presOf" srcId="{E9E902A2-5C84-4BE2-9A02-18A9B675EFD5}" destId="{163BCCD7-A542-4D14-98F0-4F5D5348E106}" srcOrd="0" destOrd="0" presId="urn:microsoft.com/office/officeart/2005/8/layout/gear1"/>
    <dgm:cxn modelId="{75E6855E-671F-164A-9C5B-1D2E34592C29}" type="presOf" srcId="{E9E902A2-5C84-4BE2-9A02-18A9B675EFD5}" destId="{37C96E73-CFA9-46A1-96C2-166A279544D6}" srcOrd="3" destOrd="0" presId="urn:microsoft.com/office/officeart/2005/8/layout/gear1"/>
    <dgm:cxn modelId="{3D1D2151-9A52-4188-800C-F2FFDE9B112A}" srcId="{9D76E52E-6E44-4CD2-A0BF-EE78E740FF4D}" destId="{41E81934-4FCC-4B28-A89E-B03F9E76D5DA}" srcOrd="0" destOrd="0" parTransId="{A9243ED7-4DCE-4470-AC11-F1A55A5AC37C}" sibTransId="{040AAA3E-5C1E-4079-BD3A-FEE05B711143}"/>
    <dgm:cxn modelId="{DC7877AD-4370-E84F-87A0-A64663E5FB29}" type="presOf" srcId="{8B919CA5-F2AF-4BE1-8EA7-79A7DAB51CF2}" destId="{58897918-7BFD-4CA2-AEC3-D364F6619B7A}" srcOrd="2" destOrd="0" presId="urn:microsoft.com/office/officeart/2005/8/layout/gear1"/>
    <dgm:cxn modelId="{8DB9088B-6892-CF4F-8ABE-4C9750612995}" type="presOf" srcId="{41E81934-4FCC-4B28-A89E-B03F9E76D5DA}" destId="{B1D9B62A-BBEA-41D3-BFB0-A1BE091D2010}" srcOrd="1" destOrd="0" presId="urn:microsoft.com/office/officeart/2005/8/layout/gear1"/>
    <dgm:cxn modelId="{683C6B45-7FFF-514B-A418-E6780FF9FDB0}" type="presOf" srcId="{8B919CA5-F2AF-4BE1-8EA7-79A7DAB51CF2}" destId="{53B33197-14BB-437C-A71A-4EEDD90BB3BD}" srcOrd="0" destOrd="0" presId="urn:microsoft.com/office/officeart/2005/8/layout/gear1"/>
    <dgm:cxn modelId="{286DBE2C-0BD4-41AB-B077-33DDC433570E}" srcId="{9D76E52E-6E44-4CD2-A0BF-EE78E740FF4D}" destId="{E9E902A2-5C84-4BE2-9A02-18A9B675EFD5}" srcOrd="2" destOrd="0" parTransId="{7C1A5CD7-8E7C-4074-ACB9-E6DB3780C45D}" sibTransId="{43F5CCC7-5B9E-4E32-9E27-A44C189D090F}"/>
    <dgm:cxn modelId="{4AE5EC12-5F26-0448-B2CF-67476B48CC28}" type="presOf" srcId="{41E81934-4FCC-4B28-A89E-B03F9E76D5DA}" destId="{4332F923-5887-40E7-B1DD-B21023013BA8}" srcOrd="0" destOrd="0" presId="urn:microsoft.com/office/officeart/2005/8/layout/gear1"/>
    <dgm:cxn modelId="{600AD9E0-4F74-694E-84EA-D8CAA48E750E}" type="presParOf" srcId="{F209DCE0-4B05-4B6A-A400-0834913866B9}" destId="{4332F923-5887-40E7-B1DD-B21023013BA8}" srcOrd="0" destOrd="0" presId="urn:microsoft.com/office/officeart/2005/8/layout/gear1"/>
    <dgm:cxn modelId="{D7B64DB4-D790-3F4B-92B7-188D9275A5D1}" type="presParOf" srcId="{F209DCE0-4B05-4B6A-A400-0834913866B9}" destId="{B1D9B62A-BBEA-41D3-BFB0-A1BE091D2010}" srcOrd="1" destOrd="0" presId="urn:microsoft.com/office/officeart/2005/8/layout/gear1"/>
    <dgm:cxn modelId="{65B78E0A-3DAD-F747-A56D-CA1AF3781577}" type="presParOf" srcId="{F209DCE0-4B05-4B6A-A400-0834913866B9}" destId="{AB0AF6D5-C556-4D7D-A7B2-FD86CEC11D06}" srcOrd="2" destOrd="0" presId="urn:microsoft.com/office/officeart/2005/8/layout/gear1"/>
    <dgm:cxn modelId="{F245332D-01E8-DB47-9576-AD8F74191506}" type="presParOf" srcId="{F209DCE0-4B05-4B6A-A400-0834913866B9}" destId="{53B33197-14BB-437C-A71A-4EEDD90BB3BD}" srcOrd="3" destOrd="0" presId="urn:microsoft.com/office/officeart/2005/8/layout/gear1"/>
    <dgm:cxn modelId="{B2B909BC-2BA4-AA42-86F9-23C77317F952}" type="presParOf" srcId="{F209DCE0-4B05-4B6A-A400-0834913866B9}" destId="{6D5D8E0F-4653-46FA-BAD7-FA362DBAC083}" srcOrd="4" destOrd="0" presId="urn:microsoft.com/office/officeart/2005/8/layout/gear1"/>
    <dgm:cxn modelId="{23C5EB5F-C749-764C-B8FB-098D7A0AE835}" type="presParOf" srcId="{F209DCE0-4B05-4B6A-A400-0834913866B9}" destId="{58897918-7BFD-4CA2-AEC3-D364F6619B7A}" srcOrd="5" destOrd="0" presId="urn:microsoft.com/office/officeart/2005/8/layout/gear1"/>
    <dgm:cxn modelId="{996254A8-421B-9A4E-8E57-1EFF0F0450DB}" type="presParOf" srcId="{F209DCE0-4B05-4B6A-A400-0834913866B9}" destId="{163BCCD7-A542-4D14-98F0-4F5D5348E106}" srcOrd="6" destOrd="0" presId="urn:microsoft.com/office/officeart/2005/8/layout/gear1"/>
    <dgm:cxn modelId="{A2EFDC1F-E1E5-4344-A1B4-28728AE06246}" type="presParOf" srcId="{F209DCE0-4B05-4B6A-A400-0834913866B9}" destId="{F05F438A-116D-4A0A-9F41-4DCF243B3618}" srcOrd="7" destOrd="0" presId="urn:microsoft.com/office/officeart/2005/8/layout/gear1"/>
    <dgm:cxn modelId="{39434B5A-C592-7344-8CB3-0C89CE9591BB}" type="presParOf" srcId="{F209DCE0-4B05-4B6A-A400-0834913866B9}" destId="{A4E26D06-C1AB-45B9-8D36-3DD7D471C7F5}" srcOrd="8" destOrd="0" presId="urn:microsoft.com/office/officeart/2005/8/layout/gear1"/>
    <dgm:cxn modelId="{62EBA3CD-5840-CC4A-A223-E7E43BA2764C}" type="presParOf" srcId="{F209DCE0-4B05-4B6A-A400-0834913866B9}" destId="{37C96E73-CFA9-46A1-96C2-166A279544D6}" srcOrd="9" destOrd="0" presId="urn:microsoft.com/office/officeart/2005/8/layout/gear1"/>
    <dgm:cxn modelId="{77B52FAB-9221-4141-8AB3-6B2FBB3DBEF8}" type="presParOf" srcId="{F209DCE0-4B05-4B6A-A400-0834913866B9}" destId="{AE1452B5-C01F-47B0-BDF7-52E30141AE20}" srcOrd="10" destOrd="0" presId="urn:microsoft.com/office/officeart/2005/8/layout/gear1"/>
    <dgm:cxn modelId="{A3109EF7-CF4D-E54E-BD89-ED183681F70D}" type="presParOf" srcId="{F209DCE0-4B05-4B6A-A400-0834913866B9}" destId="{B19A88B9-33E7-4820-A849-BE9D4C48D5B7}" srcOrd="11" destOrd="0" presId="urn:microsoft.com/office/officeart/2005/8/layout/gear1"/>
    <dgm:cxn modelId="{E1C9F727-AAB3-D14C-954D-7B7A02417102}" type="presParOf" srcId="{F209DCE0-4B05-4B6A-A400-0834913866B9}" destId="{BC5E3988-257D-4AD1-A309-84D1FD6D3EF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2F923-5887-40E7-B1DD-B21023013BA8}">
      <dsp:nvSpPr>
        <dsp:cNvPr id="0" name=""/>
        <dsp:cNvSpPr/>
      </dsp:nvSpPr>
      <dsp:spPr>
        <a:xfrm>
          <a:off x="2723603" y="2469513"/>
          <a:ext cx="3018294" cy="3018294"/>
        </a:xfrm>
        <a:prstGeom prst="gear9">
          <a:avLst/>
        </a:prstGeom>
        <a:solidFill>
          <a:srgbClr val="0080B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  <a:sp3d extrusionH="28000" prstMaterial="matte"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Hub</a:t>
          </a:r>
          <a:endParaRPr lang="en-US" sz="4500" kern="1200" dirty="0"/>
        </a:p>
      </dsp:txBody>
      <dsp:txXfrm>
        <a:off x="3330414" y="3176534"/>
        <a:ext cx="1804672" cy="1551465"/>
      </dsp:txXfrm>
    </dsp:sp>
    <dsp:sp modelId="{53B33197-14BB-437C-A71A-4EEDD90BB3BD}">
      <dsp:nvSpPr>
        <dsp:cNvPr id="0" name=""/>
        <dsp:cNvSpPr/>
      </dsp:nvSpPr>
      <dsp:spPr>
        <a:xfrm>
          <a:off x="948451" y="1765625"/>
          <a:ext cx="2195123" cy="2195123"/>
        </a:xfrm>
        <a:prstGeom prst="gear6">
          <a:avLst/>
        </a:prstGeom>
        <a:solidFill>
          <a:srgbClr val="B9BC1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  <a:sp3d extrusionH="28000" prstMaterial="matte"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Hub</a:t>
          </a:r>
          <a:endParaRPr lang="en-US" sz="4500" kern="1200" dirty="0"/>
        </a:p>
      </dsp:txBody>
      <dsp:txXfrm>
        <a:off x="1501080" y="2321594"/>
        <a:ext cx="1089865" cy="1083185"/>
      </dsp:txXfrm>
    </dsp:sp>
    <dsp:sp modelId="{163BCCD7-A542-4D14-98F0-4F5D5348E106}">
      <dsp:nvSpPr>
        <dsp:cNvPr id="0" name=""/>
        <dsp:cNvSpPr/>
      </dsp:nvSpPr>
      <dsp:spPr>
        <a:xfrm rot="20700000">
          <a:off x="2196998" y="241687"/>
          <a:ext cx="2150772" cy="2150772"/>
        </a:xfrm>
        <a:prstGeom prst="gear6">
          <a:avLst/>
        </a:prstGeom>
        <a:solidFill>
          <a:srgbClr val="E3252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  <a:sp3d extrusionH="28000" prstMaterial="matte"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Hub</a:t>
          </a:r>
          <a:endParaRPr lang="en-US" sz="4500" kern="1200" dirty="0"/>
        </a:p>
      </dsp:txBody>
      <dsp:txXfrm rot="-20700000">
        <a:off x="2668725" y="713415"/>
        <a:ext cx="1207317" cy="1207317"/>
      </dsp:txXfrm>
    </dsp:sp>
    <dsp:sp modelId="{AE1452B5-C01F-47B0-BDF7-52E30141AE20}">
      <dsp:nvSpPr>
        <dsp:cNvPr id="0" name=""/>
        <dsp:cNvSpPr/>
      </dsp:nvSpPr>
      <dsp:spPr>
        <a:xfrm>
          <a:off x="2505975" y="2005788"/>
          <a:ext cx="3863416" cy="3863416"/>
        </a:xfrm>
        <a:prstGeom prst="circularArrow">
          <a:avLst>
            <a:gd name="adj1" fmla="val 4687"/>
            <a:gd name="adj2" fmla="val 299029"/>
            <a:gd name="adj3" fmla="val 2540321"/>
            <a:gd name="adj4" fmla="val 15810188"/>
            <a:gd name="adj5" fmla="val 5469"/>
          </a:avLst>
        </a:prstGeom>
        <a:solidFill>
          <a:srgbClr val="0080BC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A88B9-33E7-4820-A849-BE9D4C48D5B7}">
      <dsp:nvSpPr>
        <dsp:cNvPr id="0" name=""/>
        <dsp:cNvSpPr/>
      </dsp:nvSpPr>
      <dsp:spPr>
        <a:xfrm>
          <a:off x="578752" y="1264849"/>
          <a:ext cx="2807013" cy="28070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rgbClr val="B9BC1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5E3988-257D-4AD1-A309-84D1FD6D3EF7}">
      <dsp:nvSpPr>
        <dsp:cNvPr id="0" name=""/>
        <dsp:cNvSpPr/>
      </dsp:nvSpPr>
      <dsp:spPr>
        <a:xfrm>
          <a:off x="1699502" y="-234963"/>
          <a:ext cx="3026526" cy="302652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rgbClr val="E32526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8986D-C217-4337-888F-1C024700F292}" type="datetimeFigureOut">
              <a:rPr lang="en-US" smtClean="0"/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7ABE6-5043-42DB-AA2B-E36BF689B6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79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7ABE6-5043-42DB-AA2B-E36BF689B6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766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7ABE6-5043-42DB-AA2B-E36BF689B6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34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7ABE6-5043-42DB-AA2B-E36BF689B6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4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7ABE6-5043-42DB-AA2B-E36BF689B6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62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7ABE6-5043-42DB-AA2B-E36BF689B6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25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6224"/>
            <a:ext cx="10363200" cy="1010736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9540" y="2276605"/>
            <a:ext cx="7809665" cy="59148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4519-DC53-41E7-B709-EE85E7F0746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2226960"/>
            <a:ext cx="10363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51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B293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4519-DC53-41E7-B709-EE85E7F07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22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B29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4519-DC53-41E7-B709-EE85E7F07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59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4519-DC53-41E7-B709-EE85E7F07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46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solidFill>
                  <a:srgbClr val="FF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solidFill>
                  <a:srgbClr val="1B2936"/>
                </a:solidFill>
              </a:defRPr>
            </a:lvl1pPr>
            <a:lvl2pPr>
              <a:defRPr sz="2800">
                <a:solidFill>
                  <a:srgbClr val="1B2936"/>
                </a:solidFill>
              </a:defRPr>
            </a:lvl2pPr>
            <a:lvl3pPr>
              <a:defRPr sz="2400">
                <a:solidFill>
                  <a:srgbClr val="1B2936"/>
                </a:solidFill>
              </a:defRPr>
            </a:lvl3pPr>
            <a:lvl4pPr>
              <a:defRPr sz="2000">
                <a:solidFill>
                  <a:srgbClr val="1B2936"/>
                </a:solidFill>
              </a:defRPr>
            </a:lvl4pPr>
            <a:lvl5pPr>
              <a:defRPr sz="2000">
                <a:solidFill>
                  <a:srgbClr val="1B2936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1B293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4519-DC53-41E7-B709-EE85E7F07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79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1B293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1B293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4519-DC53-41E7-B709-EE85E7F07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96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ertical Title 1"/>
          <p:cNvSpPr>
            <a:spLocks noGrp="1"/>
          </p:cNvSpPr>
          <p:nvPr>
            <p:ph type="title" orient="vert"/>
          </p:nvPr>
        </p:nvSpPr>
        <p:spPr>
          <a:xfrm>
            <a:off x="7704452" y="274639"/>
            <a:ext cx="2743200" cy="5851525"/>
          </a:xfrm>
        </p:spPr>
        <p:txBody>
          <a:bodyPr vert="eaVert"/>
          <a:lstStyle>
            <a:lvl1pPr>
              <a:defRPr>
                <a:solidFill>
                  <a:srgbClr val="1B293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35512" y="274639"/>
            <a:ext cx="6059960" cy="5851525"/>
          </a:xfrm>
        </p:spPr>
        <p:txBody>
          <a:bodyPr vert="eaVert"/>
          <a:lstStyle>
            <a:lvl1pPr>
              <a:defRPr>
                <a:solidFill>
                  <a:srgbClr val="1B2936"/>
                </a:solidFill>
              </a:defRPr>
            </a:lvl1pPr>
            <a:lvl2pPr>
              <a:defRPr>
                <a:solidFill>
                  <a:srgbClr val="1B2936"/>
                </a:solidFill>
              </a:defRPr>
            </a:lvl2pPr>
            <a:lvl3pPr>
              <a:defRPr>
                <a:solidFill>
                  <a:srgbClr val="1B2936"/>
                </a:solidFill>
              </a:defRPr>
            </a:lvl3pPr>
            <a:lvl4pPr>
              <a:defRPr>
                <a:solidFill>
                  <a:srgbClr val="1B2936"/>
                </a:solidFill>
              </a:defRPr>
            </a:lvl4pPr>
            <a:lvl5pPr>
              <a:defRPr>
                <a:solidFill>
                  <a:srgbClr val="1B293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24256" y="685999"/>
            <a:ext cx="1309553" cy="486833"/>
          </a:xfrm>
        </p:spPr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768768" y="3068202"/>
            <a:ext cx="2895600" cy="486833"/>
          </a:xfrm>
        </p:spPr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-123577" y="5566015"/>
            <a:ext cx="1602508" cy="486833"/>
          </a:xfrm>
        </p:spPr>
        <p:txBody>
          <a:bodyPr/>
          <a:lstStyle/>
          <a:p>
            <a:fld id="{068D4519-DC53-41E7-B709-EE85E7F07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33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78704"/>
            <a:ext cx="10363200" cy="1010736"/>
          </a:xfrm>
        </p:spPr>
        <p:txBody>
          <a:bodyPr/>
          <a:lstStyle>
            <a:lvl1pPr>
              <a:defRPr>
                <a:solidFill>
                  <a:srgbClr val="1B293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9540" y="1739085"/>
            <a:ext cx="7809665" cy="59148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1B293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4519-DC53-41E7-B709-EE85E7F0746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4400" y="1689440"/>
            <a:ext cx="10363200" cy="0"/>
          </a:xfrm>
          <a:prstGeom prst="line">
            <a:avLst/>
          </a:prstGeom>
          <a:ln>
            <a:solidFill>
              <a:srgbClr val="1B29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040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4519-DC53-41E7-B709-EE85E7F074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356192"/>
            <a:ext cx="10363200" cy="1010736"/>
          </a:xfrm>
        </p:spPr>
        <p:txBody>
          <a:bodyPr/>
          <a:lstStyle>
            <a:lvl1pPr>
              <a:defRPr>
                <a:solidFill>
                  <a:srgbClr val="1B293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329540" y="1416573"/>
            <a:ext cx="7809665" cy="59148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1B293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1366928"/>
            <a:ext cx="10363200" cy="0"/>
          </a:xfrm>
          <a:prstGeom prst="line">
            <a:avLst/>
          </a:prstGeom>
          <a:ln>
            <a:solidFill>
              <a:srgbClr val="1B29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633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4519-DC53-41E7-B709-EE85E7F074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14400" y="4139220"/>
            <a:ext cx="10363200" cy="1010736"/>
          </a:xfrm>
        </p:spPr>
        <p:txBody>
          <a:bodyPr/>
          <a:lstStyle>
            <a:lvl1pPr>
              <a:defRPr>
                <a:solidFill>
                  <a:srgbClr val="1B293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329540" y="5199601"/>
            <a:ext cx="7809665" cy="591484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1B293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914400" y="5149956"/>
            <a:ext cx="10363200" cy="0"/>
          </a:xfrm>
          <a:prstGeom prst="line">
            <a:avLst/>
          </a:prstGeom>
          <a:ln>
            <a:solidFill>
              <a:srgbClr val="1B293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188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B293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B2936"/>
                </a:solidFill>
              </a:defRPr>
            </a:lvl1pPr>
            <a:lvl2pPr>
              <a:defRPr>
                <a:solidFill>
                  <a:srgbClr val="1B2936"/>
                </a:solidFill>
              </a:defRPr>
            </a:lvl2pPr>
            <a:lvl3pPr>
              <a:defRPr>
                <a:solidFill>
                  <a:srgbClr val="1B2936"/>
                </a:solidFill>
              </a:defRPr>
            </a:lvl3pPr>
            <a:lvl4pPr>
              <a:defRPr>
                <a:solidFill>
                  <a:srgbClr val="1B2936"/>
                </a:solidFill>
              </a:defRPr>
            </a:lvl4pPr>
            <a:lvl5pPr>
              <a:defRPr>
                <a:solidFill>
                  <a:srgbClr val="1B293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4519-DC53-41E7-B709-EE85E7F07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050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B29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B2936"/>
                </a:solidFill>
              </a:defRPr>
            </a:lvl1pPr>
            <a:lvl2pPr>
              <a:defRPr>
                <a:solidFill>
                  <a:srgbClr val="1B2936"/>
                </a:solidFill>
              </a:defRPr>
            </a:lvl2pPr>
            <a:lvl3pPr>
              <a:defRPr>
                <a:solidFill>
                  <a:srgbClr val="1B2936"/>
                </a:solidFill>
              </a:defRPr>
            </a:lvl3pPr>
            <a:lvl4pPr>
              <a:defRPr>
                <a:solidFill>
                  <a:srgbClr val="1B2936"/>
                </a:solidFill>
              </a:defRPr>
            </a:lvl4pPr>
            <a:lvl5pPr>
              <a:defRPr>
                <a:solidFill>
                  <a:srgbClr val="1B2936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2016, Loren Data Corp.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4519-DC53-41E7-B709-EE85E7F07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92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98098"/>
            <a:ext cx="10363200" cy="930329"/>
          </a:xfrm>
          <a:noFill/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586719"/>
            <a:ext cx="10363200" cy="74315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1B293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4519-DC53-41E7-B709-EE85E7F07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8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B29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  <a:lvl2pPr>
              <a:defRPr sz="2400">
                <a:solidFill>
                  <a:srgbClr val="1B2936"/>
                </a:solidFill>
              </a:defRPr>
            </a:lvl2pPr>
            <a:lvl3pPr>
              <a:defRPr sz="2000">
                <a:solidFill>
                  <a:srgbClr val="1B2936"/>
                </a:solidFill>
              </a:defRPr>
            </a:lvl3pPr>
            <a:lvl4pPr>
              <a:defRPr sz="1800">
                <a:solidFill>
                  <a:srgbClr val="1B2936"/>
                </a:solidFill>
              </a:defRPr>
            </a:lvl4pPr>
            <a:lvl5pPr>
              <a:defRPr sz="1800">
                <a:solidFill>
                  <a:srgbClr val="1B293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 b="1">
                <a:solidFill>
                  <a:srgbClr val="FF0000"/>
                </a:solidFill>
              </a:defRPr>
            </a:lvl1pPr>
            <a:lvl2pPr>
              <a:defRPr sz="2400">
                <a:solidFill>
                  <a:srgbClr val="1B2936"/>
                </a:solidFill>
              </a:defRPr>
            </a:lvl2pPr>
            <a:lvl3pPr>
              <a:defRPr sz="2000">
                <a:solidFill>
                  <a:srgbClr val="1B2936"/>
                </a:solidFill>
              </a:defRPr>
            </a:lvl3pPr>
            <a:lvl4pPr>
              <a:defRPr sz="1800">
                <a:solidFill>
                  <a:srgbClr val="1B2936"/>
                </a:solidFill>
              </a:defRPr>
            </a:lvl4pPr>
            <a:lvl5pPr>
              <a:defRPr sz="1800">
                <a:solidFill>
                  <a:srgbClr val="1B2936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4519-DC53-41E7-B709-EE85E7F07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05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1B29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solidFill>
                  <a:srgbClr val="1B2936"/>
                </a:solidFill>
              </a:defRPr>
            </a:lvl1pPr>
            <a:lvl2pPr>
              <a:defRPr sz="2000">
                <a:solidFill>
                  <a:srgbClr val="1B2936"/>
                </a:solidFill>
              </a:defRPr>
            </a:lvl2pPr>
            <a:lvl3pPr>
              <a:defRPr sz="1800">
                <a:solidFill>
                  <a:srgbClr val="1B2936"/>
                </a:solidFill>
              </a:defRPr>
            </a:lvl3pPr>
            <a:lvl4pPr>
              <a:defRPr sz="1600">
                <a:solidFill>
                  <a:srgbClr val="1B2936"/>
                </a:solidFill>
              </a:defRPr>
            </a:lvl4pPr>
            <a:lvl5pPr>
              <a:defRPr sz="1600">
                <a:solidFill>
                  <a:srgbClr val="1B293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solidFill>
                  <a:srgbClr val="1B2936"/>
                </a:solidFill>
              </a:defRPr>
            </a:lvl1pPr>
            <a:lvl2pPr>
              <a:defRPr sz="2000">
                <a:solidFill>
                  <a:srgbClr val="1B2936"/>
                </a:solidFill>
              </a:defRPr>
            </a:lvl2pPr>
            <a:lvl3pPr>
              <a:defRPr sz="1800">
                <a:solidFill>
                  <a:srgbClr val="1B2936"/>
                </a:solidFill>
              </a:defRPr>
            </a:lvl3pPr>
            <a:lvl4pPr>
              <a:defRPr sz="1600">
                <a:solidFill>
                  <a:srgbClr val="1B2936"/>
                </a:solidFill>
              </a:defRPr>
            </a:lvl4pPr>
            <a:lvl5pPr>
              <a:defRPr sz="1600">
                <a:solidFill>
                  <a:srgbClr val="1B2936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D4519-DC53-41E7-B709-EE85E7F07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76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2016, Loren Data Corp.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4519-DC53-41E7-B709-EE85E7F07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4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FF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The Next 20,000 Hubs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29540" y="2276604"/>
            <a:ext cx="7809665" cy="127015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NEECOM - May 11, 2016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b="1" i="1" dirty="0" smtClean="0"/>
              <a:t>Todd L. </a:t>
            </a:r>
            <a:r>
              <a:rPr lang="en-US" sz="3200" b="1" i="1" dirty="0"/>
              <a:t>Gould, </a:t>
            </a:r>
            <a:r>
              <a:rPr lang="en-US" sz="3200" b="1" i="1" dirty="0" smtClean="0">
                <a:solidFill>
                  <a:srgbClr val="E32526"/>
                </a:solidFill>
              </a:rPr>
              <a:t>CEO</a:t>
            </a:r>
            <a:endParaRPr lang="en-US" sz="3200" b="1" i="1" dirty="0">
              <a:solidFill>
                <a:srgbClr val="E325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6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More Hubs!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4363513"/>
              </p:ext>
            </p:extLst>
          </p:nvPr>
        </p:nvGraphicFramePr>
        <p:xfrm>
          <a:off x="-219075" y="638356"/>
          <a:ext cx="5995988" cy="548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It’s </a:t>
            </a:r>
            <a:r>
              <a:rPr lang="en-US" sz="3600" dirty="0" smtClean="0"/>
              <a:t>Good to Be the </a:t>
            </a:r>
            <a:r>
              <a:rPr lang="en-US" sz="3600" dirty="0" smtClean="0"/>
              <a:t>Hub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More Hubs = More Spokes</a:t>
            </a:r>
          </a:p>
          <a:p>
            <a:r>
              <a:rPr lang="en-US" sz="3200" dirty="0" smtClean="0"/>
              <a:t>Convert Spokes into Hubs =</a:t>
            </a:r>
            <a:br>
              <a:rPr lang="en-US" sz="3200" dirty="0" smtClean="0"/>
            </a:br>
            <a:r>
              <a:rPr lang="en-US" sz="3200" dirty="0" smtClean="0"/>
              <a:t>More Hubs</a:t>
            </a:r>
          </a:p>
          <a:p>
            <a:r>
              <a:rPr lang="en-US" sz="3200" dirty="0" smtClean="0"/>
              <a:t>Lather, Rinse, </a:t>
            </a:r>
            <a:r>
              <a:rPr lang="en-US" sz="3200" dirty="0" smtClean="0"/>
              <a:t>Repeat</a:t>
            </a:r>
          </a:p>
          <a:p>
            <a:r>
              <a:rPr lang="en-US" sz="3200" dirty="0" smtClean="0"/>
              <a:t>Like Social Networking</a:t>
            </a:r>
            <a:endParaRPr lang="en-US" sz="3200" dirty="0" smtClean="0"/>
          </a:p>
          <a:p>
            <a:r>
              <a:rPr lang="en-US" sz="3200" dirty="0" smtClean="0"/>
              <a:t>We have a growing market!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But what’s </a:t>
            </a:r>
            <a:r>
              <a:rPr lang="en-US" sz="3200" dirty="0">
                <a:solidFill>
                  <a:srgbClr val="FF0000"/>
                </a:solidFill>
              </a:rPr>
              <a:t>going on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5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332F923-5887-40E7-B1DD-B21023013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4332F923-5887-40E7-B1DD-B21023013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4332F923-5887-40E7-B1DD-B21023013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4332F923-5887-40E7-B1DD-B21023013B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graphicEl>
                                              <a:dgm id="{4332F923-5887-40E7-B1DD-B21023013B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E1452B5-C01F-47B0-BDF7-52E30141A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AE1452B5-C01F-47B0-BDF7-52E30141A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AE1452B5-C01F-47B0-BDF7-52E30141A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AE1452B5-C01F-47B0-BDF7-52E30141A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dgm id="{AE1452B5-C01F-47B0-BDF7-52E30141AE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B33197-14BB-437C-A71A-4EEDD90BB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53B33197-14BB-437C-A71A-4EEDD90BB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53B33197-14BB-437C-A71A-4EEDD90BB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53B33197-14BB-437C-A71A-4EEDD90BB3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graphicEl>
                                              <a:dgm id="{53B33197-14BB-437C-A71A-4EEDD90BB3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9A88B9-33E7-4820-A849-BE9D4C48D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graphicEl>
                                              <a:dgm id="{B19A88B9-33E7-4820-A849-BE9D4C48D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B19A88B9-33E7-4820-A849-BE9D4C48D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B19A88B9-33E7-4820-A849-BE9D4C48D5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graphicEl>
                                              <a:dgm id="{B19A88B9-33E7-4820-A849-BE9D4C48D5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3BCCD7-A542-4D14-98F0-4F5D5348E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163BCCD7-A542-4D14-98F0-4F5D5348E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163BCCD7-A542-4D14-98F0-4F5D5348E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163BCCD7-A542-4D14-98F0-4F5D5348E1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graphicEl>
                                              <a:dgm id="{163BCCD7-A542-4D14-98F0-4F5D5348E1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C5E3988-257D-4AD1-A309-84D1FD6D3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BC5E3988-257D-4AD1-A309-84D1FD6D3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BC5E3988-257D-4AD1-A309-84D1FD6D3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BC5E3988-257D-4AD1-A309-84D1FD6D3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>
                                            <p:graphicEl>
                                              <a:dgm id="{BC5E3988-257D-4AD1-A309-84D1FD6D3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/>
        </p:bldSub>
      </p:bldGraphic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7924799" y="2107978"/>
            <a:ext cx="3868615" cy="3423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1B2936"/>
                </a:solidFill>
              </a:rPr>
              <a:t>Geoffrey Moore</a:t>
            </a:r>
          </a:p>
          <a:p>
            <a:r>
              <a:rPr lang="en-US" b="1" i="1" dirty="0" smtClean="0"/>
              <a:t>Crossing the Chasm</a:t>
            </a:r>
          </a:p>
          <a:p>
            <a:r>
              <a:rPr lang="en-US" b="1" i="1" dirty="0" smtClean="0"/>
              <a:t>Inside the Tornado</a:t>
            </a:r>
          </a:p>
          <a:p>
            <a:r>
              <a:rPr lang="en-US" dirty="0">
                <a:solidFill>
                  <a:srgbClr val="1B2936"/>
                </a:solidFill>
              </a:rPr>
              <a:t>Before </a:t>
            </a:r>
            <a:r>
              <a:rPr lang="en-US" dirty="0" smtClean="0">
                <a:solidFill>
                  <a:srgbClr val="1B2936"/>
                </a:solidFill>
              </a:rPr>
              <a:t>- Technology</a:t>
            </a:r>
          </a:p>
          <a:p>
            <a:r>
              <a:rPr lang="en-US" dirty="0" smtClean="0">
                <a:solidFill>
                  <a:srgbClr val="1B2936"/>
                </a:solidFill>
              </a:rPr>
              <a:t>After - Products</a:t>
            </a:r>
            <a:endParaRPr lang="en-US" b="1" dirty="0">
              <a:solidFill>
                <a:srgbClr val="1B2936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17638"/>
            <a:ext cx="6530558" cy="4113578"/>
          </a:xfrm>
          <a:effectLst>
            <a:reflection blurRad="6350" stA="52000" endA="300" endPos="25000" dir="5400000" sy="-100000" algn="bl" rotWithShape="0"/>
            <a:softEdge rad="6350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7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iPod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MP3 Player</a:t>
            </a:r>
          </a:p>
          <a:p>
            <a:pPr lvl="1"/>
            <a:r>
              <a:rPr lang="en-US" dirty="0" smtClean="0"/>
              <a:t>Hundreds</a:t>
            </a:r>
          </a:p>
          <a:p>
            <a:pPr lvl="1"/>
            <a:r>
              <a:rPr lang="en-US" dirty="0" smtClean="0"/>
              <a:t>Shapes</a:t>
            </a:r>
          </a:p>
          <a:p>
            <a:pPr lvl="1"/>
            <a:r>
              <a:rPr lang="en-US" dirty="0" smtClean="0"/>
              <a:t>Sizes</a:t>
            </a:r>
          </a:p>
          <a:p>
            <a:pPr lvl="1"/>
            <a:endParaRPr lang="en-US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iTunes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94144" y="1535113"/>
            <a:ext cx="2782616" cy="639762"/>
          </a:xfrm>
        </p:spPr>
        <p:txBody>
          <a:bodyPr>
            <a:noAutofit/>
          </a:bodyPr>
          <a:lstStyle/>
          <a:p>
            <a:r>
              <a:rPr lang="en-US" sz="4000" dirty="0" smtClean="0"/>
              <a:t>iPhone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94144" y="2174875"/>
            <a:ext cx="2782616" cy="3951288"/>
          </a:xfrm>
        </p:spPr>
        <p:txBody>
          <a:bodyPr/>
          <a:lstStyle/>
          <a:p>
            <a:r>
              <a:rPr lang="en-US" dirty="0" smtClean="0"/>
              <a:t>Smartphone</a:t>
            </a:r>
          </a:p>
          <a:p>
            <a:pPr lvl="1"/>
            <a:r>
              <a:rPr lang="en-US" dirty="0" smtClean="0"/>
              <a:t>Kyocera 6035</a:t>
            </a:r>
          </a:p>
          <a:p>
            <a:pPr lvl="1"/>
            <a:r>
              <a:rPr lang="en-US" dirty="0" smtClean="0"/>
              <a:t>Treo</a:t>
            </a:r>
          </a:p>
          <a:p>
            <a:pPr lvl="1"/>
            <a:r>
              <a:rPr lang="en-US" dirty="0" smtClean="0"/>
              <a:t>BlackBerry</a:t>
            </a:r>
          </a:p>
          <a:p>
            <a:pPr lvl="1"/>
            <a:endParaRPr lang="en-US" dirty="0" smtClean="0"/>
          </a:p>
          <a:p>
            <a:r>
              <a:rPr lang="en-US" sz="3200" dirty="0" smtClean="0">
                <a:solidFill>
                  <a:srgbClr val="FF0000"/>
                </a:solidFill>
              </a:rPr>
              <a:t>App Store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879" y="1417638"/>
            <a:ext cx="2704753" cy="4462842"/>
          </a:xfrm>
          <a:prstGeom prst="rect">
            <a:avLst/>
          </a:prstGeom>
          <a:effectLst>
            <a:reflection blurRad="6350" stA="52000" endA="300" endPos="2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69" y="1417638"/>
            <a:ext cx="2350301" cy="4462164"/>
          </a:xfrm>
          <a:prstGeom prst="rect">
            <a:avLst/>
          </a:prstGeom>
          <a:effectLst>
            <a:reflection blurRad="6350" stA="52000" endA="300" endPos="25000" dir="5400000" sy="-100000" algn="bl" rotWithShape="0"/>
          </a:effec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Venerable PC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Allowed users to do it themselves right out of the box</a:t>
            </a:r>
          </a:p>
          <a:p>
            <a:r>
              <a:rPr lang="en-US" sz="2800" dirty="0" smtClean="0"/>
              <a:t>No longer required an IT department</a:t>
            </a:r>
          </a:p>
          <a:p>
            <a:r>
              <a:rPr lang="en-US" sz="2800" dirty="0" smtClean="0"/>
              <a:t>It is all about the Apps</a:t>
            </a:r>
          </a:p>
          <a:p>
            <a:pPr lvl="1"/>
            <a:r>
              <a:rPr lang="en-US" sz="2400" dirty="0" smtClean="0"/>
              <a:t>WordStar, Lotus 1-2-3, dBase</a:t>
            </a:r>
          </a:p>
          <a:p>
            <a:r>
              <a:rPr lang="en-US" sz="2800" dirty="0" smtClean="0"/>
              <a:t>And the Network</a:t>
            </a:r>
          </a:p>
          <a:p>
            <a:pPr lvl="1"/>
            <a:r>
              <a:rPr lang="en-US" sz="2400" dirty="0" smtClean="0"/>
              <a:t>Netware, Windows for Workgroups</a:t>
            </a:r>
            <a:endParaRPr lang="en-U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15" y="2057400"/>
            <a:ext cx="5389562" cy="3593041"/>
          </a:xfr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Whole Product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00">
            <a:off x="729576" y="1538035"/>
            <a:ext cx="4724273" cy="4708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Solutions! (not Tools)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Early Adopters like </a:t>
            </a:r>
            <a:r>
              <a:rPr lang="en-US" sz="2800" dirty="0" smtClean="0">
                <a:solidFill>
                  <a:srgbClr val="FF0000"/>
                </a:solidFill>
              </a:rPr>
              <a:t>Technology</a:t>
            </a:r>
          </a:p>
          <a:p>
            <a:pPr lvl="1"/>
            <a:r>
              <a:rPr lang="en-US" sz="2400" dirty="0"/>
              <a:t>Looking for competitive advantage</a:t>
            </a:r>
          </a:p>
          <a:p>
            <a:pPr lvl="1"/>
            <a:r>
              <a:rPr lang="en-US" sz="2400" dirty="0"/>
              <a:t>Core to their mission</a:t>
            </a:r>
          </a:p>
          <a:p>
            <a:pPr lvl="1"/>
            <a:r>
              <a:rPr lang="en-US" sz="2400" dirty="0" smtClean="0"/>
              <a:t>Tinkerers</a:t>
            </a:r>
          </a:p>
          <a:p>
            <a:r>
              <a:rPr lang="en-US" sz="2800" dirty="0" smtClean="0"/>
              <a:t>The rest of us need </a:t>
            </a:r>
            <a:r>
              <a:rPr lang="en-US" sz="2800" dirty="0" smtClean="0">
                <a:solidFill>
                  <a:srgbClr val="FF0000"/>
                </a:solidFill>
              </a:rPr>
              <a:t>Products</a:t>
            </a:r>
          </a:p>
          <a:p>
            <a:pPr lvl="1"/>
            <a:r>
              <a:rPr lang="en-US" sz="2400" dirty="0" smtClean="0"/>
              <a:t>Trying to not fall behind</a:t>
            </a:r>
          </a:p>
          <a:p>
            <a:pPr lvl="1"/>
            <a:r>
              <a:rPr lang="en-US" sz="2400" dirty="0" smtClean="0"/>
              <a:t>Context to our businesses</a:t>
            </a:r>
          </a:p>
          <a:p>
            <a:pPr lvl="1"/>
            <a:r>
              <a:rPr lang="en-US" sz="2400" dirty="0" smtClean="0"/>
              <a:t>No </a:t>
            </a:r>
            <a:r>
              <a:rPr lang="en-US" sz="2400" dirty="0"/>
              <a:t>time to </a:t>
            </a:r>
            <a:r>
              <a:rPr lang="en-US" sz="2400" dirty="0" smtClean="0"/>
              <a:t>waste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7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EDI Chasm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17638"/>
            <a:ext cx="6532434" cy="4114760"/>
          </a:xfrm>
          <a:effectLst>
            <a:reflection blurRad="6350" stA="50000" endA="300" endPos="22000" dist="50800" dir="5400000" sy="-100000" algn="bl" rotWithShape="0"/>
            <a:softEdge rad="63500"/>
          </a:effectLst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8156448" y="1417638"/>
            <a:ext cx="3535680" cy="4688121"/>
          </a:xfrm>
        </p:spPr>
        <p:txBody>
          <a:bodyPr>
            <a:normAutofit/>
          </a:bodyPr>
          <a:lstStyle/>
          <a:p>
            <a:r>
              <a:rPr lang="en-US" dirty="0" smtClean="0"/>
              <a:t>Early Adopters</a:t>
            </a:r>
          </a:p>
          <a:p>
            <a:pPr lvl="1"/>
            <a:r>
              <a:rPr lang="en-US" dirty="0" smtClean="0"/>
              <a:t>Automotive</a:t>
            </a:r>
          </a:p>
          <a:p>
            <a:pPr lvl="1"/>
            <a:r>
              <a:rPr lang="en-US" dirty="0" smtClean="0"/>
              <a:t>Retail</a:t>
            </a:r>
          </a:p>
          <a:p>
            <a:pPr lvl="1"/>
            <a:r>
              <a:rPr lang="en-US" dirty="0" smtClean="0"/>
              <a:t>Energy</a:t>
            </a:r>
          </a:p>
          <a:p>
            <a:r>
              <a:rPr lang="en-US" dirty="0" smtClean="0"/>
              <a:t>Tools, Tools, Tools</a:t>
            </a:r>
          </a:p>
          <a:p>
            <a:pPr lvl="1"/>
            <a:r>
              <a:rPr lang="en-US" dirty="0" smtClean="0"/>
              <a:t>Map/Trans</a:t>
            </a:r>
            <a:endParaRPr lang="en-US" dirty="0"/>
          </a:p>
          <a:p>
            <a:pPr lvl="1"/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Web Forms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Failed Leap Across the IT Divide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82041"/>
            <a:ext cx="5386917" cy="639762"/>
          </a:xfrm>
        </p:spPr>
        <p:txBody>
          <a:bodyPr>
            <a:noAutofit/>
          </a:bodyPr>
          <a:lstStyle/>
          <a:p>
            <a:r>
              <a:rPr lang="en-US" sz="3600" dirty="0"/>
              <a:t>Technology for Hub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21803"/>
            <a:ext cx="5366056" cy="3951288"/>
          </a:xfrm>
        </p:spPr>
        <p:txBody>
          <a:bodyPr/>
          <a:lstStyle/>
          <a:p>
            <a:r>
              <a:rPr lang="en-US" sz="3200" dirty="0" smtClean="0"/>
              <a:t>Hubs created the blueprints</a:t>
            </a:r>
          </a:p>
          <a:p>
            <a:r>
              <a:rPr lang="en-US" sz="3200" dirty="0" smtClean="0"/>
              <a:t>Providers delivered tools</a:t>
            </a:r>
          </a:p>
          <a:p>
            <a:r>
              <a:rPr lang="en-US" sz="3200" dirty="0" smtClean="0"/>
              <a:t>Spokes burdened with building the bridges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Dysfunctional Market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180000">
            <a:off x="5996517" y="1535113"/>
            <a:ext cx="5268384" cy="3951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96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from the Past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Worked?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EDI!</a:t>
            </a:r>
          </a:p>
          <a:p>
            <a:r>
              <a:rPr lang="en-US" dirty="0" smtClean="0"/>
              <a:t>Interconnects (yes!)</a:t>
            </a:r>
          </a:p>
          <a:p>
            <a:r>
              <a:rPr lang="en-US" dirty="0" smtClean="0"/>
              <a:t>The Internet</a:t>
            </a:r>
          </a:p>
          <a:p>
            <a:r>
              <a:rPr lang="en-US" dirty="0" smtClean="0"/>
              <a:t>EDI Service Providers</a:t>
            </a:r>
          </a:p>
          <a:p>
            <a:r>
              <a:rPr lang="en-US" dirty="0" smtClean="0"/>
              <a:t>AS2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30569" y="1535113"/>
            <a:ext cx="5389033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What Failed?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30569" y="2174875"/>
            <a:ext cx="5389033" cy="3951288"/>
          </a:xfrm>
        </p:spPr>
        <p:txBody>
          <a:bodyPr/>
          <a:lstStyle/>
          <a:p>
            <a:r>
              <a:rPr lang="en-US" dirty="0" smtClean="0"/>
              <a:t>Implementation Guides</a:t>
            </a:r>
          </a:p>
          <a:p>
            <a:r>
              <a:rPr lang="en-US" dirty="0" smtClean="0"/>
              <a:t>Tools</a:t>
            </a:r>
          </a:p>
          <a:p>
            <a:r>
              <a:rPr lang="en-US" dirty="0" smtClean="0"/>
              <a:t>Value Added Networks</a:t>
            </a:r>
          </a:p>
          <a:p>
            <a:r>
              <a:rPr lang="en-US" dirty="0" smtClean="0"/>
              <a:t>AS2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036251" y="4956161"/>
            <a:ext cx="3494615" cy="508000"/>
            <a:chOff x="6192310" y="4810125"/>
            <a:chExt cx="3494615" cy="508000"/>
          </a:xfrm>
        </p:grpSpPr>
        <p:sp>
          <p:nvSpPr>
            <p:cNvPr id="9" name="Text Placeholder 5"/>
            <p:cNvSpPr txBox="1">
              <a:spLocks/>
            </p:cNvSpPr>
            <p:nvPr/>
          </p:nvSpPr>
          <p:spPr>
            <a:xfrm>
              <a:off x="6192310" y="4810125"/>
              <a:ext cx="3494615" cy="508000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b="1" kern="120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ym typeface="Symbol" panose="05050102010706020507" pitchFamily="18" charset="2"/>
                </a:rPr>
                <a:t>= </a:t>
              </a:r>
              <a:r>
                <a:rPr lang="en-US" sz="2800" dirty="0" smtClean="0"/>
                <a:t>Hub Enablement</a:t>
              </a:r>
              <a:endParaRPr lang="en-US" sz="28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6332324" y="4927754"/>
              <a:ext cx="64900" cy="25925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1104665" y="4553256"/>
            <a:ext cx="2930839" cy="1313809"/>
            <a:chOff x="608542" y="4592638"/>
            <a:chExt cx="2930839" cy="1313809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608542" y="4592638"/>
              <a:ext cx="2639483" cy="94138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b="1" kern="120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tabLst>
                  <a:tab pos="182880" algn="l"/>
                </a:tabLst>
              </a:pPr>
              <a:r>
                <a:rPr lang="en-US" sz="2800" dirty="0" smtClean="0"/>
                <a:t>=</a:t>
              </a:r>
              <a:endParaRPr lang="en-US" sz="2800" dirty="0"/>
            </a:p>
          </p:txBody>
        </p:sp>
        <p:sp>
          <p:nvSpPr>
            <p:cNvPr id="13" name="Text Placeholder 3"/>
            <p:cNvSpPr txBox="1">
              <a:spLocks/>
            </p:cNvSpPr>
            <p:nvPr/>
          </p:nvSpPr>
          <p:spPr>
            <a:xfrm>
              <a:off x="899898" y="4965060"/>
              <a:ext cx="2639483" cy="941387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marL="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400" b="1" kern="120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457200" rtl="0" eaLnBrk="1" latinLnBrk="0" hangingPunct="1">
                <a:spcBef>
                  <a:spcPct val="20000"/>
                </a:spcBef>
                <a:buFont typeface="Arial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tabLst>
                  <a:tab pos="182880" algn="l"/>
                </a:tabLst>
              </a:pPr>
              <a:r>
                <a:rPr lang="en-US" sz="2800" dirty="0" smtClean="0"/>
                <a:t>Trading Partner Enablement</a:t>
              </a:r>
              <a:endParaRPr lang="en-US" sz="28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66" y="2372840"/>
            <a:ext cx="3262503" cy="3753323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78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of the Pieces Are</a:t>
            </a:r>
            <a:r>
              <a:rPr lang="en-US" baseline="0" dirty="0" smtClean="0"/>
              <a:t>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Midmarket Enterprises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200,000 - $50m - $1b</a:t>
            </a:r>
          </a:p>
          <a:p>
            <a:r>
              <a:rPr lang="en-US" sz="3200" dirty="0" smtClean="0"/>
              <a:t>Familiar with EDI as a Spoke</a:t>
            </a:r>
          </a:p>
          <a:p>
            <a:r>
              <a:rPr lang="en-US" sz="3200" dirty="0" smtClean="0"/>
              <a:t>“Alt-ERP” in Place &gt; 60%</a:t>
            </a:r>
          </a:p>
          <a:p>
            <a:r>
              <a:rPr lang="en-US" sz="3200" dirty="0" smtClean="0"/>
              <a:t>Internet-Protocol Ready</a:t>
            </a:r>
          </a:p>
          <a:p>
            <a:r>
              <a:rPr lang="en-US" sz="3200" dirty="0" smtClean="0"/>
              <a:t>Web Services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Spokes Are Easy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VANs and Interconnects are in place</a:t>
            </a:r>
          </a:p>
          <a:p>
            <a:r>
              <a:rPr lang="en-US" sz="3200" dirty="0" smtClean="0"/>
              <a:t>Electronic Commerce Service Providers (ECSPs) are in place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93368" y="2010590"/>
            <a:ext cx="5389033" cy="39512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Business objects not Syntax</a:t>
            </a:r>
            <a:endParaRPr lang="en-US" sz="2800" dirty="0"/>
          </a:p>
          <a:p>
            <a:r>
              <a:rPr lang="en-US" sz="2800" dirty="0"/>
              <a:t>Expressed in Multiple Ways</a:t>
            </a:r>
          </a:p>
          <a:p>
            <a:r>
              <a:rPr lang="en-US" sz="2800" dirty="0"/>
              <a:t>Backwards </a:t>
            </a:r>
            <a:r>
              <a:rPr lang="en-US" sz="2800" dirty="0" smtClean="0"/>
              <a:t>Compatibility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554">
            <a:off x="3111850" y="3306821"/>
            <a:ext cx="2507747" cy="1978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Missing Links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0828"/>
            <a:ext cx="5386917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Directory Services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010590"/>
            <a:ext cx="5366056" cy="39512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“EC-ID”</a:t>
            </a:r>
          </a:p>
          <a:p>
            <a:r>
              <a:rPr lang="en-US" sz="2800" dirty="0" smtClean="0"/>
              <a:t>System/Communications Independent</a:t>
            </a:r>
          </a:p>
          <a:p>
            <a:r>
              <a:rPr lang="en-US" sz="2800" dirty="0" smtClean="0"/>
              <a:t>Automated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93368" y="1370828"/>
            <a:ext cx="5389033" cy="639762"/>
          </a:xfrm>
        </p:spPr>
        <p:txBody>
          <a:bodyPr>
            <a:noAutofit/>
          </a:bodyPr>
          <a:lstStyle/>
          <a:p>
            <a:r>
              <a:rPr lang="en-US" sz="3600" dirty="0" smtClean="0"/>
              <a:t>Semantic Documents</a:t>
            </a:r>
            <a:endParaRPr lang="en-US" sz="36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© 2016, Loren Data Corp.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193368" y="2121803"/>
            <a:ext cx="5366056" cy="3951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1" kern="1200">
                <a:solidFill>
                  <a:srgbClr val="1B293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1B293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rgbClr val="1B293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rgbClr val="1B293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kern="1200">
                <a:solidFill>
                  <a:srgbClr val="1B293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68" y="3857236"/>
            <a:ext cx="4836287" cy="20735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6558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build="p"/>
      <p:bldP spid="4" grpId="0" build="p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a Quiz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What Is This?</a:t>
            </a:r>
            <a:endParaRPr lang="en-US" sz="36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304" y="2566944"/>
            <a:ext cx="2469954" cy="2553884"/>
          </a:xfrm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Answer:</a:t>
            </a:r>
            <a:endParaRPr lang="en-US" sz="3600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459009"/>
          </a:xfrm>
        </p:spPr>
        <p:txBody>
          <a:bodyPr>
            <a:normAutofit lnSpcReduction="10000"/>
          </a:bodyPr>
          <a:lstStyle/>
          <a:p>
            <a:r>
              <a:rPr lang="en-US" sz="4000" dirty="0" err="1" smtClean="0"/>
              <a:t>Asterik</a:t>
            </a:r>
            <a:endParaRPr lang="en-US" sz="4000" dirty="0" smtClean="0"/>
          </a:p>
          <a:p>
            <a:r>
              <a:rPr lang="en-US" sz="4000" dirty="0" smtClean="0"/>
              <a:t>Asterisk</a:t>
            </a:r>
          </a:p>
          <a:p>
            <a:r>
              <a:rPr lang="en-US" sz="4000" dirty="0" smtClean="0"/>
              <a:t>Star</a:t>
            </a:r>
          </a:p>
          <a:p>
            <a:r>
              <a:rPr lang="en-US" sz="4000" dirty="0" smtClean="0"/>
              <a:t>Splat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Misunderstanding?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6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Float Across on a Cloud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528" y="1460546"/>
            <a:ext cx="4303060" cy="4303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>
              <a:rot lat="21299999" lon="20399993" rev="0"/>
            </a:camera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618303"/>
            <a:ext cx="5389033" cy="395128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Products for Peers</a:t>
            </a:r>
            <a:endParaRPr lang="en-US" sz="2800" dirty="0" smtClean="0">
              <a:solidFill>
                <a:srgbClr val="FF0000"/>
              </a:solidFill>
            </a:endParaRPr>
          </a:p>
          <a:p>
            <a:pPr lvl="1"/>
            <a:r>
              <a:rPr lang="en-US" sz="2800" dirty="0" smtClean="0"/>
              <a:t>Community-Based Business Documents</a:t>
            </a:r>
          </a:p>
          <a:p>
            <a:pPr lvl="1"/>
            <a:r>
              <a:rPr lang="en-US" sz="2800" dirty="0" smtClean="0"/>
              <a:t>Shared, Global Directory</a:t>
            </a:r>
          </a:p>
          <a:p>
            <a:pPr lvl="1"/>
            <a:r>
              <a:rPr lang="en-US" sz="2800" dirty="0" smtClean="0"/>
              <a:t>Vibrant, Cooperative, Innovative Market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Benefits shared by both sides of trading partnership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It’s All Up to You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630" y="1417638"/>
            <a:ext cx="2898012" cy="4525963"/>
          </a:xfrm>
        </p:spPr>
      </p:pic>
      <p:sp>
        <p:nvSpPr>
          <p:cNvPr id="8" name="TextBox 7"/>
          <p:cNvSpPr txBox="1"/>
          <p:nvPr/>
        </p:nvSpPr>
        <p:spPr>
          <a:xfrm>
            <a:off x="4743543" y="1673351"/>
            <a:ext cx="4267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1B2936"/>
                </a:solidFill>
              </a:rPr>
              <a:t>In this Room Are the </a:t>
            </a:r>
            <a:r>
              <a:rPr lang="en-US" sz="6600" b="1" dirty="0" smtClean="0">
                <a:solidFill>
                  <a:srgbClr val="FF0000"/>
                </a:solidFill>
              </a:rPr>
              <a:t>Leaders</a:t>
            </a:r>
            <a:endParaRPr lang="en-US" sz="6600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626" y="1904999"/>
            <a:ext cx="1422134" cy="21331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9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49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280" y="4036858"/>
            <a:ext cx="1957237" cy="240426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 Is</a:t>
            </a:r>
            <a:r>
              <a:rPr lang="en-US" baseline="0" dirty="0" smtClean="0"/>
              <a:t> Dead, Long Live EDI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b="1" kern="1200" dirty="0" smtClean="0">
                <a:effectLst/>
              </a:rPr>
              <a:t>Critics Everywhere</a:t>
            </a:r>
            <a:endParaRPr lang="en-US" sz="3200" dirty="0" smtClean="0">
              <a:effectLst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rtl="0" eaLnBrk="1" latinLnBrk="0" hangingPunct="1"/>
            <a:r>
              <a:rPr lang="en-US" sz="3200" kern="1200" dirty="0" smtClean="0">
                <a:solidFill>
                  <a:srgbClr val="1B2936"/>
                </a:solidFill>
                <a:effectLst/>
              </a:rPr>
              <a:t>Can’t compete with the Internet</a:t>
            </a:r>
            <a:endParaRPr lang="en-US" sz="3200" dirty="0" smtClean="0">
              <a:effectLst/>
            </a:endParaRPr>
          </a:p>
          <a:p>
            <a:pPr rtl="0" eaLnBrk="1" latinLnBrk="0" hangingPunct="1"/>
            <a:r>
              <a:rPr lang="en-US" sz="3200" kern="1200" dirty="0" smtClean="0">
                <a:solidFill>
                  <a:srgbClr val="1B2936"/>
                </a:solidFill>
                <a:effectLst/>
              </a:rPr>
              <a:t>XML will replace it</a:t>
            </a:r>
            <a:endParaRPr lang="en-US" sz="3200" dirty="0" smtClean="0">
              <a:effectLst/>
            </a:endParaRPr>
          </a:p>
          <a:p>
            <a:pPr rtl="0" eaLnBrk="1" latinLnBrk="0" hangingPunct="1"/>
            <a:r>
              <a:rPr lang="en-US" sz="3200" kern="1200" dirty="0" smtClean="0">
                <a:solidFill>
                  <a:srgbClr val="1B2936"/>
                </a:solidFill>
                <a:effectLst/>
              </a:rPr>
              <a:t>Orphan Technology</a:t>
            </a:r>
            <a:endParaRPr lang="en-US" sz="3200" dirty="0" smtClean="0">
              <a:effectLst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b="1" kern="1200" dirty="0" smtClean="0">
                <a:effectLst/>
              </a:rPr>
              <a:t>EDI Is Here to Stay</a:t>
            </a:r>
            <a:endParaRPr lang="en-US" sz="3200" dirty="0" smtClean="0">
              <a:effectLst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It’s as old as the Internet</a:t>
            </a:r>
          </a:p>
          <a:p>
            <a:pPr rtl="0" eaLnBrk="1" latinLnBrk="0" hangingPunct="1"/>
            <a:r>
              <a:rPr lang="en-US" sz="3200" kern="1200" dirty="0" smtClean="0">
                <a:solidFill>
                  <a:srgbClr val="1B2936"/>
                </a:solidFill>
                <a:effectLst/>
              </a:rPr>
              <a:t>The original B2B </a:t>
            </a:r>
            <a:r>
              <a:rPr lang="en-US" sz="3200" kern="1200" dirty="0" err="1" smtClean="0">
                <a:solidFill>
                  <a:srgbClr val="1B2936"/>
                </a:solidFill>
                <a:effectLst/>
              </a:rPr>
              <a:t>eCommerce</a:t>
            </a:r>
            <a:endParaRPr lang="en-US" sz="3200" kern="1200" dirty="0" smtClean="0">
              <a:solidFill>
                <a:srgbClr val="1B2936"/>
              </a:solidFill>
              <a:effectLst/>
            </a:endParaRPr>
          </a:p>
          <a:p>
            <a:pPr rtl="0" eaLnBrk="1" latinLnBrk="0" hangingPunct="1"/>
            <a:r>
              <a:rPr lang="en-US" sz="3200" dirty="0" smtClean="0"/>
              <a:t>Backbone of Supply Chain</a:t>
            </a:r>
          </a:p>
          <a:p>
            <a:pPr rtl="0" eaLnBrk="1" latinLnBrk="0" hangingPunct="1"/>
            <a:r>
              <a:rPr lang="en-US" sz="3200" dirty="0" smtClean="0"/>
              <a:t>Deregulated Energy</a:t>
            </a:r>
          </a:p>
          <a:p>
            <a:pPr rtl="0" eaLnBrk="1" latinLnBrk="0" hangingPunct="1"/>
            <a:r>
              <a:rPr lang="en-US" sz="3200" dirty="0" smtClean="0">
                <a:effectLst/>
              </a:rPr>
              <a:t>Healthcare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1615">
            <a:off x="9613687" y="511792"/>
            <a:ext cx="2133604" cy="1600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079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5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EDI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3384" y="1600201"/>
            <a:ext cx="10149016" cy="45259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How many EDI users?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Guesses?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Hubs?</a:t>
            </a:r>
          </a:p>
          <a:p>
            <a:pPr lvl="1"/>
            <a:r>
              <a:rPr lang="en-US" baseline="0" dirty="0" smtClean="0"/>
              <a:t>What’s a Hub?</a:t>
            </a:r>
          </a:p>
          <a:p>
            <a:pPr lvl="0"/>
            <a:r>
              <a:rPr lang="en-US" baseline="0" dirty="0" smtClean="0">
                <a:solidFill>
                  <a:srgbClr val="FF0000"/>
                </a:solidFill>
              </a:rPr>
              <a:t>Spokes?</a:t>
            </a:r>
          </a:p>
          <a:p>
            <a:pPr lvl="1"/>
            <a:r>
              <a:rPr lang="en-US" baseline="0" dirty="0" smtClean="0"/>
              <a:t>Any Spokes in the House?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494" y="1163639"/>
            <a:ext cx="3177547" cy="496252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43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744" y="494094"/>
            <a:ext cx="4366719" cy="55281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Quick EDI Innovation History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09600" y="1600201"/>
            <a:ext cx="6486144" cy="4525963"/>
          </a:xfrm>
        </p:spPr>
        <p:txBody>
          <a:bodyPr>
            <a:noAutofit/>
          </a:bodyPr>
          <a:lstStyle/>
          <a:p>
            <a:r>
              <a:rPr lang="en-US" sz="4400" dirty="0" smtClean="0"/>
              <a:t>1970s – The Idea</a:t>
            </a:r>
          </a:p>
          <a:p>
            <a:r>
              <a:rPr lang="en-US" sz="4400" dirty="0" smtClean="0"/>
              <a:t>1980s – The VAN</a:t>
            </a:r>
          </a:p>
          <a:p>
            <a:r>
              <a:rPr lang="en-US" sz="4400" dirty="0" smtClean="0"/>
              <a:t>1990s – The Interconnect</a:t>
            </a:r>
          </a:p>
          <a:p>
            <a:r>
              <a:rPr lang="en-US" sz="4400" dirty="0" smtClean="0"/>
              <a:t>2000s – The ECSP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2010s – The ?</a:t>
            </a:r>
          </a:p>
          <a:p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9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Went Wrong?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854" y="1623783"/>
            <a:ext cx="4374291" cy="503237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205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Technology Adoption</a:t>
            </a:r>
            <a:r>
              <a:rPr lang="en-US" baseline="0" dirty="0" smtClean="0"/>
              <a:t> Life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17638"/>
            <a:ext cx="6530558" cy="4113578"/>
          </a:xfrm>
          <a:effectLst>
            <a:reflection blurRad="6350" stA="52000" endA="300" endPos="25000" dir="5400000" sy="-100000" algn="bl" rotWithShape="0"/>
            <a:softEdge rad="63500"/>
          </a:effec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7877908" y="1920235"/>
            <a:ext cx="3704492" cy="4105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</a:rPr>
              <a:t>Innovators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Early Adopters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Early Market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Late Market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Laggards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5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</a:t>
            </a:r>
            <a:r>
              <a:rPr lang="en-US" baseline="0" dirty="0" smtClean="0"/>
              <a:t> We Now?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17638"/>
            <a:ext cx="6530558" cy="4113578"/>
          </a:xfrm>
          <a:effectLst>
            <a:reflection blurRad="6350" stA="52000" endA="300" endPos="25000" dir="5400000" sy="-100000" algn="bl" rotWithShape="0"/>
            <a:softEdge rad="63500"/>
          </a:effec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7661432" y="2142655"/>
            <a:ext cx="4103848" cy="2454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How Do We Define the Market?</a:t>
            </a:r>
          </a:p>
          <a:p>
            <a:r>
              <a:rPr lang="en-US" sz="2800" b="1" dirty="0" smtClean="0"/>
              <a:t>It’s All About the Hub</a:t>
            </a:r>
            <a:endParaRPr lang="en-US" sz="2800" b="1" dirty="0" smtClean="0"/>
          </a:p>
          <a:p>
            <a:r>
              <a:rPr lang="en-US" sz="2800" b="1" dirty="0" smtClean="0"/>
              <a:t>Can’t have Spokes without Hubs</a:t>
            </a:r>
            <a:endParaRPr lang="en-US" sz="2800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5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All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670" y="1736124"/>
            <a:ext cx="10136659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“EDI </a:t>
            </a:r>
            <a:r>
              <a:rPr lang="en-US" sz="6000" b="1" dirty="0" smtClean="0">
                <a:solidFill>
                  <a:schemeClr val="bg1"/>
                </a:solidFill>
              </a:rPr>
              <a:t>will become ubiquitous when everyone </a:t>
            </a:r>
            <a:r>
              <a:rPr lang="en-US" sz="6000" b="1" i="1" dirty="0" smtClean="0">
                <a:solidFill>
                  <a:srgbClr val="FF0000"/>
                </a:solidFill>
              </a:rPr>
              <a:t>feels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like a </a:t>
            </a:r>
            <a:r>
              <a:rPr lang="en-US" sz="6000" b="1" dirty="0" smtClean="0">
                <a:solidFill>
                  <a:srgbClr val="FF0000"/>
                </a:solidFill>
              </a:rPr>
              <a:t>Hub</a:t>
            </a:r>
            <a:r>
              <a:rPr lang="en-US" sz="6000" b="1" dirty="0" smtClean="0">
                <a:solidFill>
                  <a:srgbClr val="E32526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and </a:t>
            </a:r>
            <a:r>
              <a:rPr lang="en-US" sz="6000" b="1" i="1" dirty="0" smtClean="0">
                <a:solidFill>
                  <a:srgbClr val="FF0000"/>
                </a:solidFill>
              </a:rPr>
              <a:t>acts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</a:rPr>
              <a:t>like a </a:t>
            </a:r>
            <a:r>
              <a:rPr lang="en-US" sz="6000" b="1" dirty="0" smtClean="0">
                <a:solidFill>
                  <a:srgbClr val="FF0000"/>
                </a:solidFill>
              </a:rPr>
              <a:t>Spoke</a:t>
            </a:r>
            <a:r>
              <a:rPr lang="en-US" sz="6000" b="1" dirty="0" smtClean="0">
                <a:solidFill>
                  <a:schemeClr val="bg1"/>
                </a:solidFill>
              </a:rPr>
              <a:t>”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8725" y="5027753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B2936"/>
                </a:solidFill>
              </a:rPr>
              <a:t>- Todd Gould, 1999</a:t>
            </a:r>
            <a:endParaRPr lang="en-US" sz="2800" b="1" dirty="0">
              <a:solidFill>
                <a:srgbClr val="1B2936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© 2016, Loren Data Corp.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LD-PPT-templates---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D-PPT-templates.potx" id="{56772D1A-7822-40D4-95EB-CB86710C6E1E}" vid="{D3EAD963-F5FD-4C09-BE5B-02ED5B663D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LD-PPT-templates</Template>
  <TotalTime>872</TotalTime>
  <Words>658</Words>
  <Application>Microsoft Office PowerPoint</Application>
  <PresentationFormat>Widescreen</PresentationFormat>
  <Paragraphs>180</Paragraphs>
  <Slides>22</Slides>
  <Notes>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Symbol</vt:lpstr>
      <vt:lpstr>LD-PPT-templates---</vt:lpstr>
      <vt:lpstr>The Next 20,000 Hubs</vt:lpstr>
      <vt:lpstr>First, a Quiz</vt:lpstr>
      <vt:lpstr>EDI Is Dead, Long Live EDI</vt:lpstr>
      <vt:lpstr>Who Uses EDI</vt:lpstr>
      <vt:lpstr>A Quick EDI Innovation History</vt:lpstr>
      <vt:lpstr>What Went Wrong?</vt:lpstr>
      <vt:lpstr>The Technology Adoption Life Cycle</vt:lpstr>
      <vt:lpstr>Where Are We Now?</vt:lpstr>
      <vt:lpstr>It’s All Perspective</vt:lpstr>
      <vt:lpstr>We Need More Hubs!</vt:lpstr>
      <vt:lpstr>The Chasm</vt:lpstr>
      <vt:lpstr>Apple</vt:lpstr>
      <vt:lpstr>IBM</vt:lpstr>
      <vt:lpstr>The Whole Product</vt:lpstr>
      <vt:lpstr>The EDI Chasm</vt:lpstr>
      <vt:lpstr>The Failed Leap Across the IT Divide</vt:lpstr>
      <vt:lpstr>Learning from the Past</vt:lpstr>
      <vt:lpstr>Most of the Pieces Are Here</vt:lpstr>
      <vt:lpstr>The Missing Links</vt:lpstr>
      <vt:lpstr>Float Across on a Cloud</vt:lpstr>
      <vt:lpstr>Now It’s All Up to You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Next 20,000 Hubs</dc:title>
  <dc:creator>Todd Gould</dc:creator>
  <cp:lastModifiedBy>Todd Gould</cp:lastModifiedBy>
  <cp:revision>104</cp:revision>
  <dcterms:created xsi:type="dcterms:W3CDTF">2016-04-19T17:34:36Z</dcterms:created>
  <dcterms:modified xsi:type="dcterms:W3CDTF">2016-05-11T02:38:30Z</dcterms:modified>
</cp:coreProperties>
</file>