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1"/>
  </p:notesMasterIdLst>
  <p:sldIdLst>
    <p:sldId id="538" r:id="rId2"/>
    <p:sldId id="621" r:id="rId3"/>
    <p:sldId id="626" r:id="rId4"/>
    <p:sldId id="627" r:id="rId5"/>
    <p:sldId id="631" r:id="rId6"/>
    <p:sldId id="632" r:id="rId7"/>
    <p:sldId id="629" r:id="rId8"/>
    <p:sldId id="633" r:id="rId9"/>
    <p:sldId id="634" r:id="rId1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28D21E-1DAD-4560-8D7F-F68056DC0B90}">
          <p14:sldIdLst>
            <p14:sldId id="538"/>
            <p14:sldId id="621"/>
            <p14:sldId id="626"/>
            <p14:sldId id="627"/>
            <p14:sldId id="631"/>
            <p14:sldId id="632"/>
            <p14:sldId id="629"/>
            <p14:sldId id="633"/>
            <p14:sldId id="634"/>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ndrew Fitzpatrick" initials="AF [3]" lastIdx="27" clrIdx="6">
    <p:extLst>
      <p:ext uri="{19B8F6BF-5375-455C-9EA6-DF929625EA0E}">
        <p15:presenceInfo xmlns:p15="http://schemas.microsoft.com/office/powerpoint/2012/main" userId="S::andrew@wpc-edi.com::2f8c3e7a-90b7-45bb-8884-dfc4fe69625b" providerId="AD"/>
      </p:ext>
    </p:extLst>
  </p:cmAuthor>
  <p:cmAuthor id="1" name="Cathy Sheppard" initials="CS" lastIdx="22" clrIdx="0"/>
  <p:cmAuthor id="2" name="Steve Bass" initials="SB" lastIdx="12" clrIdx="1"/>
  <p:cmAuthor id="3" name="CSheppard" initials="CS" lastIdx="29" clrIdx="2">
    <p:extLst>
      <p:ext uri="{19B8F6BF-5375-455C-9EA6-DF929625EA0E}">
        <p15:presenceInfo xmlns:p15="http://schemas.microsoft.com/office/powerpoint/2012/main" userId="CSheppard" providerId="None"/>
      </p:ext>
    </p:extLst>
  </p:cmAuthor>
  <p:cmAuthor id="4" name="Staff" initials="X12" lastIdx="213" clrIdx="3">
    <p:extLst>
      <p:ext uri="{19B8F6BF-5375-455C-9EA6-DF929625EA0E}">
        <p15:presenceInfo xmlns:p15="http://schemas.microsoft.com/office/powerpoint/2012/main" userId="Staff" providerId="None"/>
      </p:ext>
    </p:extLst>
  </p:cmAuthor>
  <p:cmAuthor id="5" name="Andrew Fitzpatrick" initials="AF" lastIdx="10" clrIdx="4">
    <p:extLst>
      <p:ext uri="{19B8F6BF-5375-455C-9EA6-DF929625EA0E}">
        <p15:presenceInfo xmlns:p15="http://schemas.microsoft.com/office/powerpoint/2012/main" userId="Andrew Fitzpatrick" providerId="None"/>
      </p:ext>
    </p:extLst>
  </p:cmAuthor>
  <p:cmAuthor id="6" name="Andrew Fitzpatrick" initials="AF [2]" lastIdx="1" clrIdx="5">
    <p:extLst>
      <p:ext uri="{19B8F6BF-5375-455C-9EA6-DF929625EA0E}">
        <p15:presenceInfo xmlns:p15="http://schemas.microsoft.com/office/powerpoint/2012/main" userId="2f8c3e7a-90b7-45bb-8884-dfc4fe6962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00CC"/>
    <a:srgbClr val="F5801E"/>
    <a:srgbClr val="CC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35" autoAdjust="0"/>
    <p:restoredTop sz="96381" autoAdjust="0"/>
  </p:normalViewPr>
  <p:slideViewPr>
    <p:cSldViewPr snapToGrid="0">
      <p:cViewPr varScale="1">
        <p:scale>
          <a:sx n="89" d="100"/>
          <a:sy n="89" d="100"/>
        </p:scale>
        <p:origin x="1032" y="86"/>
      </p:cViewPr>
      <p:guideLst>
        <p:guide orient="horz" pos="2160"/>
        <p:guide pos="2880"/>
      </p:guideLst>
    </p:cSldViewPr>
  </p:slideViewPr>
  <p:notesTextViewPr>
    <p:cViewPr>
      <p:scale>
        <a:sx n="125" d="100"/>
        <a:sy n="125" d="100"/>
      </p:scale>
      <p:origin x="0" y="0"/>
    </p:cViewPr>
  </p:notesTextViewPr>
  <p:notesViewPr>
    <p:cSldViewPr snapToGrid="0">
      <p:cViewPr varScale="1">
        <p:scale>
          <a:sx n="61" d="100"/>
          <a:sy n="61" d="100"/>
        </p:scale>
        <p:origin x="893"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14D9A23-0815-48FF-AF52-9BA9D71B38EC}" type="datetimeFigureOut">
              <a:rPr lang="en-US" smtClean="0"/>
              <a:t>10/17/2019</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14886513-39BD-460E-AB59-BA64919E3544}" type="slidenum">
              <a:rPr lang="en-US" smtClean="0"/>
              <a:t>‹#›</a:t>
            </a:fld>
            <a:endParaRPr lang="en-US"/>
          </a:p>
        </p:txBody>
      </p:sp>
    </p:spTree>
    <p:extLst>
      <p:ext uri="{BB962C8B-B14F-4D97-AF65-F5344CB8AC3E}">
        <p14:creationId xmlns:p14="http://schemas.microsoft.com/office/powerpoint/2010/main" val="1531375173"/>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Arial Black" panose="020B0A04020102020204" pitchFamily="34" charset="0"/>
        <a:ea typeface="+mn-ea"/>
        <a:cs typeface="+mn-cs"/>
      </a:defRPr>
    </a:lvl1pPr>
    <a:lvl2pPr marL="457200" algn="l" defTabSz="914400" rtl="0" eaLnBrk="1" latinLnBrk="0" hangingPunct="1">
      <a:defRPr sz="1400" kern="1200">
        <a:solidFill>
          <a:schemeClr val="tx1"/>
        </a:solidFill>
        <a:latin typeface="Arial Black" panose="020B0A04020102020204" pitchFamily="34" charset="0"/>
        <a:ea typeface="+mn-ea"/>
        <a:cs typeface="+mn-cs"/>
      </a:defRPr>
    </a:lvl2pPr>
    <a:lvl3pPr marL="914400" algn="l" defTabSz="914400" rtl="0" eaLnBrk="1" latinLnBrk="0" hangingPunct="1">
      <a:defRPr sz="1400" kern="1200">
        <a:solidFill>
          <a:schemeClr val="tx1"/>
        </a:solidFill>
        <a:latin typeface="Arial Black" panose="020B0A04020102020204" pitchFamily="34" charset="0"/>
        <a:ea typeface="+mn-ea"/>
        <a:cs typeface="+mn-cs"/>
      </a:defRPr>
    </a:lvl3pPr>
    <a:lvl4pPr marL="1371600" algn="l" defTabSz="914400" rtl="0" eaLnBrk="1" latinLnBrk="0" hangingPunct="1">
      <a:defRPr sz="1400" kern="1200">
        <a:solidFill>
          <a:schemeClr val="tx1"/>
        </a:solidFill>
        <a:latin typeface="Arial Black" panose="020B0A04020102020204" pitchFamily="34" charset="0"/>
        <a:ea typeface="+mn-ea"/>
        <a:cs typeface="+mn-cs"/>
      </a:defRPr>
    </a:lvl4pPr>
    <a:lvl5pPr marL="1828800" algn="l" defTabSz="914400" rtl="0" eaLnBrk="1" latinLnBrk="0" hangingPunct="1">
      <a:defRPr sz="1400" kern="1200">
        <a:solidFill>
          <a:schemeClr val="tx1"/>
        </a:solidFill>
        <a:latin typeface="Arial Black" panose="020B0A040201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86513-39BD-460E-AB59-BA64919E3544}"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468922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pPr>
              <a:lnSpc>
                <a:spcPts val="4122"/>
              </a:lnSpc>
              <a:spcBef>
                <a:spcPts val="824"/>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4886513-39BD-460E-AB59-BA64919E3544}"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157798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pPr>
              <a:lnSpc>
                <a:spcPts val="4122"/>
              </a:lnSpc>
              <a:spcBef>
                <a:spcPts val="824"/>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4886513-39BD-460E-AB59-BA64919E3544}"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80836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pPr>
              <a:lnSpc>
                <a:spcPts val="4122"/>
              </a:lnSpc>
              <a:spcBef>
                <a:spcPts val="824"/>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4886513-39BD-460E-AB59-BA64919E3544}"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230683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pPr>
              <a:lnSpc>
                <a:spcPts val="4122"/>
              </a:lnSpc>
              <a:spcBef>
                <a:spcPts val="824"/>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4886513-39BD-460E-AB59-BA64919E3544}"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223993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pPr>
              <a:lnSpc>
                <a:spcPts val="4122"/>
              </a:lnSpc>
              <a:spcBef>
                <a:spcPts val="824"/>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4886513-39BD-460E-AB59-BA64919E3544}"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209475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pPr>
              <a:lnSpc>
                <a:spcPts val="4122"/>
              </a:lnSpc>
              <a:spcBef>
                <a:spcPts val="824"/>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4886513-39BD-460E-AB59-BA64919E3544}"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120275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pPr>
              <a:lnSpc>
                <a:spcPts val="4122"/>
              </a:lnSpc>
              <a:spcBef>
                <a:spcPts val="824"/>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4886513-39BD-460E-AB59-BA64919E3544}"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737438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pPr>
              <a:lnSpc>
                <a:spcPts val="4122"/>
              </a:lnSpc>
              <a:spcBef>
                <a:spcPts val="824"/>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4886513-39BD-460E-AB59-BA64919E354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182149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315200" cy="411162"/>
          </a:xfrm>
        </p:spPr>
        <p:txBody>
          <a:bodyPr lIns="0" tIns="0" rIns="0" bIns="0" anchor="t">
            <a:normAutofit/>
          </a:bodyPr>
          <a:lstStyle>
            <a:lvl1pPr algn="l">
              <a:defRPr sz="2400" cap="all" spc="200" baseline="0">
                <a:solidFill>
                  <a:srgbClr val="7030A0"/>
                </a:solidFill>
              </a:defRPr>
            </a:lvl1pPr>
          </a:lstStyle>
          <a:p>
            <a:r>
              <a:rPr lang="en-US" dirty="0"/>
              <a:t>Click to edit Master title style</a:t>
            </a:r>
          </a:p>
        </p:txBody>
      </p:sp>
      <p:sp>
        <p:nvSpPr>
          <p:cNvPr id="3" name="Content Placeholder 2"/>
          <p:cNvSpPr>
            <a:spLocks noGrp="1"/>
          </p:cNvSpPr>
          <p:nvPr>
            <p:ph idx="1"/>
          </p:nvPr>
        </p:nvSpPr>
        <p:spPr>
          <a:xfrm>
            <a:off x="914400" y="1371604"/>
            <a:ext cx="7315200" cy="4525963"/>
          </a:xfrm>
        </p:spPr>
        <p:txBody>
          <a:bodyPr lIns="0" tIns="0" rIns="0" bIns="0"/>
          <a:lstStyle>
            <a:lvl1pPr marL="228594" indent="-228594">
              <a:lnSpc>
                <a:spcPts val="4000"/>
              </a:lnSpc>
              <a:spcBef>
                <a:spcPts val="800"/>
              </a:spcBef>
              <a:defRPr sz="2800">
                <a:solidFill>
                  <a:schemeClr val="tx1">
                    <a:lumMod val="65000"/>
                    <a:lumOff val="35000"/>
                  </a:schemeClr>
                </a:solidFill>
              </a:defRPr>
            </a:lvl1pPr>
            <a:lvl2pPr marL="457189" indent="-228594">
              <a:lnSpc>
                <a:spcPts val="3400"/>
              </a:lnSpc>
              <a:spcBef>
                <a:spcPts val="600"/>
              </a:spcBef>
              <a:buFont typeface="Arial" panose="020B0604020202020204" pitchFamily="34" charset="0"/>
              <a:buChar char="•"/>
              <a:defRPr sz="2400">
                <a:solidFill>
                  <a:schemeClr val="tx1">
                    <a:lumMod val="65000"/>
                    <a:lumOff val="35000"/>
                  </a:schemeClr>
                </a:solidFill>
              </a:defRPr>
            </a:lvl2pPr>
            <a:lvl3pPr marL="685783">
              <a:lnSpc>
                <a:spcPts val="2800"/>
              </a:lnSpc>
              <a:spcBef>
                <a:spcPts val="600"/>
              </a:spcBef>
              <a:defRPr sz="2200">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p:txBody>
      </p:sp>
      <p:cxnSp>
        <p:nvCxnSpPr>
          <p:cNvPr id="8" name="Straight Connector 7"/>
          <p:cNvCxnSpPr/>
          <p:nvPr userDrawn="1"/>
        </p:nvCxnSpPr>
        <p:spPr>
          <a:xfrm>
            <a:off x="914400" y="914400"/>
            <a:ext cx="7315200" cy="0"/>
          </a:xfrm>
          <a:prstGeom prst="line">
            <a:avLst/>
          </a:prstGeom>
          <a:ln w="3175">
            <a:solidFill>
              <a:srgbClr val="7030A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7391400" y="6399144"/>
            <a:ext cx="1524000" cy="276999"/>
          </a:xfrm>
          <a:prstGeom prst="rect">
            <a:avLst/>
          </a:prstGeom>
          <a:noFill/>
        </p:spPr>
        <p:txBody>
          <a:bodyPr wrap="square" rtlCol="0" anchor="ctr">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fld id="{C72369F5-19BA-4A2E-BA02-048E6FAF9B61}" type="slidenum">
              <a:rPr kumimoji="0" lang="en-US" sz="1200" b="0" i="0" u="none" strike="noStrike" kern="1200" cap="none" spc="0" normalizeH="0" baseline="0" noProof="0" smtClean="0">
                <a:ln>
                  <a:noFill/>
                </a:ln>
                <a:solidFill>
                  <a:prstClr val="white">
                    <a:lumMod val="95000"/>
                  </a:prstClr>
                </a:solidFill>
                <a:effectLst/>
                <a:uLnTx/>
                <a:uFillTx/>
                <a:latin typeface="+mn-lt"/>
                <a:ea typeface="+mn-ea"/>
                <a:cs typeface="+mn-cs"/>
              </a:rPr>
              <a:pPr marL="0" marR="0" lvl="0" indent="0" algn="ctr" defTabSz="914377"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white">
                  <a:lumMod val="95000"/>
                </a:prstClr>
              </a:solidFill>
              <a:effectLst/>
              <a:uLnTx/>
              <a:uFillTx/>
              <a:latin typeface="+mn-lt"/>
              <a:ea typeface="+mn-ea"/>
              <a:cs typeface="+mn-cs"/>
            </a:endParaRPr>
          </a:p>
        </p:txBody>
      </p:sp>
    </p:spTree>
    <p:extLst>
      <p:ext uri="{BB962C8B-B14F-4D97-AF65-F5344CB8AC3E}">
        <p14:creationId xmlns:p14="http://schemas.microsoft.com/office/powerpoint/2010/main" val="178332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424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315200" cy="411162"/>
          </a:xfrm>
        </p:spPr>
        <p:txBody>
          <a:bodyPr lIns="0" tIns="0" rIns="0" bIns="0" anchor="t">
            <a:normAutofit/>
          </a:bodyPr>
          <a:lstStyle>
            <a:lvl1pPr algn="l">
              <a:defRPr sz="2400" cap="all" spc="200" baseline="0">
                <a:solidFill>
                  <a:srgbClr val="7030A0"/>
                </a:solidFill>
              </a:defRPr>
            </a:lvl1pPr>
          </a:lstStyle>
          <a:p>
            <a:r>
              <a:rPr lang="en-US" dirty="0"/>
              <a:t>Click to edit Master title style</a:t>
            </a:r>
          </a:p>
        </p:txBody>
      </p:sp>
      <p:sp>
        <p:nvSpPr>
          <p:cNvPr id="3" name="Content Placeholder 2"/>
          <p:cNvSpPr>
            <a:spLocks noGrp="1"/>
          </p:cNvSpPr>
          <p:nvPr>
            <p:ph idx="1"/>
          </p:nvPr>
        </p:nvSpPr>
        <p:spPr>
          <a:xfrm>
            <a:off x="914400" y="1371604"/>
            <a:ext cx="7315200" cy="4525963"/>
          </a:xfrm>
        </p:spPr>
        <p:txBody>
          <a:bodyPr lIns="0" tIns="0" rIns="0" bIns="0"/>
          <a:lstStyle>
            <a:lvl1pPr marL="228594" indent="-228594">
              <a:lnSpc>
                <a:spcPts val="4000"/>
              </a:lnSpc>
              <a:spcBef>
                <a:spcPts val="800"/>
              </a:spcBef>
              <a:defRPr>
                <a:solidFill>
                  <a:schemeClr val="tx1">
                    <a:lumMod val="65000"/>
                    <a:lumOff val="35000"/>
                  </a:schemeClr>
                </a:solidFill>
              </a:defRPr>
            </a:lvl1pPr>
            <a:lvl2pPr marL="457189" indent="-228594">
              <a:lnSpc>
                <a:spcPts val="3400"/>
              </a:lnSpc>
              <a:spcBef>
                <a:spcPts val="600"/>
              </a:spcBef>
              <a:buFont typeface="Arial" panose="020B0604020202020204" pitchFamily="34" charset="0"/>
              <a:buChar char="•"/>
              <a:defRPr>
                <a:solidFill>
                  <a:schemeClr val="tx1">
                    <a:lumMod val="65000"/>
                    <a:lumOff val="35000"/>
                  </a:schemeClr>
                </a:solidFill>
              </a:defRPr>
            </a:lvl2pPr>
            <a:lvl3pPr marL="685783">
              <a:lnSpc>
                <a:spcPts val="2800"/>
              </a:lnSpc>
              <a:spcBef>
                <a:spcPts val="600"/>
              </a:spcBef>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p:txBody>
      </p:sp>
      <p:cxnSp>
        <p:nvCxnSpPr>
          <p:cNvPr id="8" name="Straight Connector 7"/>
          <p:cNvCxnSpPr/>
          <p:nvPr userDrawn="1"/>
        </p:nvCxnSpPr>
        <p:spPr>
          <a:xfrm>
            <a:off x="914400" y="914400"/>
            <a:ext cx="7315200" cy="0"/>
          </a:xfrm>
          <a:prstGeom prst="line">
            <a:avLst/>
          </a:prstGeom>
          <a:ln w="3175">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lvl1pPr>
              <a:defRPr/>
            </a:lvl1pPr>
          </a:lstStyle>
          <a:p>
            <a:r>
              <a:rPr lang="en-US" dirty="0">
                <a:solidFill>
                  <a:prstClr val="white">
                    <a:lumMod val="95000"/>
                  </a:prstClr>
                </a:solidFill>
              </a:rPr>
              <a:t>1/30/2017</a:t>
            </a:r>
          </a:p>
        </p:txBody>
      </p:sp>
      <p:sp>
        <p:nvSpPr>
          <p:cNvPr id="9" name="Footer Placeholder 8"/>
          <p:cNvSpPr>
            <a:spLocks noGrp="1"/>
          </p:cNvSpPr>
          <p:nvPr>
            <p:ph type="ftr" sz="quarter" idx="11"/>
          </p:nvPr>
        </p:nvSpPr>
        <p:spPr/>
        <p:txBody>
          <a:bodyPr/>
          <a:lstStyle>
            <a:lvl1pPr marL="0" marR="0" indent="0" algn="ctr" defTabSz="914377" rtl="0" eaLnBrk="1" fontAlgn="auto" latinLnBrk="0" hangingPunct="1">
              <a:lnSpc>
                <a:spcPct val="100000"/>
              </a:lnSpc>
              <a:spcBef>
                <a:spcPts val="0"/>
              </a:spcBef>
              <a:spcAft>
                <a:spcPts val="0"/>
              </a:spcAft>
              <a:buClrTx/>
              <a:buSzTx/>
              <a:buFontTx/>
              <a:buNone/>
              <a:tabLst/>
              <a:defRPr/>
            </a:lvl1pPr>
          </a:lstStyle>
          <a:p>
            <a:pPr>
              <a:defRPr/>
            </a:pPr>
            <a:r>
              <a:rPr kumimoji="0" lang="en-US" sz="1200" b="0" i="0" u="none" strike="noStrike" kern="1200" cap="none" spc="0" normalizeH="0" baseline="0" noProof="0" dirty="0">
                <a:ln>
                  <a:noFill/>
                </a:ln>
                <a:solidFill>
                  <a:prstClr val="white">
                    <a:lumMod val="95000"/>
                  </a:prstClr>
                </a:solidFill>
                <a:effectLst/>
                <a:uLnTx/>
                <a:uFillTx/>
                <a:latin typeface="+mn-lt"/>
                <a:ea typeface="+mn-ea"/>
                <a:cs typeface="+mn-cs"/>
              </a:rPr>
              <a:t>Follow X12 on Twitter and LinkedIn</a:t>
            </a:r>
          </a:p>
        </p:txBody>
      </p:sp>
      <p:sp>
        <p:nvSpPr>
          <p:cNvPr id="10" name="Slide Number Placeholder 9"/>
          <p:cNvSpPr>
            <a:spLocks noGrp="1"/>
          </p:cNvSpPr>
          <p:nvPr>
            <p:ph type="sldNum" sz="quarter" idx="12"/>
          </p:nvPr>
        </p:nvSpPr>
        <p:spPr/>
        <p:txBody>
          <a:bodyPr/>
          <a:lstStyle/>
          <a:p>
            <a:fld id="{22248354-5BCC-480B-81FD-D116EB5EB6EF}" type="slidenum">
              <a:rPr lang="en-US" smtClean="0">
                <a:solidFill>
                  <a:prstClr val="white">
                    <a:lumMod val="95000"/>
                  </a:prstClr>
                </a:solidFill>
              </a:rPr>
              <a:pPr/>
              <a:t>‹#›</a:t>
            </a:fld>
            <a:endParaRPr lang="en-US">
              <a:solidFill>
                <a:prstClr val="white">
                  <a:lumMod val="95000"/>
                </a:prstClr>
              </a:solidFill>
            </a:endParaRPr>
          </a:p>
        </p:txBody>
      </p:sp>
    </p:spTree>
    <p:extLst>
      <p:ext uri="{BB962C8B-B14F-4D97-AF65-F5344CB8AC3E}">
        <p14:creationId xmlns:p14="http://schemas.microsoft.com/office/powerpoint/2010/main" val="36494380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48400"/>
            <a:ext cx="9144000" cy="609600"/>
          </a:xfrm>
          <a:prstGeom prst="rect">
            <a:avLst/>
          </a:prstGeom>
          <a:solidFill>
            <a:srgbClr val="69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95959"/>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211824"/>
            <a:ext cx="9144000" cy="36576"/>
          </a:xfrm>
          <a:prstGeom prst="rect">
            <a:avLst/>
          </a:prstGeom>
          <a:solidFill>
            <a:srgbClr val="C75A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95959"/>
              </a:solidFill>
            </a:endParaRPr>
          </a:p>
        </p:txBody>
      </p:sp>
    </p:spTree>
    <p:extLst>
      <p:ext uri="{BB962C8B-B14F-4D97-AF65-F5344CB8AC3E}">
        <p14:creationId xmlns:p14="http://schemas.microsoft.com/office/powerpoint/2010/main" val="68432602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hf hdr="0" ftr="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90800" y="3886200"/>
            <a:ext cx="2438400" cy="685800"/>
          </a:xfrm>
          <a:prstGeom prst="rect">
            <a:avLst/>
          </a:prstGeom>
        </p:spPr>
        <p:txBody>
          <a:bodyPr vert="horz" lIns="0" tIns="0" rIns="0" bIns="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prstClr val="black">
                    <a:lumMod val="65000"/>
                    <a:lumOff val="35000"/>
                  </a:prstClr>
                </a:solidFill>
                <a:latin typeface="Trebuchet MS" panose="020B0603020202020204" pitchFamily="34" charset="0"/>
              </a:rPr>
              <a:t>October 17, 2019</a:t>
            </a:r>
          </a:p>
          <a:p>
            <a:pPr algn="l">
              <a:spcBef>
                <a:spcPts val="0"/>
              </a:spcBef>
            </a:pPr>
            <a:r>
              <a:rPr lang="en-US" sz="2000" b="1" dirty="0">
                <a:solidFill>
                  <a:prstClr val="black">
                    <a:lumMod val="65000"/>
                    <a:lumOff val="35000"/>
                  </a:prstClr>
                </a:solidFill>
                <a:latin typeface="Trebuchet MS" panose="020B0603020202020204" pitchFamily="34" charset="0"/>
              </a:rPr>
              <a:t>Westborough, MA</a:t>
            </a:r>
          </a:p>
        </p:txBody>
      </p:sp>
      <p:sp>
        <p:nvSpPr>
          <p:cNvPr id="6" name="Title 1"/>
          <p:cNvSpPr txBox="1">
            <a:spLocks/>
          </p:cNvSpPr>
          <p:nvPr/>
        </p:nvSpPr>
        <p:spPr>
          <a:xfrm>
            <a:off x="5562600" y="3886200"/>
            <a:ext cx="2743200" cy="685800"/>
          </a:xfrm>
          <a:prstGeom prst="rect">
            <a:avLst/>
          </a:prstGeom>
        </p:spPr>
        <p:txBody>
          <a:bodyPr vert="horz" lIns="0" tIns="0" rIns="0" bIns="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prstClr val="black">
                    <a:lumMod val="65000"/>
                    <a:lumOff val="35000"/>
                  </a:prstClr>
                </a:solidFill>
                <a:latin typeface="Trebuchet MS" panose="020B0603020202020204" pitchFamily="34" charset="0"/>
              </a:rPr>
              <a:t>B2X Members</a:t>
            </a:r>
          </a:p>
          <a:p>
            <a:pPr algn="l">
              <a:spcBef>
                <a:spcPts val="0"/>
              </a:spcBef>
            </a:pPr>
            <a:endParaRPr lang="en-US" sz="2000" b="1" dirty="0">
              <a:solidFill>
                <a:prstClr val="black">
                  <a:lumMod val="65000"/>
                  <a:lumOff val="35000"/>
                </a:prstClr>
              </a:solidFill>
              <a:latin typeface="Trebuchet MS" panose="020B0603020202020204" pitchFamily="34" charset="0"/>
            </a:endParaRPr>
          </a:p>
        </p:txBody>
      </p:sp>
      <p:cxnSp>
        <p:nvCxnSpPr>
          <p:cNvPr id="4" name="Straight Connector 3"/>
          <p:cNvCxnSpPr/>
          <p:nvPr/>
        </p:nvCxnSpPr>
        <p:spPr>
          <a:xfrm>
            <a:off x="2590800" y="3733800"/>
            <a:ext cx="5486400" cy="0"/>
          </a:xfrm>
          <a:prstGeom prst="line">
            <a:avLst/>
          </a:prstGeom>
          <a:ln w="31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57800" y="3886200"/>
            <a:ext cx="0" cy="609600"/>
          </a:xfrm>
          <a:prstGeom prst="line">
            <a:avLst/>
          </a:prstGeom>
          <a:ln w="3175">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6211824"/>
            <a:ext cx="9144000" cy="36576"/>
          </a:xfrm>
          <a:prstGeom prst="rect">
            <a:avLst/>
          </a:prstGeom>
          <a:solidFill>
            <a:srgbClr val="C75A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95959"/>
              </a:solidFill>
            </a:endParaRPr>
          </a:p>
        </p:txBody>
      </p:sp>
      <p:sp>
        <p:nvSpPr>
          <p:cNvPr id="12" name="Title 1"/>
          <p:cNvSpPr txBox="1">
            <a:spLocks/>
          </p:cNvSpPr>
          <p:nvPr/>
        </p:nvSpPr>
        <p:spPr>
          <a:xfrm>
            <a:off x="2590800" y="2743203"/>
            <a:ext cx="5715000" cy="952501"/>
          </a:xfrm>
          <a:prstGeom prst="rect">
            <a:avLst/>
          </a:prstGeom>
        </p:spPr>
        <p:txBody>
          <a:bodyPr vert="horz" lIns="0" tIns="0" rIns="0" bIns="0"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5100" b="1" dirty="0">
                <a:solidFill>
                  <a:srgbClr val="7030A0"/>
                </a:solidFill>
                <a:latin typeface="Trebuchet MS" panose="020B0603020202020204" pitchFamily="34" charset="0"/>
              </a:rPr>
              <a:t>X12 - B2X Subcommittee</a:t>
            </a:r>
          </a:p>
        </p:txBody>
      </p:sp>
    </p:spTree>
    <p:extLst>
      <p:ext uri="{BB962C8B-B14F-4D97-AF65-F5344CB8AC3E}">
        <p14:creationId xmlns:p14="http://schemas.microsoft.com/office/powerpoint/2010/main" val="2340164067"/>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D4A05D-C66D-49C2-8272-D86109ECB599}"/>
              </a:ext>
            </a:extLst>
          </p:cNvPr>
          <p:cNvSpPr>
            <a:spLocks noGrp="1"/>
          </p:cNvSpPr>
          <p:nvPr>
            <p:ph type="title"/>
          </p:nvPr>
        </p:nvSpPr>
        <p:spPr/>
        <p:txBody>
          <a:bodyPr/>
          <a:lstStyle/>
          <a:p>
            <a:r>
              <a:rPr lang="en-US" dirty="0"/>
              <a:t>B2X Subcommittee</a:t>
            </a:r>
          </a:p>
        </p:txBody>
      </p:sp>
      <p:sp>
        <p:nvSpPr>
          <p:cNvPr id="8" name="Content Placeholder 2"/>
          <p:cNvSpPr>
            <a:spLocks noGrp="1"/>
          </p:cNvSpPr>
          <p:nvPr>
            <p:ph idx="1"/>
          </p:nvPr>
        </p:nvSpPr>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7">
              <a:lnSpc>
                <a:spcPts val="4000"/>
              </a:lnSpc>
              <a:spcBef>
                <a:spcPts val="800"/>
              </a:spcBef>
              <a:spcAft>
                <a:spcPts val="600"/>
              </a:spcAft>
              <a:buNone/>
            </a:pPr>
            <a:r>
              <a:rPr lang="en-US" sz="3200" b="1" dirty="0">
                <a:solidFill>
                  <a:schemeClr val="tx1">
                    <a:lumMod val="65000"/>
                    <a:lumOff val="35000"/>
                  </a:schemeClr>
                </a:solidFill>
              </a:rPr>
              <a:t>VISION</a:t>
            </a:r>
            <a:endParaRPr lang="en-US" b="1" dirty="0">
              <a:solidFill>
                <a:schemeClr val="tx1">
                  <a:lumMod val="65000"/>
                  <a:lumOff val="35000"/>
                </a:schemeClr>
              </a:solidFill>
            </a:endParaRPr>
          </a:p>
          <a:p>
            <a:pPr marL="0" indent="0" defTabSz="914377">
              <a:lnSpc>
                <a:spcPts val="4000"/>
              </a:lnSpc>
              <a:spcBef>
                <a:spcPts val="800"/>
              </a:spcBef>
              <a:spcAft>
                <a:spcPts val="600"/>
              </a:spcAft>
              <a:buNone/>
            </a:pPr>
            <a:r>
              <a:rPr lang="en-CA" dirty="0"/>
              <a:t>B2X sees a near future where all businesses can seamlessly exchange business transactions between each other through a unified usage of proven technologies in Electronic Commerce.</a:t>
            </a:r>
            <a:endParaRPr lang="en-US" dirty="0"/>
          </a:p>
          <a:p>
            <a:pPr marL="0" indent="0" defTabSz="914377">
              <a:lnSpc>
                <a:spcPts val="4000"/>
              </a:lnSpc>
              <a:spcBef>
                <a:spcPts val="800"/>
              </a:spcBef>
              <a:spcAft>
                <a:spcPts val="600"/>
              </a:spcAft>
              <a:buNone/>
            </a:pPr>
            <a:endParaRPr lang="en-US" dirty="0">
              <a:solidFill>
                <a:schemeClr val="tx1">
                  <a:lumMod val="65000"/>
                  <a:lumOff val="35000"/>
                </a:schemeClr>
              </a:solidFill>
            </a:endParaRPr>
          </a:p>
        </p:txBody>
      </p:sp>
    </p:spTree>
    <p:extLst>
      <p:ext uri="{BB962C8B-B14F-4D97-AF65-F5344CB8AC3E}">
        <p14:creationId xmlns:p14="http://schemas.microsoft.com/office/powerpoint/2010/main" val="4204432461"/>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D4A05D-C66D-49C2-8272-D86109ECB599}"/>
              </a:ext>
            </a:extLst>
          </p:cNvPr>
          <p:cNvSpPr>
            <a:spLocks noGrp="1"/>
          </p:cNvSpPr>
          <p:nvPr>
            <p:ph type="title"/>
          </p:nvPr>
        </p:nvSpPr>
        <p:spPr/>
        <p:txBody>
          <a:bodyPr/>
          <a:lstStyle/>
          <a:p>
            <a:r>
              <a:rPr lang="en-US" dirty="0"/>
              <a:t>B2X Subcommittee</a:t>
            </a:r>
          </a:p>
        </p:txBody>
      </p:sp>
      <p:sp>
        <p:nvSpPr>
          <p:cNvPr id="8" name="Content Placeholder 2"/>
          <p:cNvSpPr>
            <a:spLocks noGrp="1"/>
          </p:cNvSpPr>
          <p:nvPr>
            <p:ph idx="1"/>
          </p:nvPr>
        </p:nvSpPr>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7">
              <a:lnSpc>
                <a:spcPts val="4000"/>
              </a:lnSpc>
              <a:spcBef>
                <a:spcPts val="800"/>
              </a:spcBef>
              <a:spcAft>
                <a:spcPts val="600"/>
              </a:spcAft>
              <a:buNone/>
            </a:pPr>
            <a:r>
              <a:rPr lang="en-US" sz="3200" b="1" dirty="0">
                <a:solidFill>
                  <a:schemeClr val="tx1">
                    <a:lumMod val="65000"/>
                    <a:lumOff val="35000"/>
                  </a:schemeClr>
                </a:solidFill>
              </a:rPr>
              <a:t>MISSION</a:t>
            </a:r>
            <a:endParaRPr lang="en-US" b="1" dirty="0">
              <a:solidFill>
                <a:schemeClr val="tx1">
                  <a:lumMod val="65000"/>
                  <a:lumOff val="35000"/>
                </a:schemeClr>
              </a:solidFill>
            </a:endParaRPr>
          </a:p>
          <a:p>
            <a:pPr marL="0" indent="0" defTabSz="914377">
              <a:lnSpc>
                <a:spcPts val="4000"/>
              </a:lnSpc>
              <a:spcBef>
                <a:spcPts val="800"/>
              </a:spcBef>
              <a:spcAft>
                <a:spcPts val="600"/>
              </a:spcAft>
              <a:buNone/>
            </a:pPr>
            <a:r>
              <a:rPr lang="en-US" dirty="0"/>
              <a:t>The B2X Committee provides a forum to discuss, recommend and advocate new and existing innovative technologies and standards for Electronic Business-to-Any interoperability, allowing businesses and developers to leverage the body of knowledge in X12 with modern business tools and applications.</a:t>
            </a:r>
            <a:endParaRPr lang="en-US" dirty="0">
              <a:solidFill>
                <a:schemeClr val="tx1">
                  <a:lumMod val="65000"/>
                  <a:lumOff val="35000"/>
                </a:schemeClr>
              </a:solidFill>
            </a:endParaRPr>
          </a:p>
        </p:txBody>
      </p:sp>
    </p:spTree>
    <p:extLst>
      <p:ext uri="{BB962C8B-B14F-4D97-AF65-F5344CB8AC3E}">
        <p14:creationId xmlns:p14="http://schemas.microsoft.com/office/powerpoint/2010/main" val="3342113611"/>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D4A05D-C66D-49C2-8272-D86109ECB599}"/>
              </a:ext>
            </a:extLst>
          </p:cNvPr>
          <p:cNvSpPr>
            <a:spLocks noGrp="1"/>
          </p:cNvSpPr>
          <p:nvPr>
            <p:ph type="title"/>
          </p:nvPr>
        </p:nvSpPr>
        <p:spPr/>
        <p:txBody>
          <a:bodyPr/>
          <a:lstStyle/>
          <a:p>
            <a:r>
              <a:rPr lang="en-US" dirty="0"/>
              <a:t>B2X Subcommittee</a:t>
            </a:r>
          </a:p>
        </p:txBody>
      </p:sp>
      <p:sp>
        <p:nvSpPr>
          <p:cNvPr id="8" name="Content Placeholder 2"/>
          <p:cNvSpPr>
            <a:spLocks noGrp="1"/>
          </p:cNvSpPr>
          <p:nvPr>
            <p:ph idx="1"/>
          </p:nvPr>
        </p:nvSpPr>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7">
              <a:lnSpc>
                <a:spcPts val="4000"/>
              </a:lnSpc>
              <a:spcBef>
                <a:spcPts val="800"/>
              </a:spcBef>
              <a:spcAft>
                <a:spcPts val="600"/>
              </a:spcAft>
              <a:buNone/>
            </a:pPr>
            <a:r>
              <a:rPr lang="en-US" sz="3200" b="1" dirty="0">
                <a:solidFill>
                  <a:schemeClr val="tx1">
                    <a:lumMod val="65000"/>
                    <a:lumOff val="35000"/>
                  </a:schemeClr>
                </a:solidFill>
              </a:rPr>
              <a:t>ACCREDITATION</a:t>
            </a:r>
            <a:endParaRPr lang="en-US" b="1" dirty="0">
              <a:solidFill>
                <a:schemeClr val="tx1">
                  <a:lumMod val="65000"/>
                  <a:lumOff val="35000"/>
                </a:schemeClr>
              </a:solidFill>
            </a:endParaRPr>
          </a:p>
          <a:p>
            <a:pPr marL="0" indent="0" defTabSz="914377">
              <a:lnSpc>
                <a:spcPts val="4000"/>
              </a:lnSpc>
              <a:spcBef>
                <a:spcPts val="800"/>
              </a:spcBef>
              <a:spcAft>
                <a:spcPts val="600"/>
              </a:spcAft>
              <a:buNone/>
            </a:pPr>
            <a:endParaRPr lang="en-US" dirty="0"/>
          </a:p>
          <a:p>
            <a:pPr marL="0" indent="0" algn="ctr" defTabSz="914377">
              <a:lnSpc>
                <a:spcPts val="4000"/>
              </a:lnSpc>
              <a:spcBef>
                <a:spcPts val="800"/>
              </a:spcBef>
              <a:spcAft>
                <a:spcPts val="600"/>
              </a:spcAft>
              <a:buNone/>
            </a:pPr>
            <a:r>
              <a:rPr lang="en-US" dirty="0"/>
              <a:t>On Oct. 1, 2019:</a:t>
            </a:r>
          </a:p>
          <a:p>
            <a:pPr marL="0" indent="0" algn="ctr" defTabSz="914377">
              <a:lnSpc>
                <a:spcPts val="4000"/>
              </a:lnSpc>
              <a:spcBef>
                <a:spcPts val="800"/>
              </a:spcBef>
              <a:spcAft>
                <a:spcPts val="600"/>
              </a:spcAft>
              <a:buNone/>
            </a:pPr>
            <a:r>
              <a:rPr lang="en-US" dirty="0"/>
              <a:t>B2X became an official X12 RSC!</a:t>
            </a:r>
            <a:endParaRPr lang="en-US" dirty="0">
              <a:solidFill>
                <a:schemeClr val="tx1">
                  <a:lumMod val="65000"/>
                  <a:lumOff val="35000"/>
                </a:schemeClr>
              </a:solidFill>
            </a:endParaRPr>
          </a:p>
        </p:txBody>
      </p:sp>
    </p:spTree>
    <p:extLst>
      <p:ext uri="{BB962C8B-B14F-4D97-AF65-F5344CB8AC3E}">
        <p14:creationId xmlns:p14="http://schemas.microsoft.com/office/powerpoint/2010/main" val="1438736156"/>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D4A05D-C66D-49C2-8272-D86109ECB599}"/>
              </a:ext>
            </a:extLst>
          </p:cNvPr>
          <p:cNvSpPr>
            <a:spLocks noGrp="1"/>
          </p:cNvSpPr>
          <p:nvPr>
            <p:ph type="title"/>
          </p:nvPr>
        </p:nvSpPr>
        <p:spPr/>
        <p:txBody>
          <a:bodyPr/>
          <a:lstStyle/>
          <a:p>
            <a:r>
              <a:rPr lang="en-US" dirty="0"/>
              <a:t>B2X Subcommittee</a:t>
            </a:r>
          </a:p>
        </p:txBody>
      </p:sp>
      <p:sp>
        <p:nvSpPr>
          <p:cNvPr id="8" name="Content Placeholder 2"/>
          <p:cNvSpPr>
            <a:spLocks noGrp="1"/>
          </p:cNvSpPr>
          <p:nvPr>
            <p:ph idx="1"/>
          </p:nvPr>
        </p:nvSpPr>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7">
              <a:lnSpc>
                <a:spcPts val="4000"/>
              </a:lnSpc>
              <a:spcBef>
                <a:spcPts val="800"/>
              </a:spcBef>
              <a:spcAft>
                <a:spcPts val="600"/>
              </a:spcAft>
              <a:buNone/>
            </a:pPr>
            <a:r>
              <a:rPr lang="en-US" sz="3200" b="1" dirty="0">
                <a:solidFill>
                  <a:schemeClr val="tx1">
                    <a:lumMod val="65000"/>
                    <a:lumOff val="35000"/>
                  </a:schemeClr>
                </a:solidFill>
              </a:rPr>
              <a:t>Initiative #1</a:t>
            </a:r>
            <a:endParaRPr lang="en-US" b="1" dirty="0">
              <a:solidFill>
                <a:schemeClr val="tx1">
                  <a:lumMod val="65000"/>
                  <a:lumOff val="35000"/>
                </a:schemeClr>
              </a:solidFill>
            </a:endParaRPr>
          </a:p>
          <a:p>
            <a:r>
              <a:rPr lang="en-CA" dirty="0"/>
              <a:t>Developed “</a:t>
            </a:r>
            <a:r>
              <a:rPr lang="en-US" dirty="0"/>
              <a:t>Testing and Certification Best Practices” </a:t>
            </a:r>
          </a:p>
          <a:p>
            <a:r>
              <a:rPr lang="en-US" dirty="0"/>
              <a:t>In final review for presentation to X12 Board</a:t>
            </a:r>
          </a:p>
          <a:p>
            <a:r>
              <a:rPr lang="en-US" dirty="0"/>
              <a:t>Next step is publication/adoption by X12</a:t>
            </a:r>
          </a:p>
          <a:p>
            <a:endParaRPr lang="en-US" dirty="0"/>
          </a:p>
        </p:txBody>
      </p:sp>
    </p:spTree>
    <p:extLst>
      <p:ext uri="{BB962C8B-B14F-4D97-AF65-F5344CB8AC3E}">
        <p14:creationId xmlns:p14="http://schemas.microsoft.com/office/powerpoint/2010/main" val="2102948207"/>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D4A05D-C66D-49C2-8272-D86109ECB599}"/>
              </a:ext>
            </a:extLst>
          </p:cNvPr>
          <p:cNvSpPr>
            <a:spLocks noGrp="1"/>
          </p:cNvSpPr>
          <p:nvPr>
            <p:ph type="title"/>
          </p:nvPr>
        </p:nvSpPr>
        <p:spPr/>
        <p:txBody>
          <a:bodyPr/>
          <a:lstStyle/>
          <a:p>
            <a:r>
              <a:rPr lang="en-US" dirty="0"/>
              <a:t>B2X Subcommittee</a:t>
            </a:r>
          </a:p>
        </p:txBody>
      </p:sp>
      <p:sp>
        <p:nvSpPr>
          <p:cNvPr id="8" name="Content Placeholder 2"/>
          <p:cNvSpPr>
            <a:spLocks noGrp="1"/>
          </p:cNvSpPr>
          <p:nvPr>
            <p:ph idx="1"/>
          </p:nvPr>
        </p:nvSpPr>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7">
              <a:lnSpc>
                <a:spcPts val="4000"/>
              </a:lnSpc>
              <a:spcBef>
                <a:spcPts val="800"/>
              </a:spcBef>
              <a:spcAft>
                <a:spcPts val="600"/>
              </a:spcAft>
              <a:buNone/>
            </a:pPr>
            <a:r>
              <a:rPr lang="en-US" sz="3200" b="1" dirty="0">
                <a:solidFill>
                  <a:schemeClr val="tx1">
                    <a:lumMod val="65000"/>
                    <a:lumOff val="35000"/>
                  </a:schemeClr>
                </a:solidFill>
              </a:rPr>
              <a:t>Initiative #2</a:t>
            </a:r>
            <a:endParaRPr lang="en-US" b="1" dirty="0">
              <a:solidFill>
                <a:schemeClr val="tx1">
                  <a:lumMod val="65000"/>
                  <a:lumOff val="35000"/>
                </a:schemeClr>
              </a:solidFill>
            </a:endParaRPr>
          </a:p>
          <a:p>
            <a:r>
              <a:rPr lang="en-CA" dirty="0"/>
              <a:t>Developed “</a:t>
            </a:r>
            <a:r>
              <a:rPr lang="en-US" dirty="0"/>
              <a:t>VAN Migration Best Practices” </a:t>
            </a:r>
          </a:p>
          <a:p>
            <a:r>
              <a:rPr lang="en-US" dirty="0"/>
              <a:t>In final review for presentation to X12 Board</a:t>
            </a:r>
          </a:p>
          <a:p>
            <a:r>
              <a:rPr lang="en-US" dirty="0"/>
              <a:t>Next step is publication/adoption by X12</a:t>
            </a:r>
          </a:p>
          <a:p>
            <a:endParaRPr lang="en-US" dirty="0"/>
          </a:p>
        </p:txBody>
      </p:sp>
    </p:spTree>
    <p:extLst>
      <p:ext uri="{BB962C8B-B14F-4D97-AF65-F5344CB8AC3E}">
        <p14:creationId xmlns:p14="http://schemas.microsoft.com/office/powerpoint/2010/main" val="1970140171"/>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D4A05D-C66D-49C2-8272-D86109ECB599}"/>
              </a:ext>
            </a:extLst>
          </p:cNvPr>
          <p:cNvSpPr>
            <a:spLocks noGrp="1"/>
          </p:cNvSpPr>
          <p:nvPr>
            <p:ph type="title"/>
          </p:nvPr>
        </p:nvSpPr>
        <p:spPr/>
        <p:txBody>
          <a:bodyPr/>
          <a:lstStyle/>
          <a:p>
            <a:r>
              <a:rPr lang="en-US" dirty="0"/>
              <a:t>B2X Subcommittee</a:t>
            </a:r>
          </a:p>
        </p:txBody>
      </p:sp>
      <p:sp>
        <p:nvSpPr>
          <p:cNvPr id="8" name="Content Placeholder 2"/>
          <p:cNvSpPr>
            <a:spLocks noGrp="1"/>
          </p:cNvSpPr>
          <p:nvPr>
            <p:ph idx="1"/>
          </p:nvPr>
        </p:nvSpPr>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7">
              <a:lnSpc>
                <a:spcPts val="4000"/>
              </a:lnSpc>
              <a:spcBef>
                <a:spcPts val="800"/>
              </a:spcBef>
              <a:spcAft>
                <a:spcPts val="600"/>
              </a:spcAft>
              <a:buNone/>
            </a:pPr>
            <a:r>
              <a:rPr lang="en-US" sz="3200" b="1" dirty="0">
                <a:solidFill>
                  <a:schemeClr val="tx1">
                    <a:lumMod val="65000"/>
                    <a:lumOff val="35000"/>
                  </a:schemeClr>
                </a:solidFill>
              </a:rPr>
              <a:t>Next Steps</a:t>
            </a:r>
            <a:endParaRPr lang="en-US" b="1" dirty="0">
              <a:solidFill>
                <a:schemeClr val="tx1">
                  <a:lumMod val="65000"/>
                  <a:lumOff val="35000"/>
                </a:schemeClr>
              </a:solidFill>
            </a:endParaRPr>
          </a:p>
          <a:p>
            <a:r>
              <a:rPr lang="en-CA" dirty="0"/>
              <a:t>To be successful in this endeavor, we need strong industry participation from Retailers, Brands, Consultants, and Service Providers. </a:t>
            </a:r>
          </a:p>
          <a:p>
            <a:r>
              <a:rPr lang="en-CA" dirty="0"/>
              <a:t>This is an exciting opportunity to get involved during the early formation of the group and help foster ideas and conversations on how the supply chain industry can be better and faster.</a:t>
            </a:r>
          </a:p>
          <a:p>
            <a:r>
              <a:rPr lang="en-CA" dirty="0"/>
              <a:t>Setting Goals for 2020</a:t>
            </a:r>
            <a:endParaRPr lang="en-US" dirty="0"/>
          </a:p>
        </p:txBody>
      </p:sp>
    </p:spTree>
    <p:extLst>
      <p:ext uri="{BB962C8B-B14F-4D97-AF65-F5344CB8AC3E}">
        <p14:creationId xmlns:p14="http://schemas.microsoft.com/office/powerpoint/2010/main" val="60628052"/>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D4A05D-C66D-49C2-8272-D86109ECB599}"/>
              </a:ext>
            </a:extLst>
          </p:cNvPr>
          <p:cNvSpPr>
            <a:spLocks noGrp="1"/>
          </p:cNvSpPr>
          <p:nvPr>
            <p:ph type="title"/>
          </p:nvPr>
        </p:nvSpPr>
        <p:spPr/>
        <p:txBody>
          <a:bodyPr/>
          <a:lstStyle/>
          <a:p>
            <a:r>
              <a:rPr lang="en-US" dirty="0"/>
              <a:t>B2X Subcommittee</a:t>
            </a:r>
          </a:p>
        </p:txBody>
      </p:sp>
      <p:sp>
        <p:nvSpPr>
          <p:cNvPr id="8" name="Content Placeholder 2"/>
          <p:cNvSpPr>
            <a:spLocks noGrp="1"/>
          </p:cNvSpPr>
          <p:nvPr>
            <p:ph idx="1"/>
          </p:nvPr>
        </p:nvSpPr>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7">
              <a:lnSpc>
                <a:spcPts val="4000"/>
              </a:lnSpc>
              <a:spcBef>
                <a:spcPts val="800"/>
              </a:spcBef>
              <a:spcAft>
                <a:spcPts val="600"/>
              </a:spcAft>
              <a:buNone/>
            </a:pPr>
            <a:r>
              <a:rPr lang="en-US" sz="3200" b="1" dirty="0">
                <a:solidFill>
                  <a:schemeClr val="tx1">
                    <a:lumMod val="65000"/>
                    <a:lumOff val="35000"/>
                  </a:schemeClr>
                </a:solidFill>
              </a:rPr>
              <a:t>Become Involved</a:t>
            </a:r>
            <a:endParaRPr lang="en-US" b="1" dirty="0">
              <a:solidFill>
                <a:schemeClr val="tx1">
                  <a:lumMod val="65000"/>
                  <a:lumOff val="35000"/>
                </a:schemeClr>
              </a:solidFill>
            </a:endParaRPr>
          </a:p>
          <a:p>
            <a:r>
              <a:rPr lang="en-CA" dirty="0"/>
              <a:t>Monthly virtual meetings</a:t>
            </a:r>
          </a:p>
          <a:p>
            <a:r>
              <a:rPr lang="en-CA" dirty="0"/>
              <a:t>Setting Goals and Developing New Initiatives</a:t>
            </a:r>
          </a:p>
          <a:p>
            <a:r>
              <a:rPr lang="en-CA" dirty="0"/>
              <a:t>See B2X Organizers here at NEECOM:</a:t>
            </a:r>
          </a:p>
          <a:p>
            <a:pPr lvl="1"/>
            <a:r>
              <a:rPr lang="en-CA" dirty="0"/>
              <a:t>Rick Flaute (Chair) – Edict Systems</a:t>
            </a:r>
          </a:p>
          <a:p>
            <a:pPr lvl="1"/>
            <a:r>
              <a:rPr lang="en-CA" dirty="0"/>
              <a:t>Charlie Gardella – Intertrade Systems</a:t>
            </a:r>
          </a:p>
          <a:p>
            <a:pPr lvl="1"/>
            <a:r>
              <a:rPr lang="en-CA" dirty="0"/>
              <a:t>Tony D’Angelo – Loren Data Corp</a:t>
            </a:r>
          </a:p>
          <a:p>
            <a:pPr lvl="1"/>
            <a:r>
              <a:rPr lang="en-CA" dirty="0"/>
              <a:t>Todd Gould (X12 Board)</a:t>
            </a:r>
          </a:p>
        </p:txBody>
      </p:sp>
    </p:spTree>
    <p:extLst>
      <p:ext uri="{BB962C8B-B14F-4D97-AF65-F5344CB8AC3E}">
        <p14:creationId xmlns:p14="http://schemas.microsoft.com/office/powerpoint/2010/main" val="3319124950"/>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D4A05D-C66D-49C2-8272-D86109ECB599}"/>
              </a:ext>
            </a:extLst>
          </p:cNvPr>
          <p:cNvSpPr>
            <a:spLocks noGrp="1"/>
          </p:cNvSpPr>
          <p:nvPr>
            <p:ph type="title"/>
          </p:nvPr>
        </p:nvSpPr>
        <p:spPr/>
        <p:txBody>
          <a:bodyPr/>
          <a:lstStyle/>
          <a:p>
            <a:r>
              <a:rPr lang="en-US" dirty="0"/>
              <a:t>B2X Subcommittee</a:t>
            </a:r>
          </a:p>
        </p:txBody>
      </p:sp>
      <p:sp>
        <p:nvSpPr>
          <p:cNvPr id="8" name="Content Placeholder 2"/>
          <p:cNvSpPr>
            <a:spLocks noGrp="1"/>
          </p:cNvSpPr>
          <p:nvPr>
            <p:ph idx="1"/>
          </p:nvPr>
        </p:nvSpPr>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7">
              <a:lnSpc>
                <a:spcPts val="4000"/>
              </a:lnSpc>
              <a:spcBef>
                <a:spcPts val="800"/>
              </a:spcBef>
              <a:spcAft>
                <a:spcPts val="600"/>
              </a:spcAft>
              <a:buNone/>
            </a:pPr>
            <a:endParaRPr lang="en-US" sz="3200" b="1" dirty="0">
              <a:solidFill>
                <a:schemeClr val="tx1">
                  <a:lumMod val="65000"/>
                  <a:lumOff val="35000"/>
                </a:schemeClr>
              </a:solidFill>
            </a:endParaRPr>
          </a:p>
          <a:p>
            <a:pPr marL="0" indent="0" algn="ctr" defTabSz="914377">
              <a:lnSpc>
                <a:spcPts val="4000"/>
              </a:lnSpc>
              <a:spcBef>
                <a:spcPts val="800"/>
              </a:spcBef>
              <a:spcAft>
                <a:spcPts val="600"/>
              </a:spcAft>
              <a:buNone/>
            </a:pPr>
            <a:endParaRPr lang="en-US" sz="3200" b="1" dirty="0">
              <a:solidFill>
                <a:schemeClr val="tx1">
                  <a:lumMod val="65000"/>
                  <a:lumOff val="35000"/>
                </a:schemeClr>
              </a:solidFill>
            </a:endParaRPr>
          </a:p>
          <a:p>
            <a:pPr marL="0" indent="0" algn="ctr" defTabSz="914377">
              <a:lnSpc>
                <a:spcPts val="4000"/>
              </a:lnSpc>
              <a:spcBef>
                <a:spcPts val="800"/>
              </a:spcBef>
              <a:spcAft>
                <a:spcPts val="600"/>
              </a:spcAft>
              <a:buNone/>
            </a:pPr>
            <a:endParaRPr lang="en-US" sz="3200" b="1" dirty="0">
              <a:solidFill>
                <a:schemeClr val="tx1">
                  <a:lumMod val="65000"/>
                  <a:lumOff val="35000"/>
                </a:schemeClr>
              </a:solidFill>
            </a:endParaRPr>
          </a:p>
          <a:p>
            <a:pPr marL="0" indent="0" algn="ctr" defTabSz="914377">
              <a:lnSpc>
                <a:spcPts val="4000"/>
              </a:lnSpc>
              <a:spcBef>
                <a:spcPts val="800"/>
              </a:spcBef>
              <a:spcAft>
                <a:spcPts val="600"/>
              </a:spcAft>
              <a:buNone/>
            </a:pPr>
            <a:r>
              <a:rPr lang="en-US" sz="3200" b="1" dirty="0">
                <a:solidFill>
                  <a:schemeClr val="tx1">
                    <a:lumMod val="65000"/>
                    <a:lumOff val="35000"/>
                  </a:schemeClr>
                </a:solidFill>
              </a:rPr>
              <a:t>THANKS!</a:t>
            </a:r>
            <a:endParaRPr lang="en-US" b="1" dirty="0">
              <a:solidFill>
                <a:schemeClr val="tx1">
                  <a:lumMod val="65000"/>
                  <a:lumOff val="35000"/>
                </a:schemeClr>
              </a:solidFill>
            </a:endParaRPr>
          </a:p>
        </p:txBody>
      </p:sp>
    </p:spTree>
    <p:extLst>
      <p:ext uri="{BB962C8B-B14F-4D97-AF65-F5344CB8AC3E}">
        <p14:creationId xmlns:p14="http://schemas.microsoft.com/office/powerpoint/2010/main" val="4067065706"/>
      </p:ext>
    </p:extLst>
  </p:cSld>
  <p:clrMapOvr>
    <a:masterClrMapping/>
  </p:clrMapOvr>
  <p:transition spd="slow">
    <p:wipe dir="d"/>
  </p:transition>
</p:sld>
</file>

<file path=ppt/theme/theme1.xml><?xml version="1.0" encoding="utf-8"?>
<a:theme xmlns:a="http://schemas.openxmlformats.org/drawingml/2006/main" name="6_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030A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32742</TotalTime>
  <Words>285</Words>
  <Application>Microsoft Office PowerPoint</Application>
  <PresentationFormat>On-screen Show (4:3)</PresentationFormat>
  <Paragraphs>53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Calibri</vt:lpstr>
      <vt:lpstr>Trebuchet MS</vt:lpstr>
      <vt:lpstr>6_Office Theme</vt:lpstr>
      <vt:lpstr>PowerPoint Presentation</vt:lpstr>
      <vt:lpstr>B2X Subcommittee</vt:lpstr>
      <vt:lpstr>B2X Subcommittee</vt:lpstr>
      <vt:lpstr>B2X Subcommittee</vt:lpstr>
      <vt:lpstr>B2X Subcommittee</vt:lpstr>
      <vt:lpstr>B2X Subcommittee</vt:lpstr>
      <vt:lpstr>B2X Subcommittee</vt:lpstr>
      <vt:lpstr>B2X Subcommittee</vt:lpstr>
      <vt:lpstr>B2X Subcommittee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 What?</dc:title>
  <dc:creator>Steve Bass</dc:creator>
  <cp:lastModifiedBy>Tony D'Angelo</cp:lastModifiedBy>
  <cp:revision>486</cp:revision>
  <cp:lastPrinted>2019-01-19T01:55:18Z</cp:lastPrinted>
  <dcterms:created xsi:type="dcterms:W3CDTF">2014-01-07T00:20:01Z</dcterms:created>
  <dcterms:modified xsi:type="dcterms:W3CDTF">2019-10-17T13:56:43Z</dcterms:modified>
</cp:coreProperties>
</file>