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61" r:id="rId2"/>
    <p:sldId id="643" r:id="rId3"/>
    <p:sldId id="641" r:id="rId4"/>
    <p:sldId id="618" r:id="rId5"/>
    <p:sldId id="642" r:id="rId6"/>
    <p:sldId id="644" r:id="rId7"/>
    <p:sldId id="691" r:id="rId8"/>
    <p:sldId id="619" r:id="rId9"/>
    <p:sldId id="316" r:id="rId10"/>
    <p:sldId id="690" r:id="rId11"/>
    <p:sldId id="317" r:id="rId12"/>
    <p:sldId id="306" r:id="rId13"/>
    <p:sldId id="687" r:id="rId14"/>
    <p:sldId id="645" r:id="rId15"/>
    <p:sldId id="309" r:id="rId16"/>
    <p:sldId id="269" r:id="rId17"/>
    <p:sldId id="693" r:id="rId18"/>
    <p:sldId id="311" r:id="rId19"/>
    <p:sldId id="692" r:id="rId20"/>
    <p:sldId id="268" r:id="rId21"/>
    <p:sldId id="341" r:id="rId22"/>
    <p:sldId id="343" r:id="rId23"/>
    <p:sldId id="313" r:id="rId24"/>
    <p:sldId id="271" r:id="rId25"/>
    <p:sldId id="695" r:id="rId26"/>
    <p:sldId id="694" r:id="rId27"/>
    <p:sldId id="652" r:id="rId28"/>
    <p:sldId id="653" r:id="rId29"/>
    <p:sldId id="655" r:id="rId30"/>
    <p:sldId id="459" r:id="rId31"/>
  </p:sldIdLst>
  <p:sldSz cx="12192000" cy="6858000"/>
  <p:notesSz cx="7010400" cy="92964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0000"/>
    <a:srgbClr val="44546A"/>
    <a:srgbClr val="F8FCFC"/>
    <a:srgbClr val="EDF6F9"/>
    <a:srgbClr val="DDF0F6"/>
    <a:srgbClr val="9A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8" autoAdjust="0"/>
    <p:restoredTop sz="95799" autoAdjust="0"/>
  </p:normalViewPr>
  <p:slideViewPr>
    <p:cSldViewPr snapToGrid="0">
      <p:cViewPr varScale="1">
        <p:scale>
          <a:sx n="54" d="100"/>
          <a:sy n="54" d="100"/>
        </p:scale>
        <p:origin x="398" y="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660D36-0811-4F1C-8594-2B31A505A8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74C815-EEA4-4B56-9B97-47D4C9F439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3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EFD3F2-3023-4710-B50D-5B437589EB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B3039-A6CD-416E-A30A-EDEF8C4444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047908" y="8578261"/>
            <a:ext cx="759753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D517C4-7E5F-48C8-BE65-14386763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3610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3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8A7649-7AD3-4ADE-A6A4-44F4E7852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6777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Ciera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3B9A56-32E3-4D19-BC7D-544E6E508FC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56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These</a:t>
            </a:r>
            <a:r>
              <a:rPr lang="en-US" baseline="0" dirty="0"/>
              <a:t> skill, as the name alludes, are related tot the interaction between people.</a:t>
            </a:r>
          </a:p>
          <a:p>
            <a:endParaRPr lang="en-US" baseline="0" dirty="0"/>
          </a:p>
          <a:p>
            <a:r>
              <a:rPr lang="en-US" baseline="0" dirty="0"/>
              <a:t>Active listening helps you listen to your boss and your spouse.</a:t>
            </a:r>
          </a:p>
          <a:p>
            <a:endParaRPr lang="en-US" baseline="0" dirty="0"/>
          </a:p>
          <a:p>
            <a:r>
              <a:rPr lang="en-US" baseline="0" dirty="0"/>
              <a:t>Having difficult conversations with members of your staff and family members of all generations</a:t>
            </a:r>
          </a:p>
          <a:p>
            <a:endParaRPr lang="en-US" baseline="0" dirty="0"/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A1830-7380-47FD-BC71-9F54C47A1E0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4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The standard</a:t>
            </a:r>
            <a:r>
              <a:rPr lang="en-US" baseline="0" dirty="0"/>
              <a:t> cast of characters</a:t>
            </a:r>
          </a:p>
          <a:p>
            <a:endParaRPr lang="en-US" dirty="0"/>
          </a:p>
          <a:p>
            <a:r>
              <a:rPr lang="en-US" dirty="0"/>
              <a:t>When reviewing these lists, yes there are a few that I could</a:t>
            </a:r>
            <a:r>
              <a:rPr lang="en-US" baseline="0" dirty="0"/>
              <a:t> easily move to one of the other categories.</a:t>
            </a:r>
          </a:p>
          <a:p>
            <a:endParaRPr lang="en-US" baseline="0" dirty="0"/>
          </a:p>
          <a:p>
            <a:r>
              <a:rPr lang="en-US" baseline="0" dirty="0"/>
              <a:t>Having effective meetings at the office and leading successful volunteer efforts that that help others.</a:t>
            </a:r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A1830-7380-47FD-BC71-9F54C47A1E0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04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/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A1830-7380-47FD-BC71-9F54C47A1E0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03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These</a:t>
            </a:r>
            <a:r>
              <a:rPr lang="en-US" baseline="0" dirty="0"/>
              <a:t> skill, as the name alludes, are related tot the interaction between people.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A1830-7380-47FD-BC71-9F54C47A1E0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62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These</a:t>
            </a:r>
            <a:r>
              <a:rPr lang="en-US" baseline="0" dirty="0"/>
              <a:t> skill, as the name alludes, are related tot the interaction between people.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A1830-7380-47FD-BC71-9F54C47A1E0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63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These</a:t>
            </a:r>
            <a:r>
              <a:rPr lang="en-US" baseline="0" dirty="0"/>
              <a:t> skill, as the name alludes, are related tot the interaction between people.</a:t>
            </a:r>
          </a:p>
          <a:p>
            <a:endParaRPr lang="en-US" baseline="0" dirty="0"/>
          </a:p>
          <a:p>
            <a:r>
              <a:rPr lang="en-US" baseline="0" dirty="0"/>
              <a:t>Active listening helps you listen to your boss and your spouse.</a:t>
            </a:r>
          </a:p>
          <a:p>
            <a:endParaRPr lang="en-US" baseline="0" dirty="0"/>
          </a:p>
          <a:p>
            <a:r>
              <a:rPr lang="en-US" baseline="0" dirty="0"/>
              <a:t>Having difficult conversations with members of your staff and family members of all generations</a:t>
            </a:r>
          </a:p>
          <a:p>
            <a:endParaRPr lang="en-US" baseline="0" dirty="0"/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A1830-7380-47FD-BC71-9F54C47A1E0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52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Parent skills, story about</a:t>
            </a:r>
            <a:r>
              <a:rPr lang="en-US" baseline="0" dirty="0"/>
              <a:t> first book</a:t>
            </a:r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A1830-7380-47FD-BC71-9F54C47A1E0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33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These</a:t>
            </a:r>
            <a:r>
              <a:rPr lang="en-US" baseline="0" dirty="0"/>
              <a:t> skill, as the name alludes, are related tot the interaction between people.</a:t>
            </a:r>
          </a:p>
          <a:p>
            <a:endParaRPr lang="en-US" baseline="0" dirty="0"/>
          </a:p>
          <a:p>
            <a:r>
              <a:rPr lang="en-US" baseline="0" dirty="0"/>
              <a:t>Active listening helps you listen to your boss and your spouse.</a:t>
            </a:r>
          </a:p>
          <a:p>
            <a:endParaRPr lang="en-US" baseline="0" dirty="0"/>
          </a:p>
          <a:p>
            <a:r>
              <a:rPr lang="en-US" baseline="0" dirty="0"/>
              <a:t>Having difficult conversations with members of your staff and family members of all generations</a:t>
            </a:r>
          </a:p>
          <a:p>
            <a:endParaRPr lang="en-US" baseline="0" dirty="0"/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A1830-7380-47FD-BC71-9F54C47A1E0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95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Parent skills, story about</a:t>
            </a:r>
            <a:r>
              <a:rPr lang="en-US" baseline="0" dirty="0"/>
              <a:t> first book</a:t>
            </a:r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A1830-7380-47FD-BC71-9F54C47A1E0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76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F651B0-81EF-46B5-913C-D566A15D8C9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99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Ciera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3B9A56-32E3-4D19-BC7D-544E6E508FC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70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Ciera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3B9A56-32E3-4D19-BC7D-544E6E508FC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62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Ciera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3B9A56-32E3-4D19-BC7D-544E6E508FC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37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Ciera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3B9A56-32E3-4D19-BC7D-544E6E508FC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36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Ciera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3B9A56-32E3-4D19-BC7D-544E6E508FC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87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These</a:t>
            </a:r>
            <a:r>
              <a:rPr lang="en-US" baseline="0" dirty="0"/>
              <a:t> skill, as the name alludes, are related tot the interaction between people.</a:t>
            </a:r>
          </a:p>
          <a:p>
            <a:endParaRPr lang="en-US" baseline="0" dirty="0"/>
          </a:p>
          <a:p>
            <a:r>
              <a:rPr lang="en-US" baseline="0" dirty="0"/>
              <a:t>Active listening helps you listen to your boss and your spouse.</a:t>
            </a:r>
          </a:p>
          <a:p>
            <a:endParaRPr lang="en-US" baseline="0" dirty="0"/>
          </a:p>
          <a:p>
            <a:r>
              <a:rPr lang="en-US" baseline="0" dirty="0"/>
              <a:t>Having difficult conversations with members of your staff and family members of all generations</a:t>
            </a:r>
          </a:p>
          <a:p>
            <a:endParaRPr lang="en-US" baseline="0" dirty="0"/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A1830-7380-47FD-BC71-9F54C47A1E0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75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The standard</a:t>
            </a:r>
            <a:r>
              <a:rPr lang="en-US" baseline="0" dirty="0"/>
              <a:t> cast of characters</a:t>
            </a:r>
          </a:p>
          <a:p>
            <a:endParaRPr lang="en-US" dirty="0"/>
          </a:p>
          <a:p>
            <a:r>
              <a:rPr lang="en-US" dirty="0"/>
              <a:t>When reviewing these lists, yes there are a few that I could</a:t>
            </a:r>
            <a:r>
              <a:rPr lang="en-US" baseline="0" dirty="0"/>
              <a:t> easily move to one of the other categories.</a:t>
            </a:r>
          </a:p>
          <a:p>
            <a:endParaRPr lang="en-US" baseline="0" dirty="0"/>
          </a:p>
          <a:p>
            <a:r>
              <a:rPr lang="en-US" baseline="0" dirty="0"/>
              <a:t>Having effective meetings at the office and leading successful volunteer efforts that that help others.</a:t>
            </a:r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A1830-7380-47FD-BC71-9F54C47A1E0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9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The standard</a:t>
            </a:r>
            <a:r>
              <a:rPr lang="en-US" baseline="0" dirty="0"/>
              <a:t> cast of characters</a:t>
            </a:r>
          </a:p>
          <a:p>
            <a:endParaRPr lang="en-US" dirty="0"/>
          </a:p>
          <a:p>
            <a:r>
              <a:rPr lang="en-US" dirty="0"/>
              <a:t>When reviewing these lists, yes there are a few that I could</a:t>
            </a:r>
            <a:r>
              <a:rPr lang="en-US" baseline="0" dirty="0"/>
              <a:t> easily move to one of the other categories.</a:t>
            </a:r>
          </a:p>
          <a:p>
            <a:endParaRPr lang="en-US" baseline="0" dirty="0"/>
          </a:p>
          <a:p>
            <a:r>
              <a:rPr lang="en-US" baseline="0" dirty="0"/>
              <a:t>Having effective meetings at the office and leading successful volunteer efforts that that help others.</a:t>
            </a:r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A1830-7380-47FD-BC71-9F54C47A1E0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6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EAEED-97B8-4C5B-A97F-319097F8F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984" y="469276"/>
            <a:ext cx="11269958" cy="1399611"/>
          </a:xfrm>
        </p:spPr>
        <p:txBody>
          <a:bodyPr anchor="t" anchorCtr="0">
            <a:normAutofit/>
          </a:bodyPr>
          <a:lstStyle>
            <a:lvl1pPr algn="l"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AB7CE4-E4AF-4B75-A19D-3B06603DBE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0" y="4550810"/>
            <a:ext cx="4623816" cy="1409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EC9649-AC3F-418B-9F06-FA1EC720E800}"/>
              </a:ext>
            </a:extLst>
          </p:cNvPr>
          <p:cNvSpPr/>
          <p:nvPr userDrawn="1"/>
        </p:nvSpPr>
        <p:spPr>
          <a:xfrm>
            <a:off x="430850" y="6194004"/>
            <a:ext cx="11152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810000"/>
                </a:solidFill>
                <a:latin typeface="+mj-lt"/>
              </a:rPr>
              <a:t>Helping Today's Technologists Become Tomorrow's Leaders</a:t>
            </a:r>
          </a:p>
        </p:txBody>
      </p:sp>
    </p:spTree>
    <p:extLst>
      <p:ext uri="{BB962C8B-B14F-4D97-AF65-F5344CB8AC3E}">
        <p14:creationId xmlns:p14="http://schemas.microsoft.com/office/powerpoint/2010/main" val="41648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BE4A1-B3BA-4C2B-94A4-9FC24717B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223804"/>
            <a:ext cx="10926097" cy="863591"/>
          </a:xfrm>
        </p:spPr>
        <p:txBody>
          <a:bodyPr anchor="t" anchorCtr="0">
            <a:noAutofit/>
          </a:bodyPr>
          <a:lstStyle>
            <a:lvl1pPr>
              <a:defRPr sz="2800" b="1"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1125E-F7C6-44CE-B642-2962EC8C5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125780"/>
            <a:ext cx="10926097" cy="4870871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1A34AB-95D7-4269-8106-494A8E6ABA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497" y="6228687"/>
            <a:ext cx="1984807" cy="605124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D9ECAC1-F047-4398-BDBE-ED1D17D4F0EF}"/>
              </a:ext>
            </a:extLst>
          </p:cNvPr>
          <p:cNvSpPr txBox="1">
            <a:spLocks/>
          </p:cNvSpPr>
          <p:nvPr userDrawn="1"/>
        </p:nvSpPr>
        <p:spPr>
          <a:xfrm>
            <a:off x="5534399" y="6147964"/>
            <a:ext cx="680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51B4BC2-1917-461E-81DF-4EA856489DD9}" type="slidenum">
              <a:rPr lang="en-US" smtClean="0">
                <a:solidFill>
                  <a:schemeClr val="tx1"/>
                </a:solidFill>
              </a:rPr>
              <a:pPr algn="ct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8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DD7A28-71DA-4247-996F-90B8E74D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832" y="200879"/>
            <a:ext cx="10962968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9E65F-681A-4A24-AA96-C989F42FA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832" y="1742495"/>
            <a:ext cx="1096296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E89AC-FB01-4C21-83C5-D05B2566D9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D4ECD-AFE2-4594-A022-995809A20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758AE-64B3-487B-9780-F59F0E4C1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542" y="6356350"/>
            <a:ext cx="680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B4BC2-1917-461E-81DF-4EA856489D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383758-299A-4365-938F-F483E25B59EA}"/>
              </a:ext>
            </a:extLst>
          </p:cNvPr>
          <p:cNvSpPr/>
          <p:nvPr userDrawn="1"/>
        </p:nvSpPr>
        <p:spPr>
          <a:xfrm flipV="1">
            <a:off x="0" y="-45718"/>
            <a:ext cx="12192000" cy="45719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62057A-E7EF-4CFE-B17F-5E4C8DF53E1D}"/>
              </a:ext>
            </a:extLst>
          </p:cNvPr>
          <p:cNvSpPr/>
          <p:nvPr userDrawn="1"/>
        </p:nvSpPr>
        <p:spPr>
          <a:xfrm flipV="1">
            <a:off x="1" y="36344"/>
            <a:ext cx="12192000" cy="45719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9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4DE1-CB85-486A-928A-437D74C77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1910"/>
            <a:ext cx="11532345" cy="1399611"/>
          </a:xfrm>
        </p:spPr>
        <p:txBody>
          <a:bodyPr lIns="182880" tIns="182880">
            <a:noAutofit/>
          </a:bodyPr>
          <a:lstStyle/>
          <a:p>
            <a:r>
              <a:rPr lang="en-US" sz="5400" dirty="0"/>
              <a:t>Maximizing Your Office Influence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5594C2-B6D0-4B1E-A264-003DA5C8364D}"/>
              </a:ext>
            </a:extLst>
          </p:cNvPr>
          <p:cNvSpPr txBox="1"/>
          <p:nvPr/>
        </p:nvSpPr>
        <p:spPr>
          <a:xfrm>
            <a:off x="429948" y="3209803"/>
            <a:ext cx="6261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4546A"/>
                </a:solidFill>
              </a:rPr>
              <a:t>Eric Bloom</a:t>
            </a:r>
          </a:p>
          <a:p>
            <a:r>
              <a:rPr lang="en-US" sz="2800" b="1" dirty="0">
                <a:solidFill>
                  <a:srgbClr val="44546A"/>
                </a:solidFill>
              </a:rPr>
              <a:t>Executive Director</a:t>
            </a:r>
          </a:p>
          <a:p>
            <a:r>
              <a:rPr lang="en-US" sz="2800" b="1" dirty="0">
                <a:solidFill>
                  <a:srgbClr val="44546A"/>
                </a:solidFill>
              </a:rPr>
              <a:t>info@ITMLInstitute.org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9B27C9-7E49-4544-AC15-1DCB35378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457" y="1182769"/>
            <a:ext cx="3165481" cy="47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17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717" y="191729"/>
            <a:ext cx="10902015" cy="3097161"/>
          </a:xfrm>
        </p:spPr>
        <p:txBody>
          <a:bodyPr/>
          <a:lstStyle/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1300" i="1" dirty="0">
                <a:solidFill>
                  <a:srgbClr val="44546A"/>
                </a:solidFill>
              </a:rPr>
              <a:t>50%</a:t>
            </a:r>
          </a:p>
          <a:p>
            <a:pPr marL="457200" lvl="1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8700" i="1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44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726" y="1042168"/>
            <a:ext cx="11682548" cy="4467250"/>
          </a:xfrm>
        </p:spPr>
        <p:txBody>
          <a:bodyPr/>
          <a:lstStyle/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44546A"/>
                </a:solidFill>
              </a:rPr>
              <a:t>On average 50% of people’s day is spent influencing others!</a:t>
            </a: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4000" i="1" dirty="0">
              <a:solidFill>
                <a:srgbClr val="44546A"/>
              </a:solidFill>
            </a:endParaRP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i="1" dirty="0">
                <a:solidFill>
                  <a:srgbClr val="44546A"/>
                </a:solidFill>
              </a:rPr>
              <a:t>8 hour day X 50% = 4 hours</a:t>
            </a: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i="1" dirty="0">
                <a:solidFill>
                  <a:srgbClr val="44546A"/>
                </a:solidFill>
              </a:rPr>
              <a:t>4 hours / 2 </a:t>
            </a:r>
            <a:r>
              <a:rPr lang="en-US" i="1" dirty="0">
                <a:solidFill>
                  <a:srgbClr val="44546A"/>
                </a:solidFill>
              </a:rPr>
              <a:t>(because of influence training)</a:t>
            </a:r>
            <a:r>
              <a:rPr lang="en-US" sz="4000" i="1" dirty="0">
                <a:solidFill>
                  <a:srgbClr val="44546A"/>
                </a:solidFill>
              </a:rPr>
              <a:t> = 2 hours</a:t>
            </a: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4000" i="1" dirty="0">
              <a:solidFill>
                <a:srgbClr val="44546A"/>
              </a:solidFill>
            </a:endParaRP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44546A"/>
                </a:solidFill>
              </a:rPr>
              <a:t>You save two hours a day!</a:t>
            </a:r>
          </a:p>
          <a:p>
            <a:pPr marL="457200" lvl="1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4000" i="1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could you do with two hours a day?</a:t>
            </a:r>
          </a:p>
        </p:txBody>
      </p:sp>
      <p:pic>
        <p:nvPicPr>
          <p:cNvPr id="1026" name="Picture 2" descr="Image result for tasks images">
            <a:extLst>
              <a:ext uri="{FF2B5EF4-FFF2-40B4-BE49-F238E27FC236}">
                <a16:creationId xmlns:a16="http://schemas.microsoft.com/office/drawing/2014/main" id="{38C04E0E-9778-4A2B-96D8-135E4BCEF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68" y="1230599"/>
            <a:ext cx="4776152" cy="304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ntoring images">
            <a:extLst>
              <a:ext uri="{FF2B5EF4-FFF2-40B4-BE49-F238E27FC236}">
                <a16:creationId xmlns:a16="http://schemas.microsoft.com/office/drawing/2014/main" id="{7F9DEA6B-404D-4BF3-AF2A-B2BEB3111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04" y="1815841"/>
            <a:ext cx="5500444" cy="367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097D7FD-8B23-4B22-BC3D-3AFEB52B18BF}"/>
              </a:ext>
            </a:extLst>
          </p:cNvPr>
          <p:cNvSpPr txBox="1">
            <a:spLocks/>
          </p:cNvSpPr>
          <p:nvPr/>
        </p:nvSpPr>
        <p:spPr>
          <a:xfrm>
            <a:off x="6676637" y="5488445"/>
            <a:ext cx="4660940" cy="697596"/>
          </a:xfrm>
          <a:prstGeom prst="rect">
            <a:avLst/>
          </a:prstGeom>
        </p:spPr>
        <p:txBody>
          <a:bodyPr vert="horz" lIns="91440" tIns="9144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/>
              <a:t>Mentor your team?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D3BDFBB-786D-4405-9E84-385CB0CC7EE9}"/>
              </a:ext>
            </a:extLst>
          </p:cNvPr>
          <p:cNvSpPr txBox="1">
            <a:spLocks/>
          </p:cNvSpPr>
          <p:nvPr/>
        </p:nvSpPr>
        <p:spPr>
          <a:xfrm rot="2206014">
            <a:off x="297364" y="2802310"/>
            <a:ext cx="4493121" cy="566375"/>
          </a:xfrm>
          <a:prstGeom prst="rect">
            <a:avLst/>
          </a:prstGeom>
        </p:spPr>
        <p:txBody>
          <a:bodyPr vert="horz" lIns="91440" tIns="9144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/>
              <a:t>Complete more tasks?</a:t>
            </a:r>
          </a:p>
        </p:txBody>
      </p:sp>
    </p:spTree>
    <p:extLst>
      <p:ext uri="{BB962C8B-B14F-4D97-AF65-F5344CB8AC3E}">
        <p14:creationId xmlns:p14="http://schemas.microsoft.com/office/powerpoint/2010/main" val="94546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mage result for children playing soccer images">
            <a:extLst>
              <a:ext uri="{FF2B5EF4-FFF2-40B4-BE49-F238E27FC236}">
                <a16:creationId xmlns:a16="http://schemas.microsoft.com/office/drawing/2014/main" id="{90909B32-EC5D-4D42-9938-195F1F46E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349"/>
            <a:ext cx="12192000" cy="597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could you do with two hours a day?</a:t>
            </a:r>
          </a:p>
        </p:txBody>
      </p:sp>
    </p:spTree>
    <p:extLst>
      <p:ext uri="{BB962C8B-B14F-4D97-AF65-F5344CB8AC3E}">
        <p14:creationId xmlns:p14="http://schemas.microsoft.com/office/powerpoint/2010/main" val="60077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26097" cy="1383448"/>
          </a:xfrm>
        </p:spPr>
        <p:txBody>
          <a:bodyPr lIns="640080" tIns="365760"/>
          <a:lstStyle/>
          <a:p>
            <a:r>
              <a:rPr lang="en-US" sz="4000" dirty="0"/>
              <a:t>Influence Power Rating </a:t>
            </a:r>
            <a:br>
              <a:rPr lang="en-US" sz="4000" dirty="0"/>
            </a:br>
            <a:r>
              <a:rPr lang="en-US" i="1" dirty="0">
                <a:solidFill>
                  <a:srgbClr val="810000"/>
                </a:solidFill>
              </a:rPr>
              <a:t>Key Concepts #1: Core Influence Characteristics</a:t>
            </a:r>
            <a:br>
              <a:rPr lang="en-US" i="1" dirty="0">
                <a:solidFill>
                  <a:srgbClr val="81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420" y="1902444"/>
            <a:ext cx="10453255" cy="4162280"/>
          </a:xfrm>
        </p:spPr>
        <p:txBody>
          <a:bodyPr lIns="822960"/>
          <a:lstStyle/>
          <a:p>
            <a:pPr marL="0" indent="0">
              <a:buNone/>
            </a:pPr>
            <a:r>
              <a:rPr lang="en-US" sz="3200" i="1" dirty="0">
                <a:solidFill>
                  <a:srgbClr val="44546A"/>
                </a:solidFill>
              </a:rPr>
              <a:t>Your </a:t>
            </a:r>
            <a:r>
              <a:rPr lang="en-US" sz="3200" b="1" i="1" dirty="0">
                <a:solidFill>
                  <a:srgbClr val="44546A"/>
                </a:solidFill>
              </a:rPr>
              <a:t>Core Influence Characteristics</a:t>
            </a:r>
            <a:r>
              <a:rPr lang="en-US" sz="3200" i="1" dirty="0">
                <a:solidFill>
                  <a:srgbClr val="44546A"/>
                </a:solidFill>
              </a:rPr>
              <a:t> are five categories of personal traits that can enhance or detract from your ability to influence others.  Understanding and enhancing these personally characteristics increases your overall influential effectiveness.</a:t>
            </a:r>
          </a:p>
          <a:p>
            <a:pPr marL="0" indent="0">
              <a:buNone/>
            </a:pPr>
            <a:endParaRPr lang="en-US" sz="3200" i="1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24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EA46BF-D00C-4F0A-ACE0-3F42A4EE4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12295"/>
            <a:ext cx="12192000" cy="69702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7ABA5-1E02-4DED-B5FE-6EDA3B26DE27}"/>
              </a:ext>
            </a:extLst>
          </p:cNvPr>
          <p:cNvSpPr/>
          <p:nvPr/>
        </p:nvSpPr>
        <p:spPr>
          <a:xfrm>
            <a:off x="1846912" y="359664"/>
            <a:ext cx="87683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+mj-lt"/>
              </a:rPr>
              <a:t> Personal			Attributes</a:t>
            </a:r>
          </a:p>
        </p:txBody>
      </p:sp>
    </p:spTree>
    <p:extLst>
      <p:ext uri="{BB962C8B-B14F-4D97-AF65-F5344CB8AC3E}">
        <p14:creationId xmlns:p14="http://schemas.microsoft.com/office/powerpoint/2010/main" val="2184090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Soft Skills Types</a:t>
            </a:r>
            <a:br>
              <a:rPr lang="en-US" sz="2800" dirty="0"/>
            </a:br>
            <a:r>
              <a:rPr lang="en-US" i="1" dirty="0">
                <a:solidFill>
                  <a:srgbClr val="810000"/>
                </a:solidFill>
              </a:rPr>
              <a:t>Personal Attributes: Internal</a:t>
            </a:r>
            <a:endParaRPr lang="en-US" sz="2800" i="1" dirty="0">
              <a:solidFill>
                <a:srgbClr val="81000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4083" y="1391889"/>
            <a:ext cx="2661313" cy="4476648"/>
          </a:xfrm>
        </p:spPr>
        <p:txBody>
          <a:bodyPr/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Confidence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Trustworthiness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Respectful and humble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Optimistic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Open mindedness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Influence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Vision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Motivation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Proactive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Opportunistic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Commitment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Flexibility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Determination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Accountability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algn="r"/>
            <a:endParaRPr lang="en-US" sz="2000" dirty="0"/>
          </a:p>
        </p:txBody>
      </p:sp>
      <p:sp>
        <p:nvSpPr>
          <p:cNvPr id="7" name="Right Brace 6"/>
          <p:cNvSpPr/>
          <p:nvPr/>
        </p:nvSpPr>
        <p:spPr bwMode="auto">
          <a:xfrm>
            <a:off x="4153468" y="1454226"/>
            <a:ext cx="762000" cy="1587816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5470" y="1825347"/>
            <a:ext cx="5907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Builds a professional brand of integrity, trust and respect</a:t>
            </a:r>
          </a:p>
        </p:txBody>
      </p:sp>
      <p:sp>
        <p:nvSpPr>
          <p:cNvPr id="9" name="Right Brace 8"/>
          <p:cNvSpPr/>
          <p:nvPr/>
        </p:nvSpPr>
        <p:spPr bwMode="auto">
          <a:xfrm>
            <a:off x="4153470" y="3064745"/>
            <a:ext cx="762000" cy="1626173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5470" y="3624510"/>
            <a:ext cx="590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Creates your reputation as a change-agent</a:t>
            </a:r>
          </a:p>
        </p:txBody>
      </p:sp>
      <p:sp>
        <p:nvSpPr>
          <p:cNvPr id="11" name="Right Brace 10"/>
          <p:cNvSpPr/>
          <p:nvPr/>
        </p:nvSpPr>
        <p:spPr bwMode="auto">
          <a:xfrm>
            <a:off x="4115369" y="4697684"/>
            <a:ext cx="762000" cy="1233190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7369" y="5079673"/>
            <a:ext cx="590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Helps you get the job done</a:t>
            </a:r>
          </a:p>
        </p:txBody>
      </p:sp>
    </p:spTree>
    <p:extLst>
      <p:ext uri="{BB962C8B-B14F-4D97-AF65-F5344CB8AC3E}">
        <p14:creationId xmlns:p14="http://schemas.microsoft.com/office/powerpoint/2010/main" val="186579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0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0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Soft Skills Types</a:t>
            </a:r>
            <a:br>
              <a:rPr lang="en-US" sz="2800" dirty="0"/>
            </a:br>
            <a:r>
              <a:rPr lang="en-US" i="1" dirty="0">
                <a:solidFill>
                  <a:srgbClr val="810000"/>
                </a:solidFill>
              </a:rPr>
              <a:t>Personal Attributes: External</a:t>
            </a:r>
            <a:endParaRPr lang="en-US" sz="2800" i="1" dirty="0">
              <a:solidFill>
                <a:srgbClr val="81000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896" y="1391889"/>
            <a:ext cx="3974501" cy="4476648"/>
          </a:xfrm>
        </p:spPr>
        <p:txBody>
          <a:bodyPr/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Delegated authority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Friends, allies and advisories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Academic, media, political &amp; industry contacts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Providing thought leadership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Being an information gateway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Industry and association activism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Follow-through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Showing you care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Using proper body language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Leading by example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algn="r"/>
            <a:endParaRPr lang="en-US" sz="2000" dirty="0"/>
          </a:p>
        </p:txBody>
      </p:sp>
      <p:sp>
        <p:nvSpPr>
          <p:cNvPr id="7" name="Right Brace 6"/>
          <p:cNvSpPr/>
          <p:nvPr/>
        </p:nvSpPr>
        <p:spPr bwMode="auto">
          <a:xfrm>
            <a:off x="4153468" y="1454226"/>
            <a:ext cx="762000" cy="1202118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5470" y="1825347"/>
            <a:ext cx="590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Your social connections</a:t>
            </a:r>
          </a:p>
        </p:txBody>
      </p:sp>
      <p:sp>
        <p:nvSpPr>
          <p:cNvPr id="9" name="Right Brace 8"/>
          <p:cNvSpPr/>
          <p:nvPr/>
        </p:nvSpPr>
        <p:spPr bwMode="auto">
          <a:xfrm>
            <a:off x="4153470" y="3016465"/>
            <a:ext cx="762000" cy="86359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5470" y="3249606"/>
            <a:ext cx="590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Your social activities</a:t>
            </a:r>
          </a:p>
        </p:txBody>
      </p:sp>
      <p:sp>
        <p:nvSpPr>
          <p:cNvPr id="11" name="Right Brace 10"/>
          <p:cNvSpPr/>
          <p:nvPr/>
        </p:nvSpPr>
        <p:spPr bwMode="auto">
          <a:xfrm>
            <a:off x="4115369" y="4185620"/>
            <a:ext cx="762000" cy="1233190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7369" y="4585897"/>
            <a:ext cx="590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Your actions</a:t>
            </a:r>
          </a:p>
        </p:txBody>
      </p:sp>
    </p:spTree>
    <p:extLst>
      <p:ext uri="{BB962C8B-B14F-4D97-AF65-F5344CB8AC3E}">
        <p14:creationId xmlns:p14="http://schemas.microsoft.com/office/powerpoint/2010/main" val="361251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C2F366-7163-414A-90D5-949A53D50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8337"/>
            <a:ext cx="12255682" cy="6970296"/>
          </a:xfrm>
          <a:prstGeom prst="rect">
            <a:avLst/>
          </a:prstGeom>
        </p:spPr>
      </p:pic>
      <p:pic>
        <p:nvPicPr>
          <p:cNvPr id="3076" name="Picture 4" descr="Image result for baby with tie and glasses images">
            <a:extLst>
              <a:ext uri="{FF2B5EF4-FFF2-40B4-BE49-F238E27FC236}">
                <a16:creationId xmlns:a16="http://schemas.microsoft.com/office/drawing/2014/main" id="{D77300D7-8A10-4619-A81D-2150CDC1D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" y="-128337"/>
            <a:ext cx="10448228" cy="697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AF71C6-320E-4F64-9A13-2F3CB7FBD5E2}"/>
              </a:ext>
            </a:extLst>
          </p:cNvPr>
          <p:cNvSpPr/>
          <p:nvPr/>
        </p:nvSpPr>
        <p:spPr>
          <a:xfrm>
            <a:off x="8256115" y="2335129"/>
            <a:ext cx="298568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+mj-lt"/>
              </a:rPr>
              <a:t>Professional </a:t>
            </a:r>
          </a:p>
          <a:p>
            <a:r>
              <a:rPr lang="en-US" sz="4400" b="1" dirty="0">
                <a:latin typeface="+mj-lt"/>
              </a:rPr>
              <a:t>Stature</a:t>
            </a:r>
          </a:p>
        </p:txBody>
      </p:sp>
    </p:spTree>
    <p:extLst>
      <p:ext uri="{BB962C8B-B14F-4D97-AF65-F5344CB8AC3E}">
        <p14:creationId xmlns:p14="http://schemas.microsoft.com/office/powerpoint/2010/main" val="3098413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Soft Skills Types</a:t>
            </a:r>
            <a:br>
              <a:rPr lang="en-US" sz="2800" dirty="0"/>
            </a:br>
            <a:r>
              <a:rPr lang="en-US" sz="2800" i="1" dirty="0">
                <a:solidFill>
                  <a:srgbClr val="810000"/>
                </a:solidFill>
              </a:rPr>
              <a:t>Personal Attributes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7427" y="1391889"/>
            <a:ext cx="2877969" cy="4476648"/>
          </a:xfrm>
        </p:spPr>
        <p:txBody>
          <a:bodyPr/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College degrees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Professional certifications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Profession type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Job title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Awards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Major accomplishments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Professional experience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Personal experience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Learned skills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Learned information</a:t>
            </a:r>
          </a:p>
          <a:p>
            <a:pPr algn="r"/>
            <a:endParaRPr lang="en-US" sz="2000" dirty="0"/>
          </a:p>
        </p:txBody>
      </p:sp>
      <p:sp>
        <p:nvSpPr>
          <p:cNvPr id="7" name="Right Brace 6"/>
          <p:cNvSpPr/>
          <p:nvPr/>
        </p:nvSpPr>
        <p:spPr bwMode="auto">
          <a:xfrm>
            <a:off x="4153468" y="1454226"/>
            <a:ext cx="762000" cy="1233190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5470" y="1833745"/>
            <a:ext cx="590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Your credentials</a:t>
            </a:r>
          </a:p>
        </p:txBody>
      </p:sp>
      <p:sp>
        <p:nvSpPr>
          <p:cNvPr id="9" name="Right Brace 8"/>
          <p:cNvSpPr/>
          <p:nvPr/>
        </p:nvSpPr>
        <p:spPr bwMode="auto">
          <a:xfrm>
            <a:off x="4153470" y="3000737"/>
            <a:ext cx="762000" cy="547135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5470" y="3030150"/>
            <a:ext cx="590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Your recognition</a:t>
            </a:r>
          </a:p>
        </p:txBody>
      </p:sp>
      <p:sp>
        <p:nvSpPr>
          <p:cNvPr id="11" name="Right Brace 10"/>
          <p:cNvSpPr/>
          <p:nvPr/>
        </p:nvSpPr>
        <p:spPr bwMode="auto">
          <a:xfrm>
            <a:off x="4115369" y="3902156"/>
            <a:ext cx="762000" cy="1233190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7369" y="4284145"/>
            <a:ext cx="590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Your knowledge</a:t>
            </a:r>
          </a:p>
        </p:txBody>
      </p:sp>
    </p:spTree>
    <p:extLst>
      <p:ext uri="{BB962C8B-B14F-4D97-AF65-F5344CB8AC3E}">
        <p14:creationId xmlns:p14="http://schemas.microsoft.com/office/powerpoint/2010/main" val="301078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" y="439709"/>
            <a:ext cx="11650980" cy="2425411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i="1" dirty="0">
                <a:solidFill>
                  <a:srgbClr val="44546A"/>
                </a:solidFill>
              </a:rPr>
              <a:t>Office influence is . . .</a:t>
            </a:r>
          </a:p>
          <a:p>
            <a:pPr marL="0" indent="0" algn="ctr">
              <a:buNone/>
            </a:pPr>
            <a:endParaRPr lang="en-US" sz="1050" i="1" dirty="0">
              <a:solidFill>
                <a:srgbClr val="44546A"/>
              </a:solidFill>
            </a:endParaRPr>
          </a:p>
          <a:p>
            <a:pPr marL="0" indent="0" algn="ctr">
              <a:buNone/>
            </a:pPr>
            <a:r>
              <a:rPr lang="en-US" sz="4400" i="1" dirty="0">
                <a:solidFill>
                  <a:srgbClr val="44546A"/>
                </a:solidFill>
              </a:rPr>
              <a:t>. . . the ability to move a person’s thinking, actions and/or decisions forward your business objectives.</a:t>
            </a:r>
            <a:endParaRPr lang="en-US" sz="1800" i="1" dirty="0">
              <a:solidFill>
                <a:srgbClr val="44546A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807EC1-CD09-4EEB-8CB1-A5D147098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" y="3210306"/>
            <a:ext cx="116109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office  people talking  images">
            <a:extLst>
              <a:ext uri="{FF2B5EF4-FFF2-40B4-BE49-F238E27FC236}">
                <a16:creationId xmlns:a16="http://schemas.microsoft.com/office/drawing/2014/main" id="{2C69581A-29C7-4B55-9A5A-0E7215799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464"/>
            <a:ext cx="12172950" cy="703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9E88D44-2342-4149-849D-56F496CF1150}"/>
              </a:ext>
            </a:extLst>
          </p:cNvPr>
          <p:cNvSpPr/>
          <p:nvPr/>
        </p:nvSpPr>
        <p:spPr>
          <a:xfrm>
            <a:off x="3650719" y="0"/>
            <a:ext cx="68040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+mj-lt"/>
              </a:rPr>
              <a:t>Interpersonal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4009374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Soft Skills Types</a:t>
            </a:r>
            <a:br>
              <a:rPr lang="en-US" sz="2800" dirty="0"/>
            </a:br>
            <a:r>
              <a:rPr lang="en-US" sz="2800" i="1" dirty="0">
                <a:solidFill>
                  <a:srgbClr val="810000"/>
                </a:solidFill>
              </a:rPr>
              <a:t>Interpersonal Communication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809BA91-7DEA-42E7-AC54-FDC606D57B6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96401" y="1363296"/>
          <a:ext cx="2942737" cy="2905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r:id="rId4" imgW="7022160" imgH="6920280" progId="">
                  <p:embed/>
                </p:oleObj>
              </mc:Choice>
              <mc:Fallback>
                <p:oleObj r:id="rId4" imgW="7022160" imgH="6920280" progId="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809BA91-7DEA-42E7-AC54-FDC606D57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6401" y="1363296"/>
                        <a:ext cx="2942737" cy="2905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006817A-6725-4D46-ACE2-E07B19EDFF05}"/>
              </a:ext>
            </a:extLst>
          </p:cNvPr>
          <p:cNvSpPr/>
          <p:nvPr/>
        </p:nvSpPr>
        <p:spPr>
          <a:xfrm>
            <a:off x="4554598" y="2417143"/>
            <a:ext cx="5150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Of great value in the office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9B4EDEB-4F7D-42C7-98B0-F52D5A69541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482969" y="3537278"/>
          <a:ext cx="2854608" cy="2483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r:id="rId6" imgW="2539440" imgH="2209320" progId="">
                  <p:embed/>
                </p:oleObj>
              </mc:Choice>
              <mc:Fallback>
                <p:oleObj r:id="rId6" imgW="2539440" imgH="220932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9B4EDEB-4F7D-42C7-98B0-F52D5A6954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82969" y="3537278"/>
                        <a:ext cx="2854608" cy="2483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F0ADAEE-C367-4DED-8861-A9D04F96AB84}"/>
              </a:ext>
            </a:extLst>
          </p:cNvPr>
          <p:cNvSpPr/>
          <p:nvPr/>
        </p:nvSpPr>
        <p:spPr>
          <a:xfrm>
            <a:off x="2967769" y="4577902"/>
            <a:ext cx="5422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Also, of great value at home</a:t>
            </a:r>
          </a:p>
        </p:txBody>
      </p:sp>
    </p:spTree>
    <p:extLst>
      <p:ext uri="{BB962C8B-B14F-4D97-AF65-F5344CB8AC3E}">
        <p14:creationId xmlns:p14="http://schemas.microsoft.com/office/powerpoint/2010/main" val="104923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Soft Skills Types</a:t>
            </a:r>
            <a:br>
              <a:rPr lang="en-US" sz="2800" dirty="0"/>
            </a:br>
            <a:r>
              <a:rPr lang="en-US" sz="2800" i="1" dirty="0">
                <a:solidFill>
                  <a:srgbClr val="810000"/>
                </a:solidFill>
              </a:rPr>
              <a:t>Interpersonal Communication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3768" y="1459140"/>
            <a:ext cx="4214720" cy="4064450"/>
          </a:xfrm>
        </p:spPr>
        <p:txBody>
          <a:bodyPr/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Emotional intelligence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Body language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Asking purposeful questions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Active listening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Conflict resolution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Difficult conversations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Public speaking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Business acumen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Facilitation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Written communication</a:t>
            </a:r>
          </a:p>
        </p:txBody>
      </p:sp>
      <p:sp>
        <p:nvSpPr>
          <p:cNvPr id="2" name="Right Brace 1"/>
          <p:cNvSpPr/>
          <p:nvPr/>
        </p:nvSpPr>
        <p:spPr bwMode="auto">
          <a:xfrm>
            <a:off x="4649973" y="1459140"/>
            <a:ext cx="762000" cy="821979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4341" y="1467921"/>
            <a:ext cx="495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Provides an understanding of others </a:t>
            </a:r>
          </a:p>
          <a:p>
            <a:r>
              <a:rPr lang="en-US" sz="2400" b="1" dirty="0">
                <a:cs typeface="Arial" panose="020B0604020202020204" pitchFamily="34" charset="0"/>
              </a:rPr>
              <a:t>Builds relationships and influence </a:t>
            </a:r>
          </a:p>
        </p:txBody>
      </p:sp>
      <p:sp>
        <p:nvSpPr>
          <p:cNvPr id="8" name="Right Brace 7"/>
          <p:cNvSpPr/>
          <p:nvPr/>
        </p:nvSpPr>
        <p:spPr bwMode="auto">
          <a:xfrm>
            <a:off x="4662342" y="2474067"/>
            <a:ext cx="762000" cy="823604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4340" y="2485257"/>
            <a:ext cx="5667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Enhances fact finding and builds interpersonal rapport</a:t>
            </a:r>
          </a:p>
        </p:txBody>
      </p:sp>
      <p:sp>
        <p:nvSpPr>
          <p:cNvPr id="10" name="Right Brace 9"/>
          <p:cNvSpPr/>
          <p:nvPr/>
        </p:nvSpPr>
        <p:spPr bwMode="auto">
          <a:xfrm>
            <a:off x="4624241" y="3475204"/>
            <a:ext cx="762000" cy="70647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1973" y="3416282"/>
            <a:ext cx="5546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Reduces stress, enhances productivity, facilitates teamwork and lowers attrition</a:t>
            </a:r>
          </a:p>
        </p:txBody>
      </p:sp>
      <p:sp>
        <p:nvSpPr>
          <p:cNvPr id="12" name="Right Brace 11"/>
          <p:cNvSpPr/>
          <p:nvPr/>
        </p:nvSpPr>
        <p:spPr bwMode="auto">
          <a:xfrm>
            <a:off x="4624241" y="4492906"/>
            <a:ext cx="762000" cy="1444750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4341" y="4754467"/>
            <a:ext cx="5251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Enhances your visibility, influence and upward mobility</a:t>
            </a:r>
          </a:p>
        </p:txBody>
      </p:sp>
    </p:spTree>
    <p:extLst>
      <p:ext uri="{BB962C8B-B14F-4D97-AF65-F5344CB8AC3E}">
        <p14:creationId xmlns:p14="http://schemas.microsoft.com/office/powerpoint/2010/main" val="241349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dogs talking   images">
            <a:extLst>
              <a:ext uri="{FF2B5EF4-FFF2-40B4-BE49-F238E27FC236}">
                <a16:creationId xmlns:a16="http://schemas.microsoft.com/office/drawing/2014/main" id="{4FF9B039-96B5-407A-BBAB-B4176B1A9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08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F3836F-058A-4674-9EF0-457BE8AF73E0}"/>
              </a:ext>
            </a:extLst>
          </p:cNvPr>
          <p:cNvSpPr/>
          <p:nvPr/>
        </p:nvSpPr>
        <p:spPr>
          <a:xfrm rot="19257556">
            <a:off x="2588448" y="3420979"/>
            <a:ext cx="32944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+mj-lt"/>
              </a:rPr>
              <a:t>Business Skills</a:t>
            </a:r>
          </a:p>
        </p:txBody>
      </p:sp>
    </p:spTree>
    <p:extLst>
      <p:ext uri="{BB962C8B-B14F-4D97-AF65-F5344CB8AC3E}">
        <p14:creationId xmlns:p14="http://schemas.microsoft.com/office/powerpoint/2010/main" val="3992778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Soft Skills Types</a:t>
            </a:r>
            <a:br>
              <a:rPr lang="en-US" sz="2800" dirty="0"/>
            </a:br>
            <a:r>
              <a:rPr lang="en-US" sz="2800" i="1" dirty="0">
                <a:solidFill>
                  <a:srgbClr val="810000"/>
                </a:solidFill>
              </a:rPr>
              <a:t>Business Skills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4044" y="1148284"/>
            <a:ext cx="3047999" cy="4690618"/>
          </a:xfrm>
        </p:spPr>
        <p:txBody>
          <a:bodyPr/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Teambuilding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Running meeting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Building diversity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Vendor management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Consultative approach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Negotiation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Strategic planning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Goal setting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Time management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Interviewing/Hiring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Mentoring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Staff reviews</a:t>
            </a:r>
            <a:endParaRPr lang="en-US" sz="1800" dirty="0"/>
          </a:p>
        </p:txBody>
      </p:sp>
      <p:sp>
        <p:nvSpPr>
          <p:cNvPr id="7" name="Right Brace 6"/>
          <p:cNvSpPr/>
          <p:nvPr/>
        </p:nvSpPr>
        <p:spPr bwMode="auto">
          <a:xfrm>
            <a:off x="4726375" y="1075761"/>
            <a:ext cx="762000" cy="1393452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7900" y="1569843"/>
            <a:ext cx="3352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Helps build your team</a:t>
            </a:r>
          </a:p>
        </p:txBody>
      </p:sp>
      <p:sp>
        <p:nvSpPr>
          <p:cNvPr id="9" name="Right Brace 8"/>
          <p:cNvSpPr/>
          <p:nvPr/>
        </p:nvSpPr>
        <p:spPr bwMode="auto">
          <a:xfrm>
            <a:off x="4707325" y="2693355"/>
            <a:ext cx="762000" cy="1532906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9324" y="3044114"/>
            <a:ext cx="5269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Maximizes your personal productivity and effectiveness</a:t>
            </a:r>
          </a:p>
        </p:txBody>
      </p:sp>
      <p:sp>
        <p:nvSpPr>
          <p:cNvPr id="11" name="Right Brace 10"/>
          <p:cNvSpPr/>
          <p:nvPr/>
        </p:nvSpPr>
        <p:spPr bwMode="auto">
          <a:xfrm>
            <a:off x="4688275" y="4552910"/>
            <a:ext cx="762000" cy="942595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69325" y="4616804"/>
            <a:ext cx="561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Enhances one-on-one staff interaction</a:t>
            </a:r>
          </a:p>
          <a:p>
            <a:r>
              <a:rPr lang="en-US" sz="2400" b="1" dirty="0">
                <a:cs typeface="Arial" panose="020B0604020202020204" pitchFamily="34" charset="0"/>
              </a:rPr>
              <a:t>Builds loyalty in your team toward you</a:t>
            </a:r>
          </a:p>
        </p:txBody>
      </p:sp>
    </p:spTree>
    <p:extLst>
      <p:ext uri="{BB962C8B-B14F-4D97-AF65-F5344CB8AC3E}">
        <p14:creationId xmlns:p14="http://schemas.microsoft.com/office/powerpoint/2010/main" val="371087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0F3836F-058A-4674-9EF0-457BE8AF73E0}"/>
              </a:ext>
            </a:extLst>
          </p:cNvPr>
          <p:cNvSpPr/>
          <p:nvPr/>
        </p:nvSpPr>
        <p:spPr>
          <a:xfrm>
            <a:off x="1270927" y="3429000"/>
            <a:ext cx="24400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+mj-lt"/>
              </a:rPr>
              <a:t>Resources</a:t>
            </a:r>
          </a:p>
        </p:txBody>
      </p:sp>
      <p:pic>
        <p:nvPicPr>
          <p:cNvPr id="2052" name="Picture 4" descr="Image result for resources images">
            <a:extLst>
              <a:ext uri="{FF2B5EF4-FFF2-40B4-BE49-F238E27FC236}">
                <a16:creationId xmlns:a16="http://schemas.microsoft.com/office/drawing/2014/main" id="{130E35AE-85DC-4EB6-BCF0-B117254FD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645" y="334298"/>
            <a:ext cx="6693126" cy="6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713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Soft Skills Types</a:t>
            </a:r>
            <a:br>
              <a:rPr lang="en-US" sz="2800" dirty="0"/>
            </a:br>
            <a:r>
              <a:rPr lang="en-US" sz="2800" i="1" dirty="0">
                <a:solidFill>
                  <a:srgbClr val="810000"/>
                </a:solidFill>
              </a:rPr>
              <a:t>Resources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4044" y="1148284"/>
            <a:ext cx="3047999" cy="4690618"/>
          </a:xfrm>
        </p:spPr>
        <p:txBody>
          <a:bodyPr/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Money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Equipment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Software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Location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Physical access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Documentation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Business process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Intellectual Property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Relevant Information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Organizational access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Personal connections</a:t>
            </a:r>
          </a:p>
        </p:txBody>
      </p:sp>
      <p:sp>
        <p:nvSpPr>
          <p:cNvPr id="7" name="Right Brace 6"/>
          <p:cNvSpPr/>
          <p:nvPr/>
        </p:nvSpPr>
        <p:spPr bwMode="auto">
          <a:xfrm>
            <a:off x="4726375" y="1223242"/>
            <a:ext cx="762000" cy="1484305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7900" y="1717323"/>
            <a:ext cx="5160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Ability to provide needed resources</a:t>
            </a:r>
          </a:p>
        </p:txBody>
      </p:sp>
      <p:sp>
        <p:nvSpPr>
          <p:cNvPr id="9" name="Right Brace 8"/>
          <p:cNvSpPr/>
          <p:nvPr/>
        </p:nvSpPr>
        <p:spPr bwMode="auto">
          <a:xfrm>
            <a:off x="4707325" y="3037486"/>
            <a:ext cx="762000" cy="1249379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9324" y="3270250"/>
            <a:ext cx="5269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Ability to provide need information and expertise</a:t>
            </a:r>
          </a:p>
        </p:txBody>
      </p:sp>
      <p:sp>
        <p:nvSpPr>
          <p:cNvPr id="11" name="Right Brace 10"/>
          <p:cNvSpPr/>
          <p:nvPr/>
        </p:nvSpPr>
        <p:spPr bwMode="auto">
          <a:xfrm>
            <a:off x="4688275" y="4552911"/>
            <a:ext cx="762000" cy="618858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69325" y="4469324"/>
            <a:ext cx="561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Ability to provide needed business connections</a:t>
            </a:r>
          </a:p>
        </p:txBody>
      </p:sp>
    </p:spTree>
    <p:extLst>
      <p:ext uri="{BB962C8B-B14F-4D97-AF65-F5344CB8AC3E}">
        <p14:creationId xmlns:p14="http://schemas.microsoft.com/office/powerpoint/2010/main" val="426211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26097" cy="1383448"/>
          </a:xfrm>
        </p:spPr>
        <p:txBody>
          <a:bodyPr lIns="640080" tIns="365760"/>
          <a:lstStyle/>
          <a:p>
            <a:r>
              <a:rPr lang="en-US" sz="4000" dirty="0"/>
              <a:t>Influence Power Rating </a:t>
            </a:r>
            <a:br>
              <a:rPr lang="en-US" sz="4000" dirty="0"/>
            </a:br>
            <a:r>
              <a:rPr lang="en-US" i="1" dirty="0">
                <a:solidFill>
                  <a:srgbClr val="810000"/>
                </a:solidFill>
              </a:rPr>
              <a:t>Key Concepts #2: Situational Influence</a:t>
            </a:r>
            <a:br>
              <a:rPr lang="en-US" i="1" dirty="0">
                <a:solidFill>
                  <a:srgbClr val="81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2080244"/>
            <a:ext cx="10453255" cy="3002065"/>
          </a:xfrm>
        </p:spPr>
        <p:txBody>
          <a:bodyPr lIns="822960"/>
          <a:lstStyle/>
          <a:p>
            <a:pPr marL="0" indent="0">
              <a:buNone/>
            </a:pPr>
            <a:r>
              <a:rPr lang="en-US" sz="3200" b="1" i="1" dirty="0">
                <a:solidFill>
                  <a:srgbClr val="44546A"/>
                </a:solidFill>
              </a:rPr>
              <a:t>All influence is situational. </a:t>
            </a:r>
            <a:r>
              <a:rPr lang="en-US" sz="3200" i="1" dirty="0">
                <a:solidFill>
                  <a:srgbClr val="44546A"/>
                </a:solidFill>
              </a:rPr>
              <a:t> Understanding your relative level of knowledge and control as compared to others is key in assessing your ability to influence them.</a:t>
            </a:r>
          </a:p>
          <a:p>
            <a:pPr marL="0" indent="0">
              <a:buNone/>
            </a:pPr>
            <a:endParaRPr lang="en-US" sz="3200" i="1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3CEE8-2DD5-4A02-97B7-0CAEC004D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Influence Power Rating </a:t>
            </a:r>
            <a:br>
              <a:rPr lang="en-US" dirty="0"/>
            </a:br>
            <a:r>
              <a:rPr lang="en-US" sz="2800" i="1" dirty="0">
                <a:solidFill>
                  <a:srgbClr val="810000"/>
                </a:solidFill>
              </a:rPr>
              <a:t>Situational Influence Examples</a:t>
            </a:r>
            <a:endParaRPr lang="en-US" i="1" dirty="0">
              <a:solidFill>
                <a:srgbClr val="81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A55C-D607-48AF-8682-5680CB88D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371600"/>
            <a:ext cx="10926097" cy="2456121"/>
          </a:xfrm>
        </p:spPr>
        <p:txBody>
          <a:bodyPr/>
          <a:lstStyle/>
          <a:p>
            <a:r>
              <a:rPr lang="en-US" dirty="0"/>
              <a:t>A Project Manager has more influence power over her team than over her stakeholders</a:t>
            </a:r>
          </a:p>
          <a:p>
            <a:endParaRPr lang="en-US" sz="800" dirty="0"/>
          </a:p>
          <a:p>
            <a:r>
              <a:rPr lang="en-US" dirty="0"/>
              <a:t>A brain surgeon who has no knowledge of football has a high level of influence over his patients, but has very little influence discussing the NFL’s best quarterback with his friends</a:t>
            </a:r>
          </a:p>
          <a:p>
            <a:endParaRPr lang="en-US" dirty="0"/>
          </a:p>
        </p:txBody>
      </p:sp>
      <p:pic>
        <p:nvPicPr>
          <p:cNvPr id="1026" name="Picture 2" descr="Image result for people talking images">
            <a:extLst>
              <a:ext uri="{FF2B5EF4-FFF2-40B4-BE49-F238E27FC236}">
                <a16:creationId xmlns:a16="http://schemas.microsoft.com/office/drawing/2014/main" id="{522A74CC-AEF4-466A-9CA2-A0DDA7125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111" y="3552710"/>
            <a:ext cx="5728833" cy="308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96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26097" cy="863591"/>
          </a:xfrm>
        </p:spPr>
        <p:txBody>
          <a:bodyPr lIns="640080" tIns="365760"/>
          <a:lstStyle/>
          <a:p>
            <a:r>
              <a:rPr lang="en-US" sz="4000" dirty="0"/>
              <a:t>Influence Power Rating Worksheet</a:t>
            </a:r>
          </a:p>
        </p:txBody>
      </p:sp>
      <p:pic>
        <p:nvPicPr>
          <p:cNvPr id="5" name="Picture 2" descr="Image result for Personal Reflection  images">
            <a:extLst>
              <a:ext uri="{FF2B5EF4-FFF2-40B4-BE49-F238E27FC236}">
                <a16:creationId xmlns:a16="http://schemas.microsoft.com/office/drawing/2014/main" id="{1CE4C2B9-CDDA-47DB-8731-EBA8B2E0D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184" y="3385934"/>
            <a:ext cx="4623816" cy="347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0176A70-2138-4DBD-B218-267EBB421309}"/>
              </a:ext>
            </a:extLst>
          </p:cNvPr>
          <p:cNvSpPr txBox="1"/>
          <p:nvPr/>
        </p:nvSpPr>
        <p:spPr>
          <a:xfrm>
            <a:off x="7552611" y="1670314"/>
            <a:ext cx="2201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Situational</a:t>
            </a:r>
          </a:p>
          <a:p>
            <a:pPr algn="ctr"/>
            <a:r>
              <a:rPr lang="en-US" sz="2000" dirty="0">
                <a:latin typeface="Arial Narrow" panose="020B0606020202030204" pitchFamily="34" charset="0"/>
              </a:rPr>
              <a:t>Knowledge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55D680-DB4F-474C-ACD3-D64E6834BC78}"/>
              </a:ext>
            </a:extLst>
          </p:cNvPr>
          <p:cNvSpPr txBox="1"/>
          <p:nvPr/>
        </p:nvSpPr>
        <p:spPr>
          <a:xfrm>
            <a:off x="172145" y="1613940"/>
            <a:ext cx="1461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Personal</a:t>
            </a:r>
          </a:p>
          <a:p>
            <a:pPr algn="ctr"/>
            <a:r>
              <a:rPr lang="en-US" sz="2000" dirty="0">
                <a:latin typeface="Arial Narrow" panose="020B0606020202030204" pitchFamily="34" charset="0"/>
              </a:rPr>
              <a:t>Attributes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C4FCCC-3CD9-4FC2-94C5-CC4864125EBC}"/>
              </a:ext>
            </a:extLst>
          </p:cNvPr>
          <p:cNvSpPr txBox="1"/>
          <p:nvPr/>
        </p:nvSpPr>
        <p:spPr>
          <a:xfrm>
            <a:off x="1512740" y="1617926"/>
            <a:ext cx="1607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Professional </a:t>
            </a:r>
          </a:p>
          <a:p>
            <a:pPr algn="ctr"/>
            <a:r>
              <a:rPr lang="en-US" sz="2000" dirty="0">
                <a:latin typeface="Arial Narrow" panose="020B0606020202030204" pitchFamily="34" charset="0"/>
              </a:rPr>
              <a:t>Stature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554264-271C-4E61-82B9-73AF15D56B00}"/>
              </a:ext>
            </a:extLst>
          </p:cNvPr>
          <p:cNvSpPr txBox="1"/>
          <p:nvPr/>
        </p:nvSpPr>
        <p:spPr>
          <a:xfrm>
            <a:off x="4801670" y="1603169"/>
            <a:ext cx="1393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Business</a:t>
            </a:r>
          </a:p>
          <a:p>
            <a:pPr algn="ctr"/>
            <a:r>
              <a:rPr lang="en-US" sz="2000" dirty="0">
                <a:latin typeface="Arial Narrow" panose="020B0606020202030204" pitchFamily="34" charset="0"/>
              </a:rPr>
              <a:t>Skills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DA2DA7-7F32-4BAE-9372-C0033104F545}"/>
              </a:ext>
            </a:extLst>
          </p:cNvPr>
          <p:cNvSpPr txBox="1"/>
          <p:nvPr/>
        </p:nvSpPr>
        <p:spPr>
          <a:xfrm>
            <a:off x="3167908" y="1626463"/>
            <a:ext cx="1699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Interpersonal</a:t>
            </a:r>
          </a:p>
          <a:p>
            <a:pPr algn="ctr"/>
            <a:r>
              <a:rPr lang="en-US" sz="2000" dirty="0">
                <a:latin typeface="Arial Narrow" panose="020B0606020202030204" pitchFamily="34" charset="0"/>
              </a:rPr>
              <a:t>Skills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4910EC-C0E9-4E19-8893-28E5EC811305}"/>
              </a:ext>
            </a:extLst>
          </p:cNvPr>
          <p:cNvSpPr txBox="1"/>
          <p:nvPr/>
        </p:nvSpPr>
        <p:spPr>
          <a:xfrm>
            <a:off x="6283590" y="1786068"/>
            <a:ext cx="1389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Resources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3BE84A-E333-4C03-8B5A-AB5921D5564F}"/>
              </a:ext>
            </a:extLst>
          </p:cNvPr>
          <p:cNvSpPr txBox="1"/>
          <p:nvPr/>
        </p:nvSpPr>
        <p:spPr>
          <a:xfrm>
            <a:off x="7694287" y="1741037"/>
            <a:ext cx="393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2CD071-7131-4EC6-99B6-A37F8495573A}"/>
              </a:ext>
            </a:extLst>
          </p:cNvPr>
          <p:cNvSpPr txBox="1"/>
          <p:nvPr/>
        </p:nvSpPr>
        <p:spPr>
          <a:xfrm>
            <a:off x="1270550" y="1556370"/>
            <a:ext cx="492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 Narrow" panose="020B0606020202030204" pitchFamily="34" charset="0"/>
              </a:rPr>
              <a:t>+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18E963-A944-4CDD-B789-A893F0374DE8}"/>
              </a:ext>
            </a:extLst>
          </p:cNvPr>
          <p:cNvSpPr txBox="1"/>
          <p:nvPr/>
        </p:nvSpPr>
        <p:spPr>
          <a:xfrm>
            <a:off x="2867024" y="1571568"/>
            <a:ext cx="492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 Narrow" panose="020B0606020202030204" pitchFamily="34" charset="0"/>
              </a:rPr>
              <a:t>+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BA5328-071E-49BC-81E7-619408494B75}"/>
              </a:ext>
            </a:extLst>
          </p:cNvPr>
          <p:cNvSpPr txBox="1"/>
          <p:nvPr/>
        </p:nvSpPr>
        <p:spPr>
          <a:xfrm>
            <a:off x="4602937" y="1564907"/>
            <a:ext cx="492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 Narrow" panose="020B0606020202030204" pitchFamily="34" charset="0"/>
              </a:rPr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05F00F-FC15-44A5-BAEB-0C940F6FD64A}"/>
              </a:ext>
            </a:extLst>
          </p:cNvPr>
          <p:cNvSpPr txBox="1"/>
          <p:nvPr/>
        </p:nvSpPr>
        <p:spPr>
          <a:xfrm>
            <a:off x="5946060" y="1547519"/>
            <a:ext cx="492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 Narrow" panose="020B0606020202030204" pitchFamily="34" charset="0"/>
              </a:rPr>
              <a:t>+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09E7F3-6BBB-46BB-B9C8-E6856BF63748}"/>
              </a:ext>
            </a:extLst>
          </p:cNvPr>
          <p:cNvSpPr txBox="1"/>
          <p:nvPr/>
        </p:nvSpPr>
        <p:spPr>
          <a:xfrm>
            <a:off x="181027" y="1284124"/>
            <a:ext cx="571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 Narrow" panose="020B0606020202030204" pitchFamily="34" charset="0"/>
              </a:rPr>
              <a:t>(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F8EF12-BC46-44FC-AC83-B729D7201DF2}"/>
              </a:ext>
            </a:extLst>
          </p:cNvPr>
          <p:cNvSpPr txBox="1"/>
          <p:nvPr/>
        </p:nvSpPr>
        <p:spPr>
          <a:xfrm>
            <a:off x="7386189" y="1295118"/>
            <a:ext cx="571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445C3B4-D245-4B7D-9D8C-DE94C2217F5C}"/>
              </a:ext>
            </a:extLst>
          </p:cNvPr>
          <p:cNvSpPr txBox="1"/>
          <p:nvPr/>
        </p:nvSpPr>
        <p:spPr>
          <a:xfrm>
            <a:off x="9099897" y="1650504"/>
            <a:ext cx="2201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Situational</a:t>
            </a:r>
          </a:p>
          <a:p>
            <a:pPr algn="ctr"/>
            <a:r>
              <a:rPr lang="en-US" sz="2000" dirty="0">
                <a:latin typeface="Arial Narrow" panose="020B0606020202030204" pitchFamily="34" charset="0"/>
              </a:rPr>
              <a:t>Audience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1EDDD2-8EC5-4D8C-A540-EAEB712C152A}"/>
              </a:ext>
            </a:extLst>
          </p:cNvPr>
          <p:cNvSpPr txBox="1"/>
          <p:nvPr/>
        </p:nvSpPr>
        <p:spPr>
          <a:xfrm>
            <a:off x="9218868" y="1732186"/>
            <a:ext cx="393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624F93-5A26-4CD4-978A-162FE862F67C}"/>
              </a:ext>
            </a:extLst>
          </p:cNvPr>
          <p:cNvSpPr txBox="1"/>
          <p:nvPr/>
        </p:nvSpPr>
        <p:spPr>
          <a:xfrm>
            <a:off x="10814391" y="1741037"/>
            <a:ext cx="393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B44E4BA-3840-4793-B114-EE3DFED9B356}"/>
              </a:ext>
            </a:extLst>
          </p:cNvPr>
          <p:cNvSpPr txBox="1"/>
          <p:nvPr/>
        </p:nvSpPr>
        <p:spPr>
          <a:xfrm>
            <a:off x="425124" y="2325423"/>
            <a:ext cx="1120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</a:rPr>
              <a:t>   1 - 5                1 – 5                       1 – 5                 1 – 5                  1 – 5                   0 – 2                   0 - 2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F019360-A69C-42E7-A7E9-DE6DC4A200FD}"/>
              </a:ext>
            </a:extLst>
          </p:cNvPr>
          <p:cNvSpPr txBox="1"/>
          <p:nvPr/>
        </p:nvSpPr>
        <p:spPr>
          <a:xfrm>
            <a:off x="11118202" y="1749040"/>
            <a:ext cx="75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</a:rPr>
              <a:t>IPR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6BE1858-FC54-447B-A6DC-6E50002F467C}"/>
              </a:ext>
            </a:extLst>
          </p:cNvPr>
          <p:cNvSpPr/>
          <p:nvPr/>
        </p:nvSpPr>
        <p:spPr>
          <a:xfrm>
            <a:off x="1890837" y="1122471"/>
            <a:ext cx="4001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Core Influence Characteristics</a:t>
            </a:r>
            <a:endParaRPr lang="en-US" sz="24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FF2719A-505A-4944-9202-5BFB859AE6E2}"/>
              </a:ext>
            </a:extLst>
          </p:cNvPr>
          <p:cNvSpPr/>
          <p:nvPr/>
        </p:nvSpPr>
        <p:spPr>
          <a:xfrm>
            <a:off x="7942771" y="1121538"/>
            <a:ext cx="2871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Situational Influence</a:t>
            </a:r>
          </a:p>
        </p:txBody>
      </p:sp>
      <p:pic>
        <p:nvPicPr>
          <p:cNvPr id="46" name="Picture 4" descr="https://encrypted-tbn3.gstatic.com/images?q=tbn:ANd9GcSPe6KCppvJMCfVzR4FTE2GiRR-JwdOsWPnK7saTpk-CQIS-7nh">
            <a:extLst>
              <a:ext uri="{FF2B5EF4-FFF2-40B4-BE49-F238E27FC236}">
                <a16:creationId xmlns:a16="http://schemas.microsoft.com/office/drawing/2014/main" id="{CC11E099-1A5F-48BB-BE9A-A47AF7E9D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486" y="3136994"/>
            <a:ext cx="5353514" cy="370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FA1BC1-CE94-4E00-8288-83A23648C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7" y="2917785"/>
            <a:ext cx="5591873" cy="355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0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FD6404-C57B-4B9F-A171-47F23CF40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4690"/>
            <a:ext cx="5681694" cy="5073309"/>
          </a:xfrm>
          <a:prstGeom prst="rect">
            <a:avLst/>
          </a:prstGeom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926097" cy="863591"/>
          </a:xfrm>
        </p:spPr>
        <p:txBody>
          <a:bodyPr lIns="640080" tIns="365760"/>
          <a:lstStyle/>
          <a:p>
            <a:r>
              <a:rPr lang="en-US" sz="4000" dirty="0"/>
              <a:t>Office Influence Survey Results</a:t>
            </a:r>
            <a:br>
              <a:rPr lang="en-US" sz="4000" dirty="0"/>
            </a:br>
            <a:r>
              <a:rPr lang="en-US" i="1" dirty="0">
                <a:solidFill>
                  <a:srgbClr val="810000"/>
                </a:solidFill>
              </a:rPr>
              <a:t>Survey Answer Weighting</a:t>
            </a:r>
            <a:br>
              <a:rPr lang="en-US" i="1" dirty="0">
                <a:solidFill>
                  <a:srgbClr val="810000"/>
                </a:solidFill>
              </a:rPr>
            </a:br>
            <a:endParaRPr lang="en-US" i="1" dirty="0">
              <a:solidFill>
                <a:srgbClr val="81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C36B8D6-0D04-480E-A953-8DC01511A00F}"/>
              </a:ext>
            </a:extLst>
          </p:cNvPr>
          <p:cNvSpPr txBox="1">
            <a:spLocks noChangeArrowheads="1"/>
          </p:cNvSpPr>
          <p:nvPr/>
        </p:nvSpPr>
        <p:spPr>
          <a:xfrm>
            <a:off x="5463048" y="1784690"/>
            <a:ext cx="5681694" cy="2863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44546A"/>
                </a:solidFill>
              </a:rPr>
              <a:t>For each of the 76 attributes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rgbClr val="44546A"/>
                </a:solidFill>
              </a:rPr>
              <a:t>1 = Not Important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rgbClr val="44546A"/>
                </a:solidFill>
              </a:rPr>
              <a:t>2 = Somewhat Unimportant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rgbClr val="44546A"/>
                </a:solidFill>
              </a:rPr>
              <a:t>3 = Somewhat Important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rgbClr val="44546A"/>
                </a:solidFill>
              </a:rPr>
              <a:t>4 = Important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rgbClr val="44546A"/>
                </a:solidFill>
              </a:rPr>
              <a:t>5 = Very Important</a:t>
            </a:r>
            <a:endParaRPr lang="en-US" sz="1200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2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914400"/>
          </a:xfrm>
        </p:spPr>
        <p:txBody>
          <a:bodyPr lIns="640080" tIns="365760"/>
          <a:lstStyle/>
          <a:p>
            <a:pPr eaLnBrk="1" hangingPunct="1"/>
            <a:r>
              <a:rPr lang="en-US" sz="4000" dirty="0">
                <a:cs typeface="Arial" charset="0"/>
              </a:rPr>
              <a:t>Thank You</a:t>
            </a:r>
          </a:p>
        </p:txBody>
      </p:sp>
      <p:pic>
        <p:nvPicPr>
          <p:cNvPr id="5" name="Picture 4" descr="Image result for thank you images">
            <a:extLst>
              <a:ext uri="{FF2B5EF4-FFF2-40B4-BE49-F238E27FC236}">
                <a16:creationId xmlns:a16="http://schemas.microsoft.com/office/drawing/2014/main" id="{8493837F-F3DB-4A73-A04C-C247AEBDA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01619"/>
            <a:ext cx="8458200" cy="476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AC496A13-75AF-4066-8B70-5812ACD8AAE6}"/>
              </a:ext>
            </a:extLst>
          </p:cNvPr>
          <p:cNvSpPr txBox="1">
            <a:spLocks noChangeArrowheads="1"/>
          </p:cNvSpPr>
          <p:nvPr/>
        </p:nvSpPr>
        <p:spPr>
          <a:xfrm>
            <a:off x="498560" y="4379710"/>
            <a:ext cx="5597440" cy="2363410"/>
          </a:xfr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charset="0"/>
                <a:cs typeface="Arial" charset="0"/>
              </a:rPr>
              <a:t>Eric Bloom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charset="0"/>
                <a:cs typeface="Arial" charset="0"/>
              </a:rPr>
              <a:t>Executive Director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charset="0"/>
                <a:cs typeface="Arial" charset="0"/>
              </a:rPr>
              <a:t>IT Management and Leadership Institute 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charset="0"/>
              <a:cs typeface="Arial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charset="0"/>
                <a:cs typeface="Arial" charset="0"/>
              </a:rPr>
              <a:t>eric@ITMLInstitute.org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charset="0"/>
                <a:cs typeface="Arial" charset="0"/>
              </a:rPr>
              <a:t>Twitter: @</a:t>
            </a:r>
            <a:r>
              <a:rPr lang="en-US" dirty="0" err="1">
                <a:latin typeface="Arial" charset="0"/>
                <a:cs typeface="Arial" charset="0"/>
              </a:rPr>
              <a:t>EricPBloom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9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926097" cy="863591"/>
          </a:xfrm>
        </p:spPr>
        <p:txBody>
          <a:bodyPr lIns="640080" tIns="365760"/>
          <a:lstStyle/>
          <a:p>
            <a:r>
              <a:rPr lang="en-US" sz="4000" dirty="0"/>
              <a:t>Office Influence Survey Results</a:t>
            </a:r>
            <a:br>
              <a:rPr lang="en-US" sz="4000" dirty="0"/>
            </a:br>
            <a:r>
              <a:rPr lang="en-US" i="1" dirty="0">
                <a:solidFill>
                  <a:srgbClr val="810000"/>
                </a:solidFill>
              </a:rPr>
              <a:t> NEECOM Specific Survey Findings – TOP 20</a:t>
            </a:r>
            <a:endParaRPr lang="en-US" i="1" dirty="0">
              <a:solidFill>
                <a:srgbClr val="810000"/>
              </a:solidFill>
              <a:latin typeface="Arial" charset="0"/>
              <a:cs typeface="Arial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987" y="1713863"/>
            <a:ext cx="5327988" cy="4519863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3368675" algn="l"/>
              </a:tabLst>
            </a:pPr>
            <a:r>
              <a:rPr lang="en-US" i="1" dirty="0"/>
              <a:t> Being Authentic	4.95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3368675" algn="l"/>
              </a:tabLst>
            </a:pPr>
            <a:r>
              <a:rPr lang="en-US" i="1" dirty="0"/>
              <a:t>Trustworthiness	4.88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3368675" algn="l"/>
              </a:tabLst>
            </a:pPr>
            <a:r>
              <a:rPr lang="en-US" i="1" dirty="0"/>
              <a:t>Transparency	4.80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3368675" algn="l"/>
              </a:tabLst>
            </a:pPr>
            <a:r>
              <a:rPr lang="en-US" i="1" dirty="0"/>
              <a:t>Responsiveness	4.75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3368675" algn="l"/>
              </a:tabLst>
            </a:pPr>
            <a:r>
              <a:rPr lang="en-US" i="1" dirty="0"/>
              <a:t>Active listening	4.75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3368675" algn="l"/>
              </a:tabLst>
            </a:pPr>
            <a:r>
              <a:rPr lang="en-US" i="1" dirty="0"/>
              <a:t>Commitment	4.71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3368675" algn="l"/>
              </a:tabLst>
            </a:pPr>
            <a:r>
              <a:rPr lang="en-US" i="1" dirty="0"/>
              <a:t>Experience	4.71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3368675" algn="l"/>
              </a:tabLst>
            </a:pPr>
            <a:r>
              <a:rPr lang="en-US" i="1" dirty="0"/>
              <a:t>Having creativity	4.60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3368675" algn="l"/>
              </a:tabLst>
            </a:pPr>
            <a:r>
              <a:rPr lang="en-US" i="1" dirty="0"/>
              <a:t>Team building	4.58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3368675" algn="l"/>
              </a:tabLst>
            </a:pPr>
            <a:r>
              <a:rPr lang="en-US" i="1" dirty="0"/>
              <a:t>Follow-through	4.57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3368675" algn="l"/>
              </a:tabLst>
            </a:pPr>
            <a:endParaRPr lang="en-US" i="1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32D94CF-ADC5-4AE7-8B09-2449E813BB11}"/>
              </a:ext>
            </a:extLst>
          </p:cNvPr>
          <p:cNvSpPr txBox="1">
            <a:spLocks noChangeArrowheads="1"/>
          </p:cNvSpPr>
          <p:nvPr/>
        </p:nvSpPr>
        <p:spPr>
          <a:xfrm>
            <a:off x="6165288" y="1775127"/>
            <a:ext cx="5467023" cy="4519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1"/>
              <a:tabLst>
                <a:tab pos="4179888" algn="l"/>
              </a:tabLst>
            </a:pPr>
            <a:r>
              <a:rPr lang="en-US" i="1" dirty="0"/>
              <a:t>Accountability	4.52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1"/>
              <a:tabLst>
                <a:tab pos="4179888" algn="l"/>
              </a:tabLst>
            </a:pPr>
            <a:r>
              <a:rPr lang="en-US" i="1" dirty="0"/>
              <a:t>Mentoring	4.50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1"/>
              <a:tabLst>
                <a:tab pos="4179888" algn="l"/>
              </a:tabLst>
            </a:pPr>
            <a:r>
              <a:rPr lang="en-US" i="1" dirty="0"/>
              <a:t>Leading by example	4.48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1"/>
              <a:tabLst>
                <a:tab pos="4179888" algn="l"/>
              </a:tabLst>
            </a:pPr>
            <a:r>
              <a:rPr lang="en-US" i="1" dirty="0"/>
              <a:t>Learned skills	4.48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1"/>
              <a:tabLst>
                <a:tab pos="4179888" algn="l"/>
              </a:tabLst>
            </a:pPr>
            <a:r>
              <a:rPr lang="en-US" i="1" dirty="0"/>
              <a:t>Very Important	4.40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1"/>
              <a:tabLst>
                <a:tab pos="4179888" algn="l"/>
              </a:tabLst>
            </a:pPr>
            <a:r>
              <a:rPr lang="en-US" i="1" dirty="0"/>
              <a:t>Vision	4.39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1"/>
              <a:tabLst>
                <a:tab pos="4179888" algn="l"/>
              </a:tabLst>
            </a:pPr>
            <a:r>
              <a:rPr lang="en-US" i="1" dirty="0"/>
              <a:t>Motivation	4.39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1"/>
              <a:tabLst>
                <a:tab pos="4179888" algn="l"/>
              </a:tabLst>
            </a:pPr>
            <a:r>
              <a:rPr lang="en-US" i="1" dirty="0"/>
              <a:t>Being respectful	4.38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1"/>
              <a:tabLst>
                <a:tab pos="4179888" algn="l"/>
              </a:tabLst>
            </a:pPr>
            <a:r>
              <a:rPr lang="en-US" i="1" dirty="0"/>
              <a:t>Being proactive	4.35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1"/>
              <a:tabLst>
                <a:tab pos="4179888" algn="l"/>
              </a:tabLst>
            </a:pPr>
            <a:r>
              <a:rPr lang="en-US" i="1" dirty="0"/>
              <a:t>Open mindedness	4.32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1"/>
              <a:tabLst>
                <a:tab pos="3368675" algn="l"/>
              </a:tabLst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46666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926097" cy="863591"/>
          </a:xfrm>
        </p:spPr>
        <p:txBody>
          <a:bodyPr lIns="640080" tIns="365760"/>
          <a:lstStyle/>
          <a:p>
            <a:r>
              <a:rPr lang="en-US" sz="4000" dirty="0"/>
              <a:t>Office Influence Survey Results</a:t>
            </a:r>
            <a:br>
              <a:rPr lang="en-US" sz="4000" dirty="0"/>
            </a:br>
            <a:r>
              <a:rPr lang="en-US" i="1" dirty="0">
                <a:solidFill>
                  <a:srgbClr val="810000"/>
                </a:solidFill>
              </a:rPr>
              <a:t> NEECOM Population vs. Overall Population</a:t>
            </a:r>
            <a:endParaRPr lang="en-US" i="1" dirty="0">
              <a:solidFill>
                <a:srgbClr val="810000"/>
              </a:solidFill>
              <a:latin typeface="Arial" charset="0"/>
              <a:cs typeface="Arial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70" y="2173316"/>
            <a:ext cx="5410209" cy="384854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3203575" algn="l"/>
                <a:tab pos="4175125" algn="l"/>
              </a:tabLst>
            </a:pPr>
            <a:r>
              <a:rPr lang="en-US" i="1" dirty="0"/>
              <a:t>Being Authentic	</a:t>
            </a:r>
            <a:r>
              <a:rPr lang="en-US" i="1" dirty="0">
                <a:solidFill>
                  <a:srgbClr val="810000"/>
                </a:solidFill>
              </a:rPr>
              <a:t> (14) </a:t>
            </a:r>
            <a:r>
              <a:rPr lang="en-US" i="1" dirty="0"/>
              <a:t>	4.95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3203575" algn="l"/>
                <a:tab pos="4175125" algn="l"/>
              </a:tabLst>
            </a:pPr>
            <a:r>
              <a:rPr lang="en-US" i="1" dirty="0"/>
              <a:t>Trustworthiness		4.88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3203575" algn="l"/>
                <a:tab pos="4175125" algn="l"/>
              </a:tabLst>
            </a:pPr>
            <a:r>
              <a:rPr lang="en-US" i="1" dirty="0"/>
              <a:t>Transparency	</a:t>
            </a:r>
            <a:r>
              <a:rPr lang="en-US" i="1" dirty="0">
                <a:solidFill>
                  <a:srgbClr val="810000"/>
                </a:solidFill>
              </a:rPr>
              <a:t>(15)</a:t>
            </a:r>
            <a:r>
              <a:rPr lang="en-US" i="1" dirty="0"/>
              <a:t>	4.80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3203575" algn="l"/>
                <a:tab pos="4175125" algn="l"/>
              </a:tabLst>
            </a:pPr>
            <a:r>
              <a:rPr lang="en-US" i="1" dirty="0"/>
              <a:t>Responsiveness	</a:t>
            </a:r>
            <a:r>
              <a:rPr lang="en-US" i="1" dirty="0">
                <a:solidFill>
                  <a:srgbClr val="810000"/>
                </a:solidFill>
              </a:rPr>
              <a:t>(22) </a:t>
            </a:r>
            <a:r>
              <a:rPr lang="en-US" i="1" dirty="0"/>
              <a:t>	4.75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3203575" algn="l"/>
                <a:tab pos="4175125" algn="l"/>
              </a:tabLst>
            </a:pPr>
            <a:r>
              <a:rPr lang="en-US" i="1" dirty="0"/>
              <a:t>Active listening		4.75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3203575" algn="l"/>
                <a:tab pos="4175125" algn="l"/>
              </a:tabLst>
            </a:pPr>
            <a:r>
              <a:rPr lang="en-US" i="1" dirty="0"/>
              <a:t>Commitment		4.71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3203575" algn="l"/>
                <a:tab pos="4175125" algn="l"/>
              </a:tabLst>
            </a:pPr>
            <a:r>
              <a:rPr lang="en-US" i="1" dirty="0"/>
              <a:t>Experience		4.71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3203575" algn="l"/>
                <a:tab pos="4175125" algn="l"/>
              </a:tabLst>
            </a:pPr>
            <a:r>
              <a:rPr lang="en-US" i="1" dirty="0"/>
              <a:t>Having creativity	</a:t>
            </a:r>
            <a:r>
              <a:rPr lang="en-US" i="1" dirty="0">
                <a:solidFill>
                  <a:srgbClr val="810000"/>
                </a:solidFill>
              </a:rPr>
              <a:t>(36) </a:t>
            </a:r>
            <a:r>
              <a:rPr lang="en-US" i="1" dirty="0"/>
              <a:t>	4.60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3203575" algn="l"/>
                <a:tab pos="4175125" algn="l"/>
              </a:tabLst>
            </a:pPr>
            <a:r>
              <a:rPr lang="en-US" i="1" dirty="0"/>
              <a:t>Team building	</a:t>
            </a:r>
            <a:r>
              <a:rPr lang="en-US" i="1" dirty="0">
                <a:solidFill>
                  <a:srgbClr val="810000"/>
                </a:solidFill>
              </a:rPr>
              <a:t>(18) </a:t>
            </a:r>
            <a:r>
              <a:rPr lang="en-US" i="1" dirty="0"/>
              <a:t>	4.58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3203575" algn="l"/>
                <a:tab pos="4175125" algn="l"/>
              </a:tabLst>
            </a:pPr>
            <a:r>
              <a:rPr lang="en-US" i="1" dirty="0"/>
              <a:t>Follow-through		4.57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3368675" algn="l"/>
              </a:tabLst>
            </a:pPr>
            <a:endParaRPr lang="en-US" i="1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A7C7609-A121-4393-B1D6-9CB684072ECE}"/>
              </a:ext>
            </a:extLst>
          </p:cNvPr>
          <p:cNvSpPr txBox="1">
            <a:spLocks noChangeArrowheads="1"/>
          </p:cNvSpPr>
          <p:nvPr/>
        </p:nvSpPr>
        <p:spPr>
          <a:xfrm>
            <a:off x="974235" y="1594326"/>
            <a:ext cx="2208444" cy="566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i="1" dirty="0">
                <a:solidFill>
                  <a:srgbClr val="44546A"/>
                </a:solidFill>
              </a:rPr>
              <a:t>NEECOM</a:t>
            </a:r>
            <a:endParaRPr lang="en-US" sz="1400" i="1" dirty="0">
              <a:solidFill>
                <a:srgbClr val="44546A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1229FF1-FBDD-4BAD-BE49-908DD81C1704}"/>
              </a:ext>
            </a:extLst>
          </p:cNvPr>
          <p:cNvSpPr txBox="1">
            <a:spLocks noChangeArrowheads="1"/>
          </p:cNvSpPr>
          <p:nvPr/>
        </p:nvSpPr>
        <p:spPr>
          <a:xfrm>
            <a:off x="7285254" y="1594326"/>
            <a:ext cx="3933451" cy="566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i="1" dirty="0">
                <a:solidFill>
                  <a:srgbClr val="44546A"/>
                </a:solidFill>
              </a:rPr>
              <a:t>Overall Population</a:t>
            </a:r>
            <a:endParaRPr lang="en-US" sz="1400" i="1" dirty="0">
              <a:solidFill>
                <a:srgbClr val="44546A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DAA5F94-705D-4CF0-A435-88389559D75B}"/>
              </a:ext>
            </a:extLst>
          </p:cNvPr>
          <p:cNvSpPr txBox="1">
            <a:spLocks noChangeArrowheads="1"/>
          </p:cNvSpPr>
          <p:nvPr/>
        </p:nvSpPr>
        <p:spPr>
          <a:xfrm>
            <a:off x="6808122" y="2161124"/>
            <a:ext cx="5133529" cy="3848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168775" algn="l"/>
              </a:tabLst>
            </a:pPr>
            <a:r>
              <a:rPr lang="en-US" i="1" dirty="0"/>
              <a:t>Trustworthiness	4.86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168775" algn="l"/>
              </a:tabLst>
            </a:pPr>
            <a:r>
              <a:rPr lang="en-US" i="1" dirty="0"/>
              <a:t>Active listening	4.76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168775" algn="l"/>
              </a:tabLst>
            </a:pPr>
            <a:r>
              <a:rPr lang="en-US" i="1" dirty="0"/>
              <a:t>Leading by example	4.62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168775" algn="l"/>
              </a:tabLst>
            </a:pPr>
            <a:r>
              <a:rPr lang="en-US" i="1" dirty="0"/>
              <a:t>Follow-through	4.61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168775" algn="l"/>
              </a:tabLst>
            </a:pPr>
            <a:r>
              <a:rPr lang="en-US" i="1" dirty="0"/>
              <a:t>Accountability	4.59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168775" algn="l"/>
              </a:tabLst>
            </a:pPr>
            <a:r>
              <a:rPr lang="en-US" i="1" dirty="0"/>
              <a:t>Commitment	4.59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168775" algn="l"/>
              </a:tabLst>
            </a:pPr>
            <a:r>
              <a:rPr lang="en-US" i="1" dirty="0"/>
              <a:t>Experience	4.57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168775" algn="l"/>
              </a:tabLst>
            </a:pPr>
            <a:r>
              <a:rPr lang="en-US" i="1" dirty="0"/>
              <a:t>Emotional intelligence	4.55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168775" algn="l"/>
              </a:tabLst>
            </a:pPr>
            <a:r>
              <a:rPr lang="en-US" i="1" dirty="0"/>
              <a:t>Asking purposeful questions	4.53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168775" algn="l"/>
              </a:tabLst>
            </a:pPr>
            <a:r>
              <a:rPr lang="en-US" i="1" dirty="0"/>
              <a:t>Vision	4.52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3368675" algn="l"/>
              </a:tabLst>
            </a:pPr>
            <a:endParaRPr lang="en-US" i="1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FAB05DB-8C24-4D0B-A93A-32E4A030A58F}"/>
              </a:ext>
            </a:extLst>
          </p:cNvPr>
          <p:cNvCxnSpPr>
            <a:cxnSpLocks/>
          </p:cNvCxnSpPr>
          <p:nvPr/>
        </p:nvCxnSpPr>
        <p:spPr>
          <a:xfrm flipV="1">
            <a:off x="5209953" y="2388781"/>
            <a:ext cx="1598169" cy="3898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8D128A5-958E-4D2A-B7B6-8D7D0ECA267B}"/>
              </a:ext>
            </a:extLst>
          </p:cNvPr>
          <p:cNvCxnSpPr>
            <a:cxnSpLocks/>
          </p:cNvCxnSpPr>
          <p:nvPr/>
        </p:nvCxnSpPr>
        <p:spPr>
          <a:xfrm flipV="1">
            <a:off x="5209953" y="2778642"/>
            <a:ext cx="1545266" cy="10825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B8765FD-3087-45EF-AF51-5B0B3D150B1B}"/>
              </a:ext>
            </a:extLst>
          </p:cNvPr>
          <p:cNvCxnSpPr>
            <a:cxnSpLocks/>
          </p:cNvCxnSpPr>
          <p:nvPr/>
        </p:nvCxnSpPr>
        <p:spPr>
          <a:xfrm>
            <a:off x="5209953" y="4236860"/>
            <a:ext cx="154526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B790AF9-437D-41FB-813A-D0C040B507E0}"/>
              </a:ext>
            </a:extLst>
          </p:cNvPr>
          <p:cNvCxnSpPr>
            <a:cxnSpLocks/>
          </p:cNvCxnSpPr>
          <p:nvPr/>
        </p:nvCxnSpPr>
        <p:spPr>
          <a:xfrm>
            <a:off x="5209953" y="4598366"/>
            <a:ext cx="154526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31487C7-30EE-431B-940D-71D202E23085}"/>
              </a:ext>
            </a:extLst>
          </p:cNvPr>
          <p:cNvCxnSpPr>
            <a:cxnSpLocks/>
          </p:cNvCxnSpPr>
          <p:nvPr/>
        </p:nvCxnSpPr>
        <p:spPr>
          <a:xfrm flipV="1">
            <a:off x="5209953" y="3487479"/>
            <a:ext cx="1545266" cy="2245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544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926097" cy="1338943"/>
          </a:xfrm>
        </p:spPr>
        <p:txBody>
          <a:bodyPr lIns="640080" tIns="365760"/>
          <a:lstStyle/>
          <a:p>
            <a:r>
              <a:rPr lang="en-US" sz="4000" dirty="0"/>
              <a:t>Office Influence Survey Results</a:t>
            </a:r>
            <a:br>
              <a:rPr lang="en-US" sz="4000" dirty="0"/>
            </a:br>
            <a:r>
              <a:rPr lang="en-US" i="1" dirty="0">
                <a:solidFill>
                  <a:srgbClr val="810000"/>
                </a:solidFill>
              </a:rPr>
              <a:t> NEECOM Specific Findings – 11 to 20</a:t>
            </a:r>
            <a:endParaRPr lang="en-US" i="1" dirty="0">
              <a:solidFill>
                <a:srgbClr val="81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844295B-B650-44AC-AB53-607AFE89D111}"/>
              </a:ext>
            </a:extLst>
          </p:cNvPr>
          <p:cNvSpPr txBox="1">
            <a:spLocks noChangeArrowheads="1"/>
          </p:cNvSpPr>
          <p:nvPr/>
        </p:nvSpPr>
        <p:spPr>
          <a:xfrm>
            <a:off x="8359792" y="2681811"/>
            <a:ext cx="3387661" cy="1494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i="1" dirty="0">
                <a:solidFill>
                  <a:srgbClr val="44546A"/>
                </a:solidFill>
              </a:rPr>
              <a:t>What does this mean for you?</a:t>
            </a:r>
            <a:endParaRPr lang="en-US" sz="1400" i="1" dirty="0">
              <a:solidFill>
                <a:srgbClr val="44546A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32D94CF-ADC5-4AE7-8B09-2449E813BB11}"/>
              </a:ext>
            </a:extLst>
          </p:cNvPr>
          <p:cNvSpPr txBox="1">
            <a:spLocks noChangeArrowheads="1"/>
          </p:cNvSpPr>
          <p:nvPr/>
        </p:nvSpPr>
        <p:spPr>
          <a:xfrm>
            <a:off x="1249793" y="1738536"/>
            <a:ext cx="6849178" cy="4519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1"/>
              <a:tabLst>
                <a:tab pos="3544888" algn="l"/>
              </a:tabLst>
            </a:pPr>
            <a:r>
              <a:rPr lang="en-US" i="1" dirty="0"/>
              <a:t> Accountability	</a:t>
            </a:r>
            <a:r>
              <a:rPr lang="en-US" i="1" dirty="0">
                <a:solidFill>
                  <a:srgbClr val="810000"/>
                </a:solidFill>
              </a:rPr>
              <a:t>(5)</a:t>
            </a:r>
            <a:r>
              <a:rPr lang="en-US" i="1" dirty="0"/>
              <a:t>	4.52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1"/>
              <a:tabLst>
                <a:tab pos="3544888" algn="l"/>
              </a:tabLst>
            </a:pPr>
            <a:r>
              <a:rPr lang="en-US" i="1" dirty="0"/>
              <a:t>Mentoring	</a:t>
            </a:r>
            <a:r>
              <a:rPr lang="en-US" i="1" dirty="0">
                <a:solidFill>
                  <a:srgbClr val="810000"/>
                </a:solidFill>
              </a:rPr>
              <a:t>(17) </a:t>
            </a:r>
            <a:r>
              <a:rPr lang="en-US" i="1" dirty="0"/>
              <a:t>	4.50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1"/>
              <a:tabLst>
                <a:tab pos="3544888" algn="l"/>
              </a:tabLst>
            </a:pPr>
            <a:r>
              <a:rPr lang="en-US" i="1" dirty="0"/>
              <a:t>Leading by example	</a:t>
            </a:r>
            <a:r>
              <a:rPr lang="en-US" i="1" dirty="0">
                <a:solidFill>
                  <a:srgbClr val="810000"/>
                </a:solidFill>
              </a:rPr>
              <a:t>(3) </a:t>
            </a:r>
            <a:r>
              <a:rPr lang="en-US" i="1" dirty="0"/>
              <a:t>	4.48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1"/>
              <a:tabLst>
                <a:tab pos="3544888" algn="l"/>
              </a:tabLst>
            </a:pPr>
            <a:r>
              <a:rPr lang="en-US" i="1" dirty="0"/>
              <a:t>Learned skills	</a:t>
            </a:r>
            <a:r>
              <a:rPr lang="en-US" i="1" dirty="0">
                <a:solidFill>
                  <a:srgbClr val="810000"/>
                </a:solidFill>
              </a:rPr>
              <a:t>(27) </a:t>
            </a:r>
            <a:r>
              <a:rPr lang="en-US" i="1" dirty="0"/>
              <a:t>	4.48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1"/>
              <a:tabLst>
                <a:tab pos="3544888" algn="l"/>
              </a:tabLst>
            </a:pPr>
            <a:r>
              <a:rPr lang="en-US" i="1" dirty="0"/>
              <a:t>Loyalty	</a:t>
            </a:r>
            <a:r>
              <a:rPr lang="en-US" i="1" dirty="0">
                <a:solidFill>
                  <a:srgbClr val="810000"/>
                </a:solidFill>
              </a:rPr>
              <a:t>(61) </a:t>
            </a:r>
            <a:r>
              <a:rPr lang="en-US" i="1" dirty="0"/>
              <a:t>	4.40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1"/>
              <a:tabLst>
                <a:tab pos="3544888" algn="l"/>
              </a:tabLst>
            </a:pPr>
            <a:r>
              <a:rPr lang="en-US" i="1" dirty="0"/>
              <a:t>Vision	</a:t>
            </a:r>
            <a:r>
              <a:rPr lang="en-US" i="1" dirty="0">
                <a:solidFill>
                  <a:srgbClr val="810000"/>
                </a:solidFill>
              </a:rPr>
              <a:t>(10) </a:t>
            </a:r>
            <a:r>
              <a:rPr lang="en-US" i="1" dirty="0"/>
              <a:t>	4.39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1"/>
              <a:tabLst>
                <a:tab pos="3544888" algn="l"/>
              </a:tabLst>
            </a:pPr>
            <a:r>
              <a:rPr lang="en-US" i="1" dirty="0"/>
              <a:t>Motivation	</a:t>
            </a:r>
            <a:r>
              <a:rPr lang="en-US" i="1" dirty="0">
                <a:solidFill>
                  <a:srgbClr val="810000"/>
                </a:solidFill>
              </a:rPr>
              <a:t>(11) </a:t>
            </a:r>
            <a:r>
              <a:rPr lang="en-US" i="1" dirty="0"/>
              <a:t>	4.39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1"/>
              <a:tabLst>
                <a:tab pos="3544888" algn="l"/>
              </a:tabLst>
            </a:pPr>
            <a:r>
              <a:rPr lang="en-US" i="1" dirty="0"/>
              <a:t>Being respectful	</a:t>
            </a:r>
            <a:r>
              <a:rPr lang="en-US" i="1" dirty="0">
                <a:solidFill>
                  <a:srgbClr val="810000"/>
                </a:solidFill>
              </a:rPr>
              <a:t>(13) </a:t>
            </a:r>
            <a:r>
              <a:rPr lang="en-US" i="1" dirty="0"/>
              <a:t>	4.38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1"/>
              <a:tabLst>
                <a:tab pos="3544888" algn="l"/>
              </a:tabLst>
            </a:pPr>
            <a:r>
              <a:rPr lang="en-US" i="1" dirty="0"/>
              <a:t>Being proactive	</a:t>
            </a:r>
            <a:r>
              <a:rPr lang="en-US" i="1" dirty="0">
                <a:solidFill>
                  <a:srgbClr val="810000"/>
                </a:solidFill>
              </a:rPr>
              <a:t>(12) </a:t>
            </a:r>
            <a:r>
              <a:rPr lang="en-US" i="1" dirty="0"/>
              <a:t>	4.35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1"/>
              <a:tabLst>
                <a:tab pos="3544888" algn="l"/>
              </a:tabLst>
            </a:pPr>
            <a:r>
              <a:rPr lang="en-US" i="1" dirty="0"/>
              <a:t>Open mindedness	</a:t>
            </a:r>
            <a:r>
              <a:rPr lang="en-US" i="1" dirty="0">
                <a:solidFill>
                  <a:srgbClr val="810000"/>
                </a:solidFill>
              </a:rPr>
              <a:t>(20) </a:t>
            </a:r>
            <a:r>
              <a:rPr lang="en-US" i="1" dirty="0"/>
              <a:t>	4.32</a:t>
            </a:r>
          </a:p>
        </p:txBody>
      </p:sp>
    </p:spTree>
    <p:extLst>
      <p:ext uri="{BB962C8B-B14F-4D97-AF65-F5344CB8AC3E}">
        <p14:creationId xmlns:p14="http://schemas.microsoft.com/office/powerpoint/2010/main" val="218952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926097" cy="863591"/>
          </a:xfrm>
        </p:spPr>
        <p:txBody>
          <a:bodyPr lIns="640080" tIns="365760"/>
          <a:lstStyle/>
          <a:p>
            <a:r>
              <a:rPr lang="en-US" sz="4000" dirty="0"/>
              <a:t>Office Influence Survey Results</a:t>
            </a:r>
            <a:br>
              <a:rPr lang="en-US" sz="4000" dirty="0"/>
            </a:br>
            <a:r>
              <a:rPr lang="en-US" i="1" dirty="0">
                <a:solidFill>
                  <a:srgbClr val="810000"/>
                </a:solidFill>
              </a:rPr>
              <a:t> NEECOM Specific Findings – Bottom 10</a:t>
            </a:r>
            <a:endParaRPr lang="en-US" i="1" dirty="0">
              <a:solidFill>
                <a:srgbClr val="81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844295B-B650-44AC-AB53-607AFE89D111}"/>
              </a:ext>
            </a:extLst>
          </p:cNvPr>
          <p:cNvSpPr txBox="1">
            <a:spLocks noChangeArrowheads="1"/>
          </p:cNvSpPr>
          <p:nvPr/>
        </p:nvSpPr>
        <p:spPr>
          <a:xfrm>
            <a:off x="9528417" y="2333297"/>
            <a:ext cx="2443844" cy="219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i="1" dirty="0">
                <a:solidFill>
                  <a:srgbClr val="44546A"/>
                </a:solidFill>
              </a:rPr>
              <a:t>What does this mean for you?</a:t>
            </a:r>
            <a:endParaRPr lang="en-US" sz="1400" i="1" dirty="0">
              <a:solidFill>
                <a:srgbClr val="44546A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32D94CF-ADC5-4AE7-8B09-2449E813BB11}"/>
              </a:ext>
            </a:extLst>
          </p:cNvPr>
          <p:cNvSpPr txBox="1">
            <a:spLocks noChangeArrowheads="1"/>
          </p:cNvSpPr>
          <p:nvPr/>
        </p:nvSpPr>
        <p:spPr>
          <a:xfrm>
            <a:off x="859932" y="1688918"/>
            <a:ext cx="8498364" cy="4519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7"/>
              <a:tabLst>
                <a:tab pos="3368675" algn="l"/>
              </a:tabLst>
            </a:pPr>
            <a:r>
              <a:rPr lang="en-US" i="1" dirty="0"/>
              <a:t> Industry and association activism		</a:t>
            </a:r>
            <a:r>
              <a:rPr lang="en-US" i="1" dirty="0">
                <a:solidFill>
                  <a:srgbClr val="810000"/>
                </a:solidFill>
              </a:rPr>
              <a:t>(69)</a:t>
            </a:r>
            <a:r>
              <a:rPr lang="en-US" i="1" dirty="0"/>
              <a:t>	3.33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7"/>
              <a:tabLst>
                <a:tab pos="3368675" algn="l"/>
              </a:tabLst>
            </a:pPr>
            <a:r>
              <a:rPr lang="en-US" i="1" dirty="0"/>
              <a:t>Equipment					</a:t>
            </a:r>
            <a:r>
              <a:rPr lang="en-US" i="1" dirty="0">
                <a:solidFill>
                  <a:srgbClr val="810000"/>
                </a:solidFill>
              </a:rPr>
              <a:t>(67) </a:t>
            </a:r>
            <a:r>
              <a:rPr lang="en-US" i="1" dirty="0"/>
              <a:t>	3.29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7"/>
              <a:tabLst>
                <a:tab pos="3368675" algn="l"/>
              </a:tabLst>
            </a:pPr>
            <a:r>
              <a:rPr lang="en-US" i="1" dirty="0"/>
              <a:t>Degrees					</a:t>
            </a:r>
            <a:r>
              <a:rPr lang="en-US" i="1" dirty="0">
                <a:solidFill>
                  <a:srgbClr val="810000"/>
                </a:solidFill>
              </a:rPr>
              <a:t>(72) </a:t>
            </a:r>
            <a:r>
              <a:rPr lang="en-US" i="1" dirty="0"/>
              <a:t>	3.19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7"/>
              <a:tabLst>
                <a:tab pos="3368675" algn="l"/>
              </a:tabLst>
            </a:pPr>
            <a:r>
              <a:rPr lang="en-US" i="1" dirty="0"/>
              <a:t>Profession type (IT, Sales, Legal, etc.)		</a:t>
            </a:r>
            <a:r>
              <a:rPr lang="en-US" i="1" dirty="0">
                <a:solidFill>
                  <a:srgbClr val="810000"/>
                </a:solidFill>
              </a:rPr>
              <a:t>(71) </a:t>
            </a:r>
            <a:r>
              <a:rPr lang="en-US" i="1" dirty="0"/>
              <a:t>	3.10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7"/>
              <a:tabLst>
                <a:tab pos="3368675" algn="l"/>
              </a:tabLst>
            </a:pPr>
            <a:r>
              <a:rPr lang="en-US" i="1" dirty="0"/>
              <a:t>Physical access					</a:t>
            </a:r>
            <a:r>
              <a:rPr lang="en-US" i="1" dirty="0">
                <a:solidFill>
                  <a:srgbClr val="810000"/>
                </a:solidFill>
              </a:rPr>
              <a:t>(66) </a:t>
            </a:r>
            <a:r>
              <a:rPr lang="en-US" i="1" dirty="0"/>
              <a:t>	3.00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7"/>
              <a:tabLst>
                <a:tab pos="3368675" algn="l"/>
              </a:tabLst>
            </a:pPr>
            <a:r>
              <a:rPr lang="en-US" i="1" dirty="0"/>
              <a:t>Academic/media/political/industry contacts	</a:t>
            </a:r>
            <a:r>
              <a:rPr lang="en-US" i="1" dirty="0">
                <a:solidFill>
                  <a:srgbClr val="810000"/>
                </a:solidFill>
              </a:rPr>
              <a:t>(74) </a:t>
            </a:r>
            <a:r>
              <a:rPr lang="en-US" i="1" dirty="0"/>
              <a:t>	2.95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7"/>
              <a:tabLst>
                <a:tab pos="3368675" algn="l"/>
              </a:tabLst>
            </a:pPr>
            <a:r>
              <a:rPr lang="en-US" i="1" dirty="0"/>
              <a:t>Location					</a:t>
            </a:r>
            <a:r>
              <a:rPr lang="en-US" i="1" dirty="0">
                <a:solidFill>
                  <a:srgbClr val="810000"/>
                </a:solidFill>
              </a:rPr>
              <a:t>(75) </a:t>
            </a:r>
            <a:r>
              <a:rPr lang="en-US" i="1" dirty="0"/>
              <a:t>	2.94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7"/>
              <a:tabLst>
                <a:tab pos="3368675" algn="l"/>
              </a:tabLst>
            </a:pPr>
            <a:r>
              <a:rPr lang="en-US" i="1" dirty="0"/>
              <a:t>Certifications					</a:t>
            </a:r>
            <a:r>
              <a:rPr lang="en-US" i="1" dirty="0">
                <a:solidFill>
                  <a:srgbClr val="810000"/>
                </a:solidFill>
              </a:rPr>
              <a:t>(73) </a:t>
            </a:r>
            <a:r>
              <a:rPr lang="en-US" i="1" dirty="0"/>
              <a:t>	2.90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7"/>
              <a:tabLst>
                <a:tab pos="3368675" algn="l"/>
              </a:tabLst>
            </a:pPr>
            <a:r>
              <a:rPr lang="en-US" i="1" dirty="0"/>
              <a:t>Job title					</a:t>
            </a:r>
            <a:r>
              <a:rPr lang="en-US" i="1" dirty="0">
                <a:solidFill>
                  <a:srgbClr val="810000"/>
                </a:solidFill>
              </a:rPr>
              <a:t>(70) </a:t>
            </a:r>
            <a:r>
              <a:rPr lang="en-US" i="1" dirty="0"/>
              <a:t>	2.81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7"/>
              <a:tabLst>
                <a:tab pos="3368675" algn="l"/>
              </a:tabLst>
            </a:pPr>
            <a:r>
              <a:rPr lang="en-US" i="1" dirty="0"/>
              <a:t>Awards					</a:t>
            </a:r>
            <a:r>
              <a:rPr lang="en-US" i="1" dirty="0">
                <a:solidFill>
                  <a:srgbClr val="810000"/>
                </a:solidFill>
              </a:rPr>
              <a:t>(76) </a:t>
            </a:r>
            <a:r>
              <a:rPr lang="en-US" i="1" dirty="0"/>
              <a:t>	2.52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7"/>
              <a:tabLst>
                <a:tab pos="3368675" algn="l"/>
              </a:tabLst>
            </a:pPr>
            <a:endParaRPr lang="en-US" i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7"/>
              <a:tabLst>
                <a:tab pos="3368675" algn="l"/>
              </a:tabLst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5415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jhresources.co.uk/images/people/people%20around%20flip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861" y="3227831"/>
            <a:ext cx="5445254" cy="363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26097" cy="863591"/>
          </a:xfrm>
        </p:spPr>
        <p:txBody>
          <a:bodyPr lIns="640080" tIns="365760"/>
          <a:lstStyle/>
          <a:p>
            <a:r>
              <a:rPr lang="en-US" sz="4000" dirty="0"/>
              <a:t>Team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524000"/>
            <a:ext cx="8949267" cy="762000"/>
          </a:xfrm>
        </p:spPr>
        <p:txBody>
          <a:bodyPr lIns="822960"/>
          <a:lstStyle/>
          <a:p>
            <a:pPr marL="0" indent="0">
              <a:buNone/>
            </a:pPr>
            <a:r>
              <a:rPr lang="en-US" dirty="0"/>
              <a:t>How much of your work time do you spend  influencing others?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Activity		% of Day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641600" y="2921003"/>
            <a:ext cx="0" cy="27432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90821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4108" y="1487236"/>
            <a:ext cx="2566049" cy="1941764"/>
          </a:xfrm>
        </p:spPr>
        <p:txBody>
          <a:bodyPr/>
          <a:lstStyle/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i="1" dirty="0">
                <a:solidFill>
                  <a:srgbClr val="44546A"/>
                </a:solidFill>
              </a:rPr>
              <a:t>An average of 40% - 60% of their day</a:t>
            </a:r>
          </a:p>
          <a:p>
            <a:pPr marL="457200" lvl="1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4000" i="1" dirty="0">
              <a:solidFill>
                <a:srgbClr val="44546A"/>
              </a:solidFill>
            </a:endParaRPr>
          </a:p>
        </p:txBody>
      </p:sp>
      <p:pic>
        <p:nvPicPr>
          <p:cNvPr id="3080" name="Picture 8" descr="Image result for clock  images">
            <a:extLst>
              <a:ext uri="{FF2B5EF4-FFF2-40B4-BE49-F238E27FC236}">
                <a16:creationId xmlns:a16="http://schemas.microsoft.com/office/drawing/2014/main" id="{5543009A-C418-454A-B433-B3621F354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83"/>
            <a:ext cx="9140899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6584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89d44d8d725f83c634de302dc159499618a26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20378</TotalTime>
  <Words>1056</Words>
  <Application>Microsoft Office PowerPoint</Application>
  <PresentationFormat>Widescreen</PresentationFormat>
  <Paragraphs>331</Paragraphs>
  <Slides>30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Times New Roman</vt:lpstr>
      <vt:lpstr>Office Theme</vt:lpstr>
      <vt:lpstr>Maximizing Your Office Influence</vt:lpstr>
      <vt:lpstr>PowerPoint Presentation</vt:lpstr>
      <vt:lpstr>Office Influence Survey Results Survey Answer Weighting </vt:lpstr>
      <vt:lpstr>Office Influence Survey Results  NEECOM Specific Survey Findings – TOP 20</vt:lpstr>
      <vt:lpstr>Office Influence Survey Results  NEECOM Population vs. Overall Population</vt:lpstr>
      <vt:lpstr>Office Influence Survey Results  NEECOM Specific Findings – 11 to 20</vt:lpstr>
      <vt:lpstr>Office Influence Survey Results  NEECOM Specific Findings – Bottom 10</vt:lpstr>
      <vt:lpstr>Team Exercise</vt:lpstr>
      <vt:lpstr>PowerPoint Presentation</vt:lpstr>
      <vt:lpstr>PowerPoint Presentation</vt:lpstr>
      <vt:lpstr>PowerPoint Presentation</vt:lpstr>
      <vt:lpstr>What could you do with two hours a day?</vt:lpstr>
      <vt:lpstr>What could you do with two hours a day?</vt:lpstr>
      <vt:lpstr>Influence Power Rating  Key Concepts #1: Core Influence Characteristics </vt:lpstr>
      <vt:lpstr>PowerPoint Presentation</vt:lpstr>
      <vt:lpstr>Soft Skills Types Personal Attributes: Internal</vt:lpstr>
      <vt:lpstr>Soft Skills Types Personal Attributes: External</vt:lpstr>
      <vt:lpstr>PowerPoint Presentation</vt:lpstr>
      <vt:lpstr>Soft Skills Types Personal Attributes</vt:lpstr>
      <vt:lpstr>PowerPoint Presentation</vt:lpstr>
      <vt:lpstr>Soft Skills Types Interpersonal Communication</vt:lpstr>
      <vt:lpstr>Soft Skills Types Interpersonal Communication</vt:lpstr>
      <vt:lpstr>PowerPoint Presentation</vt:lpstr>
      <vt:lpstr>Soft Skills Types Business Skills</vt:lpstr>
      <vt:lpstr>PowerPoint Presentation</vt:lpstr>
      <vt:lpstr>Soft Skills Types Resources</vt:lpstr>
      <vt:lpstr>Influence Power Rating  Key Concepts #2: Situational Influence </vt:lpstr>
      <vt:lpstr>Influence Power Rating  Situational Influence Examples</vt:lpstr>
      <vt:lpstr>Influence Power Rating Worksheet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ITMLI Presentation Master</dc:title>
  <dc:creator>Eric Bloom</dc:creator>
  <cp:lastModifiedBy>Eric Bloom</cp:lastModifiedBy>
  <cp:revision>405</cp:revision>
  <cp:lastPrinted>2018-11-23T19:29:29Z</cp:lastPrinted>
  <dcterms:created xsi:type="dcterms:W3CDTF">2017-06-28T11:44:13Z</dcterms:created>
  <dcterms:modified xsi:type="dcterms:W3CDTF">2019-05-18T15:55:14Z</dcterms:modified>
</cp:coreProperties>
</file>