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28"/>
  </p:notesMasterIdLst>
  <p:sldIdLst>
    <p:sldId id="256" r:id="rId2"/>
    <p:sldId id="258" r:id="rId3"/>
    <p:sldId id="639" r:id="rId4"/>
    <p:sldId id="640" r:id="rId5"/>
    <p:sldId id="289" r:id="rId6"/>
    <p:sldId id="269" r:id="rId7"/>
    <p:sldId id="271" r:id="rId8"/>
    <p:sldId id="267" r:id="rId9"/>
    <p:sldId id="262" r:id="rId10"/>
    <p:sldId id="307" r:id="rId11"/>
    <p:sldId id="281" r:id="rId12"/>
    <p:sldId id="299" r:id="rId13"/>
    <p:sldId id="641" r:id="rId14"/>
    <p:sldId id="331" r:id="rId15"/>
    <p:sldId id="312" r:id="rId16"/>
    <p:sldId id="642" r:id="rId17"/>
    <p:sldId id="292" r:id="rId18"/>
    <p:sldId id="277" r:id="rId19"/>
    <p:sldId id="645" r:id="rId20"/>
    <p:sldId id="282" r:id="rId21"/>
    <p:sldId id="335" r:id="rId22"/>
    <p:sldId id="288" r:id="rId23"/>
    <p:sldId id="646" r:id="rId24"/>
    <p:sldId id="287" r:id="rId25"/>
    <p:sldId id="346" r:id="rId26"/>
    <p:sldId id="6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37"/>
    <p:restoredTop sz="94643"/>
  </p:normalViewPr>
  <p:slideViewPr>
    <p:cSldViewPr snapToGrid="0" snapToObjects="1">
      <p:cViewPr varScale="1">
        <p:scale>
          <a:sx n="72" d="100"/>
          <a:sy n="72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B003AE-C224-4D31-B7B2-9F8F4328DDE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1B7D049E-08DD-4FF5-86CD-A42E5E730D71}">
      <dgm:prSet phldrT="[Text]"/>
      <dgm:spPr/>
      <dgm:t>
        <a:bodyPr/>
        <a:lstStyle/>
        <a:p>
          <a:r>
            <a:rPr lang="en-US" dirty="0"/>
            <a:t>Technology</a:t>
          </a:r>
        </a:p>
      </dgm:t>
    </dgm:pt>
    <dgm:pt modelId="{150C6C7B-081D-446A-B72B-90E8CEFD6E4A}" type="parTrans" cxnId="{8051A25A-428E-4572-BF22-98682726EC4C}">
      <dgm:prSet/>
      <dgm:spPr/>
      <dgm:t>
        <a:bodyPr/>
        <a:lstStyle/>
        <a:p>
          <a:endParaRPr lang="en-US"/>
        </a:p>
      </dgm:t>
    </dgm:pt>
    <dgm:pt modelId="{262995B9-65AB-4707-88AA-8F904DB865AA}" type="sibTrans" cxnId="{8051A25A-428E-4572-BF22-98682726EC4C}">
      <dgm:prSet/>
      <dgm:spPr/>
      <dgm:t>
        <a:bodyPr/>
        <a:lstStyle/>
        <a:p>
          <a:endParaRPr lang="en-US"/>
        </a:p>
      </dgm:t>
    </dgm:pt>
    <dgm:pt modelId="{57C289E5-3418-4651-A94F-F102D3D16307}">
      <dgm:prSet phldrT="[Text]"/>
      <dgm:spPr/>
      <dgm:t>
        <a:bodyPr/>
        <a:lstStyle/>
        <a:p>
          <a:r>
            <a:rPr lang="en-US" dirty="0"/>
            <a:t>Process</a:t>
          </a:r>
        </a:p>
      </dgm:t>
    </dgm:pt>
    <dgm:pt modelId="{436F4A26-023A-420A-908B-9D12C4CF35BE}" type="parTrans" cxnId="{FEF69C22-2A05-4B34-9A99-4FF4EF63F19C}">
      <dgm:prSet/>
      <dgm:spPr/>
      <dgm:t>
        <a:bodyPr/>
        <a:lstStyle/>
        <a:p>
          <a:endParaRPr lang="en-US"/>
        </a:p>
      </dgm:t>
    </dgm:pt>
    <dgm:pt modelId="{765320E7-07C0-4FE2-9485-965FCE64B390}" type="sibTrans" cxnId="{FEF69C22-2A05-4B34-9A99-4FF4EF63F19C}">
      <dgm:prSet/>
      <dgm:spPr/>
      <dgm:t>
        <a:bodyPr/>
        <a:lstStyle/>
        <a:p>
          <a:endParaRPr lang="en-US"/>
        </a:p>
      </dgm:t>
    </dgm:pt>
    <dgm:pt modelId="{50C4EC36-81B8-4169-9F51-27EE5858F0F2}">
      <dgm:prSet phldrT="[Text]"/>
      <dgm:spPr/>
      <dgm:t>
        <a:bodyPr/>
        <a:lstStyle/>
        <a:p>
          <a:r>
            <a:rPr lang="en-US" dirty="0"/>
            <a:t>People</a:t>
          </a:r>
        </a:p>
      </dgm:t>
    </dgm:pt>
    <dgm:pt modelId="{D030B782-FD8A-4647-B782-858A081A4ED3}" type="parTrans" cxnId="{0F3A64A0-7EB5-49E1-961D-DD4214933AB8}">
      <dgm:prSet/>
      <dgm:spPr/>
      <dgm:t>
        <a:bodyPr/>
        <a:lstStyle/>
        <a:p>
          <a:endParaRPr lang="en-US"/>
        </a:p>
      </dgm:t>
    </dgm:pt>
    <dgm:pt modelId="{51E91676-5888-4474-9793-A7EC773AD84A}" type="sibTrans" cxnId="{0F3A64A0-7EB5-49E1-961D-DD4214933AB8}">
      <dgm:prSet/>
      <dgm:spPr/>
      <dgm:t>
        <a:bodyPr/>
        <a:lstStyle/>
        <a:p>
          <a:endParaRPr lang="en-US"/>
        </a:p>
      </dgm:t>
    </dgm:pt>
    <dgm:pt modelId="{33E7150E-83BB-40C1-BA8D-E92291BA888C}" type="pres">
      <dgm:prSet presAssocID="{65B003AE-C224-4D31-B7B2-9F8F4328DDE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D57FA17-5F40-4E74-ACC9-5598EF043816}" type="pres">
      <dgm:prSet presAssocID="{1B7D049E-08DD-4FF5-86CD-A42E5E730D71}" presName="gear1" presStyleLbl="node1" presStyleIdx="0" presStyleCnt="3">
        <dgm:presLayoutVars>
          <dgm:chMax val="1"/>
          <dgm:bulletEnabled val="1"/>
        </dgm:presLayoutVars>
      </dgm:prSet>
      <dgm:spPr/>
    </dgm:pt>
    <dgm:pt modelId="{B0CF9E61-F4DA-46EE-BE67-CEDCE6C7EBD5}" type="pres">
      <dgm:prSet presAssocID="{1B7D049E-08DD-4FF5-86CD-A42E5E730D71}" presName="gear1srcNode" presStyleLbl="node1" presStyleIdx="0" presStyleCnt="3"/>
      <dgm:spPr/>
    </dgm:pt>
    <dgm:pt modelId="{52FEF3A3-232E-4B6D-BF39-8D36290734C6}" type="pres">
      <dgm:prSet presAssocID="{1B7D049E-08DD-4FF5-86CD-A42E5E730D71}" presName="gear1dstNode" presStyleLbl="node1" presStyleIdx="0" presStyleCnt="3"/>
      <dgm:spPr/>
    </dgm:pt>
    <dgm:pt modelId="{85B3A70B-7542-433C-8AEA-C6CA6D3D340D}" type="pres">
      <dgm:prSet presAssocID="{57C289E5-3418-4651-A94F-F102D3D16307}" presName="gear2" presStyleLbl="node1" presStyleIdx="1" presStyleCnt="3">
        <dgm:presLayoutVars>
          <dgm:chMax val="1"/>
          <dgm:bulletEnabled val="1"/>
        </dgm:presLayoutVars>
      </dgm:prSet>
      <dgm:spPr/>
    </dgm:pt>
    <dgm:pt modelId="{9A064194-ECBA-49F3-8B43-A7DA2330E62F}" type="pres">
      <dgm:prSet presAssocID="{57C289E5-3418-4651-A94F-F102D3D16307}" presName="gear2srcNode" presStyleLbl="node1" presStyleIdx="1" presStyleCnt="3"/>
      <dgm:spPr/>
    </dgm:pt>
    <dgm:pt modelId="{F2E12B83-58F4-4282-B85A-7E85A695247F}" type="pres">
      <dgm:prSet presAssocID="{57C289E5-3418-4651-A94F-F102D3D16307}" presName="gear2dstNode" presStyleLbl="node1" presStyleIdx="1" presStyleCnt="3"/>
      <dgm:spPr/>
    </dgm:pt>
    <dgm:pt modelId="{83C07A61-F75C-4545-A7E8-E5D8F5E2B24C}" type="pres">
      <dgm:prSet presAssocID="{50C4EC36-81B8-4169-9F51-27EE5858F0F2}" presName="gear3" presStyleLbl="node1" presStyleIdx="2" presStyleCnt="3"/>
      <dgm:spPr/>
    </dgm:pt>
    <dgm:pt modelId="{ED7B07D5-5865-4621-AB94-3203DE45DDA6}" type="pres">
      <dgm:prSet presAssocID="{50C4EC36-81B8-4169-9F51-27EE5858F0F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5031C2A-8604-46EA-90A9-DB6DED5B747D}" type="pres">
      <dgm:prSet presAssocID="{50C4EC36-81B8-4169-9F51-27EE5858F0F2}" presName="gear3srcNode" presStyleLbl="node1" presStyleIdx="2" presStyleCnt="3"/>
      <dgm:spPr/>
    </dgm:pt>
    <dgm:pt modelId="{D8D943A7-FF6C-4B0B-9BEF-BFA603F92926}" type="pres">
      <dgm:prSet presAssocID="{50C4EC36-81B8-4169-9F51-27EE5858F0F2}" presName="gear3dstNode" presStyleLbl="node1" presStyleIdx="2" presStyleCnt="3"/>
      <dgm:spPr/>
    </dgm:pt>
    <dgm:pt modelId="{AC90807B-120D-4AF6-9426-3F11AEA8A879}" type="pres">
      <dgm:prSet presAssocID="{262995B9-65AB-4707-88AA-8F904DB865AA}" presName="connector1" presStyleLbl="sibTrans2D1" presStyleIdx="0" presStyleCnt="3"/>
      <dgm:spPr/>
    </dgm:pt>
    <dgm:pt modelId="{C93ACF2A-0495-4571-84C1-09C1C963F2BF}" type="pres">
      <dgm:prSet presAssocID="{765320E7-07C0-4FE2-9485-965FCE64B390}" presName="connector2" presStyleLbl="sibTrans2D1" presStyleIdx="1" presStyleCnt="3"/>
      <dgm:spPr/>
    </dgm:pt>
    <dgm:pt modelId="{2E7B89C7-E004-4193-B236-E055C334AC47}" type="pres">
      <dgm:prSet presAssocID="{51E91676-5888-4474-9793-A7EC773AD84A}" presName="connector3" presStyleLbl="sibTrans2D1" presStyleIdx="2" presStyleCnt="3"/>
      <dgm:spPr/>
    </dgm:pt>
  </dgm:ptLst>
  <dgm:cxnLst>
    <dgm:cxn modelId="{A7F345A0-6F50-4B7F-AAE3-ABAA2AC302FB}" type="presOf" srcId="{50C4EC36-81B8-4169-9F51-27EE5858F0F2}" destId="{F5031C2A-8604-46EA-90A9-DB6DED5B747D}" srcOrd="2" destOrd="0" presId="urn:microsoft.com/office/officeart/2005/8/layout/gear1"/>
    <dgm:cxn modelId="{E7279C73-91E3-4ABC-ACF7-74DDEC36A48B}" type="presOf" srcId="{57C289E5-3418-4651-A94F-F102D3D16307}" destId="{85B3A70B-7542-433C-8AEA-C6CA6D3D340D}" srcOrd="0" destOrd="0" presId="urn:microsoft.com/office/officeart/2005/8/layout/gear1"/>
    <dgm:cxn modelId="{FEF69C22-2A05-4B34-9A99-4FF4EF63F19C}" srcId="{65B003AE-C224-4D31-B7B2-9F8F4328DDE0}" destId="{57C289E5-3418-4651-A94F-F102D3D16307}" srcOrd="1" destOrd="0" parTransId="{436F4A26-023A-420A-908B-9D12C4CF35BE}" sibTransId="{765320E7-07C0-4FE2-9485-965FCE64B390}"/>
    <dgm:cxn modelId="{BB1AC145-A86B-4D59-85D0-050475B1C687}" type="presOf" srcId="{65B003AE-C224-4D31-B7B2-9F8F4328DDE0}" destId="{33E7150E-83BB-40C1-BA8D-E92291BA888C}" srcOrd="0" destOrd="0" presId="urn:microsoft.com/office/officeart/2005/8/layout/gear1"/>
    <dgm:cxn modelId="{8051A25A-428E-4572-BF22-98682726EC4C}" srcId="{65B003AE-C224-4D31-B7B2-9F8F4328DDE0}" destId="{1B7D049E-08DD-4FF5-86CD-A42E5E730D71}" srcOrd="0" destOrd="0" parTransId="{150C6C7B-081D-446A-B72B-90E8CEFD6E4A}" sibTransId="{262995B9-65AB-4707-88AA-8F904DB865AA}"/>
    <dgm:cxn modelId="{69F26300-766E-4865-851A-49409D18DD28}" type="presOf" srcId="{262995B9-65AB-4707-88AA-8F904DB865AA}" destId="{AC90807B-120D-4AF6-9426-3F11AEA8A879}" srcOrd="0" destOrd="0" presId="urn:microsoft.com/office/officeart/2005/8/layout/gear1"/>
    <dgm:cxn modelId="{E129AE19-AD77-4B9C-846E-263329211742}" type="presOf" srcId="{57C289E5-3418-4651-A94F-F102D3D16307}" destId="{9A064194-ECBA-49F3-8B43-A7DA2330E62F}" srcOrd="1" destOrd="0" presId="urn:microsoft.com/office/officeart/2005/8/layout/gear1"/>
    <dgm:cxn modelId="{9CE30CD4-ABA3-469C-9D70-EA130CF7F452}" type="presOf" srcId="{1B7D049E-08DD-4FF5-86CD-A42E5E730D71}" destId="{B0CF9E61-F4DA-46EE-BE67-CEDCE6C7EBD5}" srcOrd="1" destOrd="0" presId="urn:microsoft.com/office/officeart/2005/8/layout/gear1"/>
    <dgm:cxn modelId="{1A57B74E-AB56-4EAF-905C-D27A79139C2F}" type="presOf" srcId="{1B7D049E-08DD-4FF5-86CD-A42E5E730D71}" destId="{DD57FA17-5F40-4E74-ACC9-5598EF043816}" srcOrd="0" destOrd="0" presId="urn:microsoft.com/office/officeart/2005/8/layout/gear1"/>
    <dgm:cxn modelId="{00097181-0DFD-4FC0-A6EC-933038B589D8}" type="presOf" srcId="{51E91676-5888-4474-9793-A7EC773AD84A}" destId="{2E7B89C7-E004-4193-B236-E055C334AC47}" srcOrd="0" destOrd="0" presId="urn:microsoft.com/office/officeart/2005/8/layout/gear1"/>
    <dgm:cxn modelId="{D917E18F-EDD8-49DD-8494-CB7804346FD3}" type="presOf" srcId="{765320E7-07C0-4FE2-9485-965FCE64B390}" destId="{C93ACF2A-0495-4571-84C1-09C1C963F2BF}" srcOrd="0" destOrd="0" presId="urn:microsoft.com/office/officeart/2005/8/layout/gear1"/>
    <dgm:cxn modelId="{691A5142-2520-4693-8474-B5F42AF28BA3}" type="presOf" srcId="{57C289E5-3418-4651-A94F-F102D3D16307}" destId="{F2E12B83-58F4-4282-B85A-7E85A695247F}" srcOrd="2" destOrd="0" presId="urn:microsoft.com/office/officeart/2005/8/layout/gear1"/>
    <dgm:cxn modelId="{0F3A64A0-7EB5-49E1-961D-DD4214933AB8}" srcId="{65B003AE-C224-4D31-B7B2-9F8F4328DDE0}" destId="{50C4EC36-81B8-4169-9F51-27EE5858F0F2}" srcOrd="2" destOrd="0" parTransId="{D030B782-FD8A-4647-B782-858A081A4ED3}" sibTransId="{51E91676-5888-4474-9793-A7EC773AD84A}"/>
    <dgm:cxn modelId="{FD82E28A-0859-4471-85B0-662FF60674DB}" type="presOf" srcId="{50C4EC36-81B8-4169-9F51-27EE5858F0F2}" destId="{83C07A61-F75C-4545-A7E8-E5D8F5E2B24C}" srcOrd="0" destOrd="0" presId="urn:microsoft.com/office/officeart/2005/8/layout/gear1"/>
    <dgm:cxn modelId="{838A6C8D-45D3-45D6-8074-37EA30DC3DD2}" type="presOf" srcId="{1B7D049E-08DD-4FF5-86CD-A42E5E730D71}" destId="{52FEF3A3-232E-4B6D-BF39-8D36290734C6}" srcOrd="2" destOrd="0" presId="urn:microsoft.com/office/officeart/2005/8/layout/gear1"/>
    <dgm:cxn modelId="{12881512-0BB1-4528-BAF7-08EE9B1948AB}" type="presOf" srcId="{50C4EC36-81B8-4169-9F51-27EE5858F0F2}" destId="{D8D943A7-FF6C-4B0B-9BEF-BFA603F92926}" srcOrd="3" destOrd="0" presId="urn:microsoft.com/office/officeart/2005/8/layout/gear1"/>
    <dgm:cxn modelId="{6DCD4CC5-DEAE-44B0-9D65-D6335EEA8C7D}" type="presOf" srcId="{50C4EC36-81B8-4169-9F51-27EE5858F0F2}" destId="{ED7B07D5-5865-4621-AB94-3203DE45DDA6}" srcOrd="1" destOrd="0" presId="urn:microsoft.com/office/officeart/2005/8/layout/gear1"/>
    <dgm:cxn modelId="{98519CC6-27E9-45BB-BEB7-BC2F3A8C4ABE}" type="presParOf" srcId="{33E7150E-83BB-40C1-BA8D-E92291BA888C}" destId="{DD57FA17-5F40-4E74-ACC9-5598EF043816}" srcOrd="0" destOrd="0" presId="urn:microsoft.com/office/officeart/2005/8/layout/gear1"/>
    <dgm:cxn modelId="{8B5791FC-343E-4A02-A9E2-537B657B8E5B}" type="presParOf" srcId="{33E7150E-83BB-40C1-BA8D-E92291BA888C}" destId="{B0CF9E61-F4DA-46EE-BE67-CEDCE6C7EBD5}" srcOrd="1" destOrd="0" presId="urn:microsoft.com/office/officeart/2005/8/layout/gear1"/>
    <dgm:cxn modelId="{F1CEA082-363E-4B55-8321-D6B5C9792A9B}" type="presParOf" srcId="{33E7150E-83BB-40C1-BA8D-E92291BA888C}" destId="{52FEF3A3-232E-4B6D-BF39-8D36290734C6}" srcOrd="2" destOrd="0" presId="urn:microsoft.com/office/officeart/2005/8/layout/gear1"/>
    <dgm:cxn modelId="{77D3145D-89F0-4AE5-AE7C-C3F38E978B50}" type="presParOf" srcId="{33E7150E-83BB-40C1-BA8D-E92291BA888C}" destId="{85B3A70B-7542-433C-8AEA-C6CA6D3D340D}" srcOrd="3" destOrd="0" presId="urn:microsoft.com/office/officeart/2005/8/layout/gear1"/>
    <dgm:cxn modelId="{0F483680-E807-4EAD-AFE4-0581CC4BA128}" type="presParOf" srcId="{33E7150E-83BB-40C1-BA8D-E92291BA888C}" destId="{9A064194-ECBA-49F3-8B43-A7DA2330E62F}" srcOrd="4" destOrd="0" presId="urn:microsoft.com/office/officeart/2005/8/layout/gear1"/>
    <dgm:cxn modelId="{765221BB-9B3E-4835-8DCC-3DAAC3692500}" type="presParOf" srcId="{33E7150E-83BB-40C1-BA8D-E92291BA888C}" destId="{F2E12B83-58F4-4282-B85A-7E85A695247F}" srcOrd="5" destOrd="0" presId="urn:microsoft.com/office/officeart/2005/8/layout/gear1"/>
    <dgm:cxn modelId="{603B0385-2FC4-454C-9457-58C2A962FC1A}" type="presParOf" srcId="{33E7150E-83BB-40C1-BA8D-E92291BA888C}" destId="{83C07A61-F75C-4545-A7E8-E5D8F5E2B24C}" srcOrd="6" destOrd="0" presId="urn:microsoft.com/office/officeart/2005/8/layout/gear1"/>
    <dgm:cxn modelId="{C558A8A5-76F3-46A5-B102-9280B863C361}" type="presParOf" srcId="{33E7150E-83BB-40C1-BA8D-E92291BA888C}" destId="{ED7B07D5-5865-4621-AB94-3203DE45DDA6}" srcOrd="7" destOrd="0" presId="urn:microsoft.com/office/officeart/2005/8/layout/gear1"/>
    <dgm:cxn modelId="{33B084CE-C574-4508-9F89-224B301560C7}" type="presParOf" srcId="{33E7150E-83BB-40C1-BA8D-E92291BA888C}" destId="{F5031C2A-8604-46EA-90A9-DB6DED5B747D}" srcOrd="8" destOrd="0" presId="urn:microsoft.com/office/officeart/2005/8/layout/gear1"/>
    <dgm:cxn modelId="{5BD4A34D-B0DF-4DF2-ABE7-FB4E48EDD6CE}" type="presParOf" srcId="{33E7150E-83BB-40C1-BA8D-E92291BA888C}" destId="{D8D943A7-FF6C-4B0B-9BEF-BFA603F92926}" srcOrd="9" destOrd="0" presId="urn:microsoft.com/office/officeart/2005/8/layout/gear1"/>
    <dgm:cxn modelId="{E349FFC1-E801-4AA2-9D70-AC69F260BD0D}" type="presParOf" srcId="{33E7150E-83BB-40C1-BA8D-E92291BA888C}" destId="{AC90807B-120D-4AF6-9426-3F11AEA8A879}" srcOrd="10" destOrd="0" presId="urn:microsoft.com/office/officeart/2005/8/layout/gear1"/>
    <dgm:cxn modelId="{CEF57459-E23C-4505-8828-C9BC21E26044}" type="presParOf" srcId="{33E7150E-83BB-40C1-BA8D-E92291BA888C}" destId="{C93ACF2A-0495-4571-84C1-09C1C963F2BF}" srcOrd="11" destOrd="0" presId="urn:microsoft.com/office/officeart/2005/8/layout/gear1"/>
    <dgm:cxn modelId="{D052B182-4541-48F9-AD8F-CE70B0D413B4}" type="presParOf" srcId="{33E7150E-83BB-40C1-BA8D-E92291BA888C}" destId="{2E7B89C7-E004-4193-B236-E055C334AC4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7FA17-5F40-4E74-ACC9-5598EF043816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Technology</a:t>
          </a:r>
        </a:p>
      </dsp:txBody>
      <dsp:txXfrm>
        <a:off x="4392232" y="3136513"/>
        <a:ext cx="1781934" cy="1531918"/>
      </dsp:txXfrm>
    </dsp:sp>
    <dsp:sp modelId="{85B3A70B-7542-433C-8AEA-C6CA6D3D340D}">
      <dsp:nvSpPr>
        <dsp:cNvPr id="0" name=""/>
        <dsp:cNvSpPr/>
      </dsp:nvSpPr>
      <dsp:spPr>
        <a:xfrm>
          <a:off x="2059093" y="1733973"/>
          <a:ext cx="2167466" cy="216746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Process</a:t>
          </a:r>
        </a:p>
      </dsp:txBody>
      <dsp:txXfrm>
        <a:off x="2604759" y="2282937"/>
        <a:ext cx="1076134" cy="1069538"/>
      </dsp:txXfrm>
    </dsp:sp>
    <dsp:sp modelId="{83C07A61-F75C-4545-A7E8-E5D8F5E2B24C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People</a:t>
          </a:r>
        </a:p>
      </dsp:txBody>
      <dsp:txXfrm rot="-20700000">
        <a:off x="3738879" y="704426"/>
        <a:ext cx="1192106" cy="1192106"/>
      </dsp:txXfrm>
    </dsp:sp>
    <dsp:sp modelId="{AC90807B-120D-4AF6-9426-3F11AEA8A879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ACF2A-0495-4571-84C1-09C1C963F2BF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B89C7-E004-4193-B236-E055C334AC47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4C40F-2F95-4C65-AF80-6C19DC41EBBA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1EF77-8166-4A5B-872E-1C00E32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8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CA359A-AC21-42EB-8AF0-7194F362C4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" y="1769"/>
            <a:ext cx="12186950" cy="6856231"/>
          </a:xfrm>
          <a:prstGeom prst="rect">
            <a:avLst/>
          </a:prstGeom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1CD86E4B-5BF4-4276-B5B6-E80BFF0AE67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15353" y="4587594"/>
            <a:ext cx="8579223" cy="1248673"/>
          </a:xfrm>
        </p:spPr>
        <p:txBody>
          <a:bodyPr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800" b="1">
                <a:solidFill>
                  <a:srgbClr val="4D4D4D"/>
                </a:solidFill>
                <a:latin typeface="Tw Cen MT" panose="020B06020201040206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081279D-4AC3-46F0-8F74-5B15272EAE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31343" y="5799114"/>
            <a:ext cx="3146576" cy="729546"/>
          </a:xfrm>
        </p:spPr>
        <p:txBody>
          <a:bodyPr/>
          <a:lstStyle>
            <a:lvl1pPr marL="0" indent="0">
              <a:buNone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>
                <a:latin typeface="Tw Cen MT" panose="020B0602020104020603" pitchFamily="34" charset="0"/>
              </a:rPr>
              <a:t>Client Logo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5AA628-59C3-48A7-8C57-09C75D870D00}"/>
              </a:ext>
            </a:extLst>
          </p:cNvPr>
          <p:cNvCxnSpPr>
            <a:cxnSpLocks/>
          </p:cNvCxnSpPr>
          <p:nvPr userDrawn="1"/>
        </p:nvCxnSpPr>
        <p:spPr>
          <a:xfrm>
            <a:off x="2808963" y="5836267"/>
            <a:ext cx="0" cy="640080"/>
          </a:xfrm>
          <a:prstGeom prst="line">
            <a:avLst/>
          </a:prstGeom>
          <a:ln>
            <a:solidFill>
              <a:srgbClr val="00B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B2E1E75-D2A2-4B93-9EF0-7829C5E26AA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82708" y="5924930"/>
            <a:ext cx="2022475" cy="2936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D4D4D"/>
                </a:solidFill>
                <a:latin typeface="Tw Cen MT" panose="020B0602020104020603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0D3C01F-D1E8-4B74-83B2-97462A9A595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82708" y="6156307"/>
            <a:ext cx="2022475" cy="2936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D4D4D"/>
                </a:solidFill>
                <a:latin typeface="Tw Cen MT" panose="020B0602020104020603" pitchFamily="34" charset="0"/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4F7EF09-83B2-4CBF-93CD-CAE524DB27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44" y="5717394"/>
            <a:ext cx="1855837" cy="81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F68199-2B5F-4EF6-8F39-EA4AF3C71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1" y="-1236"/>
            <a:ext cx="8737520" cy="68579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7D6AC7-9A6F-4DB7-8C57-DE65FF8EA3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9630" y="564870"/>
            <a:ext cx="9021919" cy="596479"/>
          </a:xfrm>
        </p:spPr>
        <p:txBody>
          <a:bodyPr>
            <a:noAutofit/>
          </a:bodyPr>
          <a:lstStyle>
            <a:lvl1pPr marL="0" indent="0">
              <a:buClr>
                <a:srgbClr val="00B1AA"/>
              </a:buClr>
              <a:buFont typeface="Wingdings" panose="05000000000000000000" pitchFamily="2" charset="2"/>
              <a:buNone/>
              <a:defRPr sz="4400" b="1">
                <a:solidFill>
                  <a:srgbClr val="004685"/>
                </a:solidFill>
                <a:latin typeface="Tw Cen MT" panose="020B0602020104020603" pitchFamily="34" charset="0"/>
              </a:defRPr>
            </a:lvl1pPr>
            <a:lvl2pPr marL="8016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2pPr>
            <a:lvl3pPr marL="12588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3pPr>
            <a:lvl4pPr marL="17160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4pPr>
            <a:lvl5pPr marL="21732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E92DCCC-CBA6-4EC3-AA70-42F233C7D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3876" y="1352116"/>
            <a:ext cx="8737673" cy="4834418"/>
          </a:xfrm>
        </p:spPr>
        <p:txBody>
          <a:bodyPr/>
          <a:lstStyle>
            <a:lvl1pPr marL="3444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1pPr>
            <a:lvl2pPr marL="8016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2pPr>
            <a:lvl3pPr marL="12588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3pPr>
            <a:lvl4pPr marL="17160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4pPr>
            <a:lvl5pPr marL="21732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77D3B-039D-4FF6-8941-AA47D0849546}"/>
              </a:ext>
            </a:extLst>
          </p:cNvPr>
          <p:cNvSpPr txBox="1"/>
          <p:nvPr userDrawn="1"/>
        </p:nvSpPr>
        <p:spPr>
          <a:xfrm>
            <a:off x="146811" y="639941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A24EC171-EDB5-4D6F-8C33-D95A40768BDA}" type="slidenum">
              <a:rPr lang="en-US" b="1" smtClean="0">
                <a:solidFill>
                  <a:schemeClr val="bg1"/>
                </a:solidFill>
                <a:latin typeface="Tw Cen MT" panose="020B0602020104020603" pitchFamily="34" charset="0"/>
              </a:rPr>
              <a:pPr algn="l"/>
              <a:t>‹#›</a:t>
            </a:fld>
            <a:endParaRPr lang="en-US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D273D6-EC68-4F6C-9E02-F25690F3721F}"/>
              </a:ext>
            </a:extLst>
          </p:cNvPr>
          <p:cNvSpPr/>
          <p:nvPr userDrawn="1"/>
        </p:nvSpPr>
        <p:spPr>
          <a:xfrm>
            <a:off x="612588" y="6430188"/>
            <a:ext cx="1929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©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enVista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031C0-7E51-4E82-8427-1EF0B0D1DBB0}"/>
              </a:ext>
            </a:extLst>
          </p:cNvPr>
          <p:cNvCxnSpPr/>
          <p:nvPr userDrawn="1"/>
        </p:nvCxnSpPr>
        <p:spPr>
          <a:xfrm>
            <a:off x="584961" y="6399411"/>
            <a:ext cx="0" cy="369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92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Genera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15E6BF7-87FD-4E85-8E18-4973F01DF7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4690" y="1352116"/>
            <a:ext cx="10646859" cy="4834418"/>
          </a:xfrm>
        </p:spPr>
        <p:txBody>
          <a:bodyPr/>
          <a:lstStyle>
            <a:lvl1pPr marL="3444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1pPr>
            <a:lvl2pPr marL="8016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2pPr>
            <a:lvl3pPr marL="12588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3pPr>
            <a:lvl4pPr marL="17160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4pPr>
            <a:lvl5pPr marL="21732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AB7E3EE-B3CC-49DF-9BAB-0FD0A941B1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336" y="564870"/>
            <a:ext cx="10993213" cy="596479"/>
          </a:xfrm>
        </p:spPr>
        <p:txBody>
          <a:bodyPr>
            <a:noAutofit/>
          </a:bodyPr>
          <a:lstStyle>
            <a:lvl1pPr marL="0" indent="0">
              <a:buClr>
                <a:srgbClr val="00B1AA"/>
              </a:buClr>
              <a:buFont typeface="Wingdings" panose="05000000000000000000" pitchFamily="2" charset="2"/>
              <a:buNone/>
              <a:defRPr sz="4400" b="1">
                <a:solidFill>
                  <a:srgbClr val="004685"/>
                </a:solidFill>
                <a:latin typeface="Tw Cen MT" panose="020B0602020104020603" pitchFamily="34" charset="0"/>
              </a:defRPr>
            </a:lvl1pPr>
            <a:lvl2pPr marL="8016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2pPr>
            <a:lvl3pPr marL="12588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3pPr>
            <a:lvl4pPr marL="17160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4pPr>
            <a:lvl5pPr marL="21732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3D03E-E412-48E9-8DB5-63FB1136AE05}"/>
              </a:ext>
            </a:extLst>
          </p:cNvPr>
          <p:cNvSpPr txBox="1"/>
          <p:nvPr/>
        </p:nvSpPr>
        <p:spPr>
          <a:xfrm>
            <a:off x="199307" y="61865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A24EC171-EDB5-4D6F-8C33-D95A40768BDA}" type="slidenum">
              <a:rPr lang="en-US" b="1" smtClean="0">
                <a:solidFill>
                  <a:srgbClr val="00B1AA"/>
                </a:solidFill>
                <a:latin typeface="Tw Cen MT" panose="020B0602020104020603" pitchFamily="34" charset="0"/>
              </a:rPr>
              <a:pPr algn="l"/>
              <a:t>‹#›</a:t>
            </a:fld>
            <a:endParaRPr lang="en-US" b="1" dirty="0">
              <a:solidFill>
                <a:srgbClr val="00B1AA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04F84-60B6-41A7-B893-79420C0D958C}"/>
              </a:ext>
            </a:extLst>
          </p:cNvPr>
          <p:cNvSpPr/>
          <p:nvPr/>
        </p:nvSpPr>
        <p:spPr>
          <a:xfrm>
            <a:off x="193465" y="6415134"/>
            <a:ext cx="1929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1" i="0" dirty="0">
                <a:solidFill>
                  <a:srgbClr val="4D4D4D"/>
                </a:solidFill>
                <a:effectLst/>
                <a:latin typeface="Tw Cen MT" panose="020B0602020104020603" pitchFamily="34" charset="0"/>
              </a:rPr>
              <a:t>©</a:t>
            </a:r>
            <a:r>
              <a:rPr lang="en-US" sz="14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i="0" dirty="0">
                <a:solidFill>
                  <a:srgbClr val="4D4D4D"/>
                </a:solidFill>
                <a:effectLst/>
                <a:latin typeface="Tw Cen MT" panose="020B0602020104020603" pitchFamily="34" charset="0"/>
              </a:rPr>
              <a:t>enVista</a:t>
            </a:r>
            <a:endParaRPr lang="en-US" sz="14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6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Gener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20889A-6B72-4AC6-A56C-1642228356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E0A25C6-2579-468C-8087-B310BC3C91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4690" y="1352116"/>
            <a:ext cx="10646859" cy="4834418"/>
          </a:xfrm>
        </p:spPr>
        <p:txBody>
          <a:bodyPr/>
          <a:lstStyle>
            <a:lvl1pPr marL="344488" indent="-344488">
              <a:buClr>
                <a:srgbClr val="EFB310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w Cen MT" panose="020B0602020104020603" pitchFamily="34" charset="0"/>
              </a:defRPr>
            </a:lvl1pPr>
            <a:lvl2pPr marL="801688" indent="-344488">
              <a:buClr>
                <a:srgbClr val="EFB310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w Cen MT" panose="020B0602020104020603" pitchFamily="34" charset="0"/>
              </a:defRPr>
            </a:lvl2pPr>
            <a:lvl3pPr marL="1258888" indent="-344488">
              <a:buClr>
                <a:srgbClr val="EFB310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w Cen MT" panose="020B0602020104020603" pitchFamily="34" charset="0"/>
              </a:defRPr>
            </a:lvl3pPr>
            <a:lvl4pPr marL="1716088" indent="-344488">
              <a:buClr>
                <a:srgbClr val="EFB310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w Cen MT" panose="020B0602020104020603" pitchFamily="34" charset="0"/>
              </a:defRPr>
            </a:lvl4pPr>
            <a:lvl5pPr marL="2173288" indent="-344488">
              <a:buClr>
                <a:srgbClr val="EFB310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C3D04D9-E8EB-4DB1-AEE8-1786FCD93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336" y="564870"/>
            <a:ext cx="10993213" cy="596479"/>
          </a:xfrm>
        </p:spPr>
        <p:txBody>
          <a:bodyPr>
            <a:noAutofit/>
          </a:bodyPr>
          <a:lstStyle>
            <a:lvl1pPr marL="0" indent="0">
              <a:buClr>
                <a:srgbClr val="00B1AA"/>
              </a:buClr>
              <a:buFont typeface="Wingdings" panose="05000000000000000000" pitchFamily="2" charset="2"/>
              <a:buNone/>
              <a:defRPr sz="4400" b="1">
                <a:solidFill>
                  <a:srgbClr val="EFB310"/>
                </a:solidFill>
                <a:latin typeface="Tw Cen MT" panose="020B0602020104020603" pitchFamily="34" charset="0"/>
              </a:defRPr>
            </a:lvl1pPr>
            <a:lvl2pPr marL="8016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2pPr>
            <a:lvl3pPr marL="12588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3pPr>
            <a:lvl4pPr marL="17160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4pPr>
            <a:lvl5pPr marL="2173288" indent="-344488">
              <a:buClr>
                <a:srgbClr val="00B1AA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A40331-894E-48F1-A97B-3DA72CA4737E}"/>
              </a:ext>
            </a:extLst>
          </p:cNvPr>
          <p:cNvSpPr txBox="1"/>
          <p:nvPr/>
        </p:nvSpPr>
        <p:spPr>
          <a:xfrm>
            <a:off x="199307" y="61865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A24EC171-EDB5-4D6F-8C33-D95A40768BDA}" type="slidenum">
              <a:rPr lang="en-US" b="1" smtClean="0">
                <a:solidFill>
                  <a:schemeClr val="bg1"/>
                </a:solidFill>
                <a:latin typeface="Tw Cen MT" panose="020B0602020104020603" pitchFamily="34" charset="0"/>
              </a:rPr>
              <a:pPr algn="l"/>
              <a:t>‹#›</a:t>
            </a:fld>
            <a:endParaRPr lang="en-US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6242E8-337E-43D6-B959-2AB56DD51786}"/>
              </a:ext>
            </a:extLst>
          </p:cNvPr>
          <p:cNvSpPr/>
          <p:nvPr/>
        </p:nvSpPr>
        <p:spPr>
          <a:xfrm>
            <a:off x="193465" y="6415134"/>
            <a:ext cx="1929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©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enVista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4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4A3BC6-85D7-4807-B7C6-0D8D41E30F4C}"/>
              </a:ext>
            </a:extLst>
          </p:cNvPr>
          <p:cNvSpPr txBox="1"/>
          <p:nvPr/>
        </p:nvSpPr>
        <p:spPr>
          <a:xfrm>
            <a:off x="199307" y="61865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A24EC171-EDB5-4D6F-8C33-D95A40768BDA}" type="slidenum">
              <a:rPr lang="en-US" b="1" smtClean="0">
                <a:solidFill>
                  <a:srgbClr val="00B1AA"/>
                </a:solidFill>
                <a:latin typeface="Tw Cen MT" panose="020B0602020104020603" pitchFamily="34" charset="0"/>
              </a:rPr>
              <a:pPr algn="l"/>
              <a:t>‹#›</a:t>
            </a:fld>
            <a:endParaRPr lang="en-US" b="1" dirty="0">
              <a:solidFill>
                <a:srgbClr val="00B1AA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D6DEBD-F57B-4CD5-A7DF-F6233F1C3546}"/>
              </a:ext>
            </a:extLst>
          </p:cNvPr>
          <p:cNvSpPr/>
          <p:nvPr/>
        </p:nvSpPr>
        <p:spPr>
          <a:xfrm>
            <a:off x="193465" y="6415134"/>
            <a:ext cx="1929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1" i="0" dirty="0">
                <a:solidFill>
                  <a:srgbClr val="4D4D4D"/>
                </a:solidFill>
                <a:effectLst/>
                <a:latin typeface="Tw Cen MT" panose="020B0602020104020603" pitchFamily="34" charset="0"/>
              </a:rPr>
              <a:t>©</a:t>
            </a:r>
            <a:r>
              <a:rPr lang="en-US" sz="14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i="0" dirty="0">
                <a:solidFill>
                  <a:srgbClr val="4D4D4D"/>
                </a:solidFill>
                <a:effectLst/>
                <a:latin typeface="Tw Cen MT" panose="020B0602020104020603" pitchFamily="34" charset="0"/>
              </a:rPr>
              <a:t>enVista</a:t>
            </a:r>
            <a:endParaRPr lang="en-US" sz="14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205988-BCF4-4492-BB62-A03C911B31D7}"/>
              </a:ext>
            </a:extLst>
          </p:cNvPr>
          <p:cNvSpPr txBox="1"/>
          <p:nvPr/>
        </p:nvSpPr>
        <p:spPr>
          <a:xfrm>
            <a:off x="10933982" y="61865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24EC171-EDB5-4D6F-8C33-D95A40768BDA}" type="slidenum">
              <a:rPr lang="en-US" b="1" smtClean="0">
                <a:solidFill>
                  <a:schemeClr val="bg1"/>
                </a:solidFill>
                <a:latin typeface="Tw Cen MT" panose="020B0602020104020603" pitchFamily="34" charset="0"/>
              </a:rPr>
              <a:pPr algn="r"/>
              <a:t>‹#›</a:t>
            </a:fld>
            <a:endParaRPr lang="en-US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9F7515-27E6-4B79-94C4-E068EA03485A}"/>
              </a:ext>
            </a:extLst>
          </p:cNvPr>
          <p:cNvSpPr/>
          <p:nvPr/>
        </p:nvSpPr>
        <p:spPr>
          <a:xfrm>
            <a:off x="10070890" y="6415134"/>
            <a:ext cx="1929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©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enVista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695174-F7CE-4502-B67A-E80D5660D2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EAF22-D85B-4581-9A53-B01BCBF06946}"/>
              </a:ext>
            </a:extLst>
          </p:cNvPr>
          <p:cNvSpPr txBox="1"/>
          <p:nvPr/>
        </p:nvSpPr>
        <p:spPr>
          <a:xfrm>
            <a:off x="199307" y="61865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A24EC171-EDB5-4D6F-8C33-D95A40768BDA}" type="slidenum">
              <a:rPr lang="en-US" b="1" smtClean="0">
                <a:solidFill>
                  <a:schemeClr val="bg1"/>
                </a:solidFill>
                <a:latin typeface="Tw Cen MT" panose="020B0602020104020603" pitchFamily="34" charset="0"/>
              </a:rPr>
              <a:pPr algn="l"/>
              <a:t>‹#›</a:t>
            </a:fld>
            <a:endParaRPr lang="en-US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050580-1CF2-4504-B06C-F3B1AC37C154}"/>
              </a:ext>
            </a:extLst>
          </p:cNvPr>
          <p:cNvSpPr/>
          <p:nvPr/>
        </p:nvSpPr>
        <p:spPr>
          <a:xfrm>
            <a:off x="193465" y="6415134"/>
            <a:ext cx="1929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©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enVista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9A0F6-8FF1-41D6-8283-0B68A96DE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02088-4F41-4FEA-A7E4-E574316D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CE25B-B35B-4F92-BFF9-4D527FCDE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73CC-416A-D44A-BF35-C7A6ECB4178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D5744-F147-40BA-AE74-C57FE53E7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F4E0-588A-4940-8342-3857D80BC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74E98-9171-0340-963F-BDEBE32A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79" r:id="rId3"/>
    <p:sldLayoutId id="2147483680" r:id="rId4"/>
    <p:sldLayoutId id="2147483681" r:id="rId5"/>
    <p:sldLayoutId id="214748368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internet.org/2016/12/19/online-shopping-and-purchasing-preferences/" TargetMode="External"/><Relationship Id="rId2" Type="http://schemas.openxmlformats.org/officeDocument/2006/relationships/hyperlink" Target="http://www.emarketer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53E1E4-983B-4B34-8B03-F581D25687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F9CC01-4D57-4041-ACB7-46E1039B4AB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10/25/2018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C279FA3-7AD2-4F5B-BFD1-27F03597C91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Westborough, MA</a:t>
            </a:r>
          </a:p>
        </p:txBody>
      </p:sp>
      <p:pic>
        <p:nvPicPr>
          <p:cNvPr id="1026" name="Picture 2" descr="neecomlogo">
            <a:extLst>
              <a:ext uri="{FF2B5EF4-FFF2-40B4-BE49-F238E27FC236}">
                <a16:creationId xmlns:a16="http://schemas.microsoft.com/office/drawing/2014/main" id="{EB3A7890-D096-4E58-909F-724D07A41AD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2" b="-1251"/>
          <a:stretch/>
        </p:blipFill>
        <p:spPr bwMode="auto">
          <a:xfrm>
            <a:off x="9062849" y="5483445"/>
            <a:ext cx="2022475" cy="113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81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23474" y="2016084"/>
            <a:ext cx="2387924" cy="39429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522182" y="2345156"/>
            <a:ext cx="361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23153" y="2433489"/>
            <a:ext cx="361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23153" y="2260232"/>
            <a:ext cx="361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22182" y="2189844"/>
            <a:ext cx="361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613250" y="2016084"/>
            <a:ext cx="2387924" cy="39429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763708" y="2189844"/>
            <a:ext cx="1683195" cy="29217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63873" y="2166548"/>
            <a:ext cx="253535" cy="24461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endCxn id="11" idx="3"/>
          </p:cNvCxnSpPr>
          <p:nvPr/>
        </p:nvCxnSpPr>
        <p:spPr>
          <a:xfrm flipV="1">
            <a:off x="6497075" y="2375342"/>
            <a:ext cx="103927" cy="998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7671926" y="2016084"/>
            <a:ext cx="2387924" cy="39429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apezoid 20"/>
          <p:cNvSpPr/>
          <p:nvPr/>
        </p:nvSpPr>
        <p:spPr>
          <a:xfrm rot="10800000">
            <a:off x="9185248" y="2224790"/>
            <a:ext cx="500881" cy="250441"/>
          </a:xfrm>
          <a:prstGeom prst="trapezoi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9080412" y="2107821"/>
            <a:ext cx="103865" cy="1174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252224" y="2428198"/>
            <a:ext cx="157253" cy="15725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483251" y="2421408"/>
            <a:ext cx="157253" cy="15725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292023" y="2160489"/>
            <a:ext cx="30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335CD-31B5-4A61-8A1E-E93FC8C896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4000" dirty="0"/>
              <a:t>Is this really your answer to beating Amazon?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5057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-AMAZON-DRONES-facebook.jpg">
            <a:extLst>
              <a:ext uri="{FF2B5EF4-FFF2-40B4-BE49-F238E27FC236}">
                <a16:creationId xmlns:a16="http://schemas.microsoft.com/office/drawing/2014/main" id="{3AE2EB5B-2315-4F8E-B70A-3EED477F66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7" b="7390"/>
          <a:stretch/>
        </p:blipFill>
        <p:spPr>
          <a:xfrm>
            <a:off x="1493804" y="2502089"/>
            <a:ext cx="9204393" cy="27881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A0DFA-A2F9-4A6D-B342-A0343A8904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Is this really what you are focused 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1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8C76585-2020-4551-9CBC-54A8FC7E3E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27" y="2653909"/>
            <a:ext cx="8285939" cy="21214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281A25-97D5-4345-B53A-0B570286F66E}"/>
              </a:ext>
            </a:extLst>
          </p:cNvPr>
          <p:cNvSpPr txBox="1"/>
          <p:nvPr/>
        </p:nvSpPr>
        <p:spPr>
          <a:xfrm>
            <a:off x="3720520" y="3500907"/>
            <a:ext cx="548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7FA9F9-17DD-4768-94D8-98990DD41452}"/>
              </a:ext>
            </a:extLst>
          </p:cNvPr>
          <p:cNvSpPr txBox="1"/>
          <p:nvPr/>
        </p:nvSpPr>
        <p:spPr>
          <a:xfrm>
            <a:off x="5554560" y="3501074"/>
            <a:ext cx="548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4C5370-098D-4DDA-BD41-6FBE7E0D6A5D}"/>
              </a:ext>
            </a:extLst>
          </p:cNvPr>
          <p:cNvSpPr txBox="1"/>
          <p:nvPr/>
        </p:nvSpPr>
        <p:spPr>
          <a:xfrm>
            <a:off x="7500004" y="3508852"/>
            <a:ext cx="548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A9CF0F-4DE7-4E6E-8C1E-7E15C9BBE418}"/>
              </a:ext>
            </a:extLst>
          </p:cNvPr>
          <p:cNvSpPr txBox="1"/>
          <p:nvPr/>
        </p:nvSpPr>
        <p:spPr>
          <a:xfrm>
            <a:off x="9448863" y="3508852"/>
            <a:ext cx="548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58BDC0-260B-4E14-B095-09585C3CD5F7}"/>
              </a:ext>
            </a:extLst>
          </p:cNvPr>
          <p:cNvSpPr/>
          <p:nvPr/>
        </p:nvSpPr>
        <p:spPr>
          <a:xfrm>
            <a:off x="2928891" y="3035244"/>
            <a:ext cx="64793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67" dirty="0">
                <a:latin typeface="Arial" charset="0"/>
                <a:ea typeface="Arial" charset="0"/>
                <a:cs typeface="Arial" charset="0"/>
              </a:rPr>
              <a:t>Item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705E36-F8AB-44C7-A78F-6091324AFCF4}"/>
              </a:ext>
            </a:extLst>
          </p:cNvPr>
          <p:cNvSpPr/>
          <p:nvPr/>
        </p:nvSpPr>
        <p:spPr>
          <a:xfrm>
            <a:off x="3525709" y="3905983"/>
            <a:ext cx="116891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67" dirty="0">
                <a:latin typeface="Arial" charset="0"/>
                <a:ea typeface="Arial" charset="0"/>
                <a:cs typeface="Arial" charset="0"/>
              </a:rPr>
              <a:t>Inventory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27AC9E-BF6B-4502-AA5E-D3059997087B}"/>
              </a:ext>
            </a:extLst>
          </p:cNvPr>
          <p:cNvSpPr/>
          <p:nvPr/>
        </p:nvSpPr>
        <p:spPr>
          <a:xfrm>
            <a:off x="4587900" y="3026690"/>
            <a:ext cx="1221809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67" dirty="0">
                <a:latin typeface="Arial" charset="0"/>
                <a:ea typeface="Arial" charset="0"/>
                <a:cs typeface="Arial" charset="0"/>
              </a:rPr>
              <a:t>Customer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69948E-7C6D-41BB-A02B-84076A21A1A0}"/>
              </a:ext>
            </a:extLst>
          </p:cNvPr>
          <p:cNvSpPr/>
          <p:nvPr/>
        </p:nvSpPr>
        <p:spPr>
          <a:xfrm>
            <a:off x="5741128" y="4053751"/>
            <a:ext cx="79701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67" dirty="0">
                <a:latin typeface="Arial" charset="0"/>
                <a:ea typeface="Arial" charset="0"/>
                <a:cs typeface="Arial" charset="0"/>
              </a:rPr>
              <a:t>Order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E3D671-A58B-4E04-88C5-5CBD2B12335E}"/>
              </a:ext>
            </a:extLst>
          </p:cNvPr>
          <p:cNvSpPr/>
          <p:nvPr/>
        </p:nvSpPr>
        <p:spPr>
          <a:xfrm>
            <a:off x="6594411" y="3011543"/>
            <a:ext cx="112883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67" dirty="0">
                <a:latin typeface="Arial" charset="0"/>
                <a:ea typeface="Arial" charset="0"/>
                <a:cs typeface="Arial" charset="0"/>
              </a:rPr>
              <a:t>Payment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BD7B0C-2026-483F-865E-BBB38E388E32}"/>
              </a:ext>
            </a:extLst>
          </p:cNvPr>
          <p:cNvSpPr/>
          <p:nvPr/>
        </p:nvSpPr>
        <p:spPr>
          <a:xfrm>
            <a:off x="7500003" y="3936908"/>
            <a:ext cx="127150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67" dirty="0">
                <a:latin typeface="Arial" charset="0"/>
                <a:ea typeface="Arial" charset="0"/>
                <a:cs typeface="Arial" charset="0"/>
              </a:rPr>
              <a:t>Fulfillment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45960C-47AA-44AB-8E5D-E4843D84602E}"/>
              </a:ext>
            </a:extLst>
          </p:cNvPr>
          <p:cNvSpPr/>
          <p:nvPr/>
        </p:nvSpPr>
        <p:spPr>
          <a:xfrm>
            <a:off x="8517028" y="2943233"/>
            <a:ext cx="1260281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67" dirty="0">
                <a:latin typeface="Arial" charset="0"/>
                <a:ea typeface="Arial" charset="0"/>
                <a:cs typeface="Arial" charset="0"/>
              </a:rPr>
              <a:t>Shipment/</a:t>
            </a:r>
            <a:br>
              <a:rPr lang="en-US" sz="1867" dirty="0">
                <a:latin typeface="Arial" charset="0"/>
                <a:ea typeface="Arial" charset="0"/>
                <a:cs typeface="Arial" charset="0"/>
              </a:rPr>
            </a:br>
            <a:r>
              <a:rPr lang="en-US" sz="1867" dirty="0">
                <a:latin typeface="Arial" charset="0"/>
                <a:ea typeface="Arial" charset="0"/>
                <a:cs typeface="Arial" charset="0"/>
              </a:rPr>
              <a:t>Carrier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48E640-C2B6-4E55-9464-5AE47605A616}"/>
              </a:ext>
            </a:extLst>
          </p:cNvPr>
          <p:cNvSpPr/>
          <p:nvPr/>
        </p:nvSpPr>
        <p:spPr>
          <a:xfrm>
            <a:off x="9723341" y="3941802"/>
            <a:ext cx="90281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67" dirty="0">
                <a:latin typeface="Arial" charset="0"/>
                <a:ea typeface="Arial" charset="0"/>
                <a:cs typeface="Arial" charset="0"/>
              </a:rPr>
              <a:t>Return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1F7EB-E34A-4104-B500-280E7562C6AC}"/>
              </a:ext>
            </a:extLst>
          </p:cNvPr>
          <p:cNvSpPr txBox="1"/>
          <p:nvPr/>
        </p:nvSpPr>
        <p:spPr>
          <a:xfrm>
            <a:off x="2716076" y="2665166"/>
            <a:ext cx="548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B61F19-8D6E-4ADF-8AFA-89E9CC7323D9}"/>
              </a:ext>
            </a:extLst>
          </p:cNvPr>
          <p:cNvSpPr txBox="1"/>
          <p:nvPr/>
        </p:nvSpPr>
        <p:spPr>
          <a:xfrm>
            <a:off x="4550116" y="2665332"/>
            <a:ext cx="548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BAEFA5-FB2E-4660-BCAB-2A54EAF6CE3D}"/>
              </a:ext>
            </a:extLst>
          </p:cNvPr>
          <p:cNvSpPr txBox="1"/>
          <p:nvPr/>
        </p:nvSpPr>
        <p:spPr>
          <a:xfrm>
            <a:off x="6495560" y="2673111"/>
            <a:ext cx="548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96D81B-A093-40FD-B2B1-B0AA1E4150D1}"/>
              </a:ext>
            </a:extLst>
          </p:cNvPr>
          <p:cNvSpPr txBox="1"/>
          <p:nvPr/>
        </p:nvSpPr>
        <p:spPr>
          <a:xfrm>
            <a:off x="8444419" y="2673111"/>
            <a:ext cx="548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3DFF6-6F48-4FCF-B579-EFD0839FAE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Order Life Cycle Management</a:t>
            </a:r>
          </a:p>
        </p:txBody>
      </p:sp>
    </p:spTree>
    <p:extLst>
      <p:ext uri="{BB962C8B-B14F-4D97-AF65-F5344CB8AC3E}">
        <p14:creationId xmlns:p14="http://schemas.microsoft.com/office/powerpoint/2010/main" val="3135036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0A134-A4F6-43B2-A056-5D0FAFE6EA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0031" y="167762"/>
            <a:ext cx="10993213" cy="596479"/>
          </a:xfrm>
        </p:spPr>
        <p:txBody>
          <a:bodyPr/>
          <a:lstStyle/>
          <a:p>
            <a:r>
              <a:rPr lang="en-US" dirty="0"/>
              <a:t>Brian’s Purchasing Process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65875"/>
            <a:ext cx="500063" cy="307975"/>
          </a:xfrm>
        </p:spPr>
        <p:txBody>
          <a:bodyPr/>
          <a:lstStyle/>
          <a:p>
            <a:fld id="{79678B01-6118-4316-9A7D-877FCC426C5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9" y="1002457"/>
            <a:ext cx="11598622" cy="507457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ED58CD-7758-4BDF-9111-505827DD6EFA}"/>
              </a:ext>
            </a:extLst>
          </p:cNvPr>
          <p:cNvCxnSpPr>
            <a:cxnSpLocks/>
          </p:cNvCxnSpPr>
          <p:nvPr/>
        </p:nvCxnSpPr>
        <p:spPr>
          <a:xfrm>
            <a:off x="6625272" y="1864288"/>
            <a:ext cx="0" cy="421274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7CDD6E-B730-4B98-B7CC-85572B640CBA}"/>
              </a:ext>
            </a:extLst>
          </p:cNvPr>
          <p:cNvCxnSpPr>
            <a:cxnSpLocks/>
          </p:cNvCxnSpPr>
          <p:nvPr/>
        </p:nvCxnSpPr>
        <p:spPr>
          <a:xfrm>
            <a:off x="6625272" y="3880900"/>
            <a:ext cx="5310903" cy="0"/>
          </a:xfrm>
          <a:prstGeom prst="line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37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D80D2-B558-4A1A-BC16-CCF4BEB9C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0"/>
          <a:stretch/>
        </p:blipFill>
        <p:spPr>
          <a:xfrm>
            <a:off x="2761937" y="1632476"/>
            <a:ext cx="7561405" cy="359304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73C724-91F0-49E6-8143-70630E93484F}"/>
              </a:ext>
            </a:extLst>
          </p:cNvPr>
          <p:cNvSpPr txBox="1">
            <a:spLocks/>
          </p:cNvSpPr>
          <p:nvPr/>
        </p:nvSpPr>
        <p:spPr>
          <a:xfrm>
            <a:off x="1868658" y="1840630"/>
            <a:ext cx="8229600" cy="2931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AutoNum type="arabicPeriod" startAt="2"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B3EEF-B592-4E56-BBCC-9E1B7CB22A93}"/>
              </a:ext>
            </a:extLst>
          </p:cNvPr>
          <p:cNvSpPr txBox="1"/>
          <p:nvPr/>
        </p:nvSpPr>
        <p:spPr>
          <a:xfrm>
            <a:off x="3971422" y="5433678"/>
            <a:ext cx="339795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>
              <a:defRPr/>
            </a:pPr>
            <a:r>
              <a:rPr lang="en-US" sz="1200" b="1" kern="0" dirty="0">
                <a:solidFill>
                  <a:srgbClr val="000000"/>
                </a:solidFill>
                <a:ea typeface="+mj-ea"/>
                <a:cs typeface="Calibri"/>
                <a:sym typeface="Calibri"/>
              </a:rPr>
              <a:t>Source</a:t>
            </a:r>
            <a:r>
              <a:rPr lang="en-US" sz="1200" kern="0" dirty="0">
                <a:solidFill>
                  <a:srgbClr val="000000"/>
                </a:solidFill>
                <a:ea typeface="+mj-ea"/>
                <a:cs typeface="Calibri"/>
                <a:sym typeface="Calibri"/>
              </a:rPr>
              <a:t>: Forrester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B97F1-7380-4E42-858E-C7D2AD4238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Omni-Channel Enablement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99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E02C276-51F2-40F4-9472-ADB9CB926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30" y="1533881"/>
            <a:ext cx="7511140" cy="379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1900A-8E2C-4371-AC39-16954CE56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5" y="384020"/>
            <a:ext cx="1316020" cy="1379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41F97-D54D-4CEC-88C4-C1EC7F85A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425" y="4523417"/>
            <a:ext cx="1794035" cy="16014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82BCA-59C0-41C3-AE64-1E301F131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538" y="448575"/>
            <a:ext cx="972376" cy="11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02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FA52E9-D066-4F8E-8F3A-9DE7262EF47A}"/>
              </a:ext>
            </a:extLst>
          </p:cNvPr>
          <p:cNvCxnSpPr/>
          <p:nvPr/>
        </p:nvCxnSpPr>
        <p:spPr>
          <a:xfrm>
            <a:off x="8363718" y="1788202"/>
            <a:ext cx="0" cy="2287461"/>
          </a:xfrm>
          <a:prstGeom prst="line">
            <a:avLst/>
          </a:prstGeom>
          <a:noFill/>
          <a:ln w="57150" cap="flat">
            <a:solidFill>
              <a:schemeClr val="accent1"/>
            </a:solidFill>
            <a:prstDash val="sys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4FEF19-F49C-490C-987A-0269DAB677B6}"/>
              </a:ext>
            </a:extLst>
          </p:cNvPr>
          <p:cNvCxnSpPr/>
          <p:nvPr/>
        </p:nvCxnSpPr>
        <p:spPr>
          <a:xfrm>
            <a:off x="6351499" y="1788202"/>
            <a:ext cx="0" cy="2287461"/>
          </a:xfrm>
          <a:prstGeom prst="line">
            <a:avLst/>
          </a:prstGeom>
          <a:noFill/>
          <a:ln w="57150" cap="flat">
            <a:solidFill>
              <a:schemeClr val="accent1"/>
            </a:solidFill>
            <a:prstDash val="sys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1F0D01-A6D9-4E62-899F-83313F47B6A6}"/>
              </a:ext>
            </a:extLst>
          </p:cNvPr>
          <p:cNvCxnSpPr/>
          <p:nvPr/>
        </p:nvCxnSpPr>
        <p:spPr>
          <a:xfrm>
            <a:off x="4228906" y="1788202"/>
            <a:ext cx="0" cy="2287461"/>
          </a:xfrm>
          <a:prstGeom prst="line">
            <a:avLst/>
          </a:prstGeom>
          <a:noFill/>
          <a:ln w="57150" cap="flat">
            <a:solidFill>
              <a:schemeClr val="accent1"/>
            </a:solidFill>
            <a:prstDash val="sys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DF61366-788D-4C56-AD7C-58BF5E1B827B}"/>
              </a:ext>
            </a:extLst>
          </p:cNvPr>
          <p:cNvCxnSpPr/>
          <p:nvPr/>
        </p:nvCxnSpPr>
        <p:spPr>
          <a:xfrm>
            <a:off x="10537737" y="1788202"/>
            <a:ext cx="0" cy="2287461"/>
          </a:xfrm>
          <a:prstGeom prst="line">
            <a:avLst/>
          </a:prstGeom>
          <a:noFill/>
          <a:ln w="57150" cap="flat">
            <a:solidFill>
              <a:schemeClr val="accent1"/>
            </a:solidFill>
            <a:prstDash val="sys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76A5040B-4D9E-42FA-BBC1-EB9F20CAD0CD}"/>
              </a:ext>
            </a:extLst>
          </p:cNvPr>
          <p:cNvSpPr/>
          <p:nvPr/>
        </p:nvSpPr>
        <p:spPr>
          <a:xfrm>
            <a:off x="3746761" y="4566576"/>
            <a:ext cx="7059096" cy="4217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DC6473C-2287-4335-8DE3-413092427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057" y="3596269"/>
            <a:ext cx="2032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E7C8FF5-68DF-48FE-A428-95D565FC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0411" y="3650537"/>
            <a:ext cx="2032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19BFD1F-30F6-40FE-AEFE-2FB675AF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4017" y="3653973"/>
            <a:ext cx="2032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FA42F8-CDF8-41AA-B2C5-195636A72D65}"/>
              </a:ext>
            </a:extLst>
          </p:cNvPr>
          <p:cNvSpPr txBox="1"/>
          <p:nvPr/>
        </p:nvSpPr>
        <p:spPr>
          <a:xfrm>
            <a:off x="5674345" y="5208779"/>
            <a:ext cx="1377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DC </a:t>
            </a:r>
          </a:p>
          <a:p>
            <a:pPr algn="ctr"/>
            <a:r>
              <a:rPr lang="en-US" sz="2400" dirty="0"/>
              <a:t>Inventory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249541-8BAE-41FF-B265-2B0DAB0AF517}"/>
              </a:ext>
            </a:extLst>
          </p:cNvPr>
          <p:cNvSpPr txBox="1"/>
          <p:nvPr/>
        </p:nvSpPr>
        <p:spPr>
          <a:xfrm>
            <a:off x="7712835" y="5214075"/>
            <a:ext cx="1377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3PL </a:t>
            </a:r>
          </a:p>
          <a:p>
            <a:pPr algn="ctr"/>
            <a:r>
              <a:rPr lang="en-US" sz="2400" dirty="0"/>
              <a:t>Inventory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81001-7005-4947-A27B-D673E1B9E980}"/>
              </a:ext>
            </a:extLst>
          </p:cNvPr>
          <p:cNvSpPr txBox="1"/>
          <p:nvPr/>
        </p:nvSpPr>
        <p:spPr>
          <a:xfrm>
            <a:off x="9955890" y="5190370"/>
            <a:ext cx="1377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Retail</a:t>
            </a:r>
          </a:p>
          <a:p>
            <a:pPr algn="ctr"/>
            <a:r>
              <a:rPr lang="en-US" sz="2400" dirty="0"/>
              <a:t>Inventory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9A164F79-2E3A-48AE-8737-0C28DAA2C117}"/>
              </a:ext>
            </a:extLst>
          </p:cNvPr>
          <p:cNvSpPr/>
          <p:nvPr/>
        </p:nvSpPr>
        <p:spPr>
          <a:xfrm>
            <a:off x="3839785" y="1640155"/>
            <a:ext cx="7403192" cy="48132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Enterprise Inventory Visibility</a:t>
            </a:r>
          </a:p>
        </p:txBody>
      </p:sp>
      <p:cxnSp>
        <p:nvCxnSpPr>
          <p:cNvPr id="21" name="Elbow Connector 25">
            <a:extLst>
              <a:ext uri="{FF2B5EF4-FFF2-40B4-BE49-F238E27FC236}">
                <a16:creationId xmlns:a16="http://schemas.microsoft.com/office/drawing/2014/main" id="{430AE923-533E-4675-9DEA-25160F69632D}"/>
              </a:ext>
            </a:extLst>
          </p:cNvPr>
          <p:cNvCxnSpPr>
            <a:cxnSpLocks/>
            <a:stCxn id="19" idx="1"/>
            <a:endCxn id="3" idx="0"/>
          </p:cNvCxnSpPr>
          <p:nvPr/>
        </p:nvCxnSpPr>
        <p:spPr>
          <a:xfrm rot="10800000" flipV="1">
            <a:off x="2273217" y="1880819"/>
            <a:ext cx="1566569" cy="35895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8">
            <a:extLst>
              <a:ext uri="{FF2B5EF4-FFF2-40B4-BE49-F238E27FC236}">
                <a16:creationId xmlns:a16="http://schemas.microsoft.com/office/drawing/2014/main" id="{8E09B7DC-FF64-4133-B62F-87AEAA0E38F7}"/>
              </a:ext>
            </a:extLst>
          </p:cNvPr>
          <p:cNvCxnSpPr>
            <a:cxnSpLocks/>
            <a:endCxn id="3" idx="2"/>
          </p:cNvCxnSpPr>
          <p:nvPr/>
        </p:nvCxnSpPr>
        <p:spPr>
          <a:xfrm rot="10800000">
            <a:off x="2273217" y="3841177"/>
            <a:ext cx="1469405" cy="96307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id="{FF5752EE-EBE9-4C3A-894D-2647CD09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4017" y="2586636"/>
            <a:ext cx="1388960" cy="8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D9E5E3D-0A01-4FD6-BF7C-47C666C4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4551" y="2598162"/>
            <a:ext cx="1454121" cy="80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1C537C6-A723-4DAB-B18F-92039FE8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262" y="2700803"/>
            <a:ext cx="1416475" cy="78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E9CD75D4-E74C-4D94-9F9D-8B411B22D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1262" y="3603499"/>
            <a:ext cx="2032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C52AAD8-CABF-451D-AFA0-61F5FA11956D}"/>
              </a:ext>
            </a:extLst>
          </p:cNvPr>
          <p:cNvSpPr txBox="1"/>
          <p:nvPr/>
        </p:nvSpPr>
        <p:spPr>
          <a:xfrm>
            <a:off x="3617196" y="5178623"/>
            <a:ext cx="1377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Vendor</a:t>
            </a:r>
          </a:p>
          <a:p>
            <a:pPr algn="ctr"/>
            <a:r>
              <a:rPr lang="en-US" sz="2400" dirty="0"/>
              <a:t>Inventory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6C57AFD4-67A6-487A-9174-48D9D674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6058" y="2670613"/>
            <a:ext cx="1416475" cy="78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5519D-F574-4324-896A-DBEE6CDB4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98" y="2239775"/>
            <a:ext cx="1794035" cy="1601401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98076F6-F2B9-4D03-9EC3-E79BED52D4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Multi-Enterprise Inventory Visibility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31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786936-F968-451C-9E28-BAD5D9FC6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84FB6C-DDE9-421A-B3FF-349067900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4691" y="1352116"/>
            <a:ext cx="5269992" cy="48344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Many companies still need to invest a robust OMS to optimize omnichannel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Additional investments are needed to optimize stores: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Better tools for pick and pack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Better tools for ship-from-store operations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Many companies still need to invest in a TMS to manage inbound transportation and the life cycle of a Purchase Order</a:t>
            </a:r>
          </a:p>
          <a:p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6BD57-0079-471D-AA72-E7D5279278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Unified Commerce Investments</a:t>
            </a:r>
          </a:p>
          <a:p>
            <a:endParaRPr lang="en-US" dirty="0"/>
          </a:p>
        </p:txBody>
      </p:sp>
      <p:pic>
        <p:nvPicPr>
          <p:cNvPr id="1026" name="Picture 2" descr="Image result for ship from store">
            <a:extLst>
              <a:ext uri="{FF2B5EF4-FFF2-40B4-BE49-F238E27FC236}">
                <a16:creationId xmlns:a16="http://schemas.microsoft.com/office/drawing/2014/main" id="{4A375C00-A03C-4C6F-80C1-090AF75A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14" y="2107580"/>
            <a:ext cx="5333946" cy="3004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4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C5A17D6-3188-460A-9C05-9824091BD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12" y="1441326"/>
            <a:ext cx="5370868" cy="3125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FDDBD-5939-4C26-8FE8-103EEC7211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Invest in the Customer Experience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0C070F-2F8F-4157-A0E1-B48BD6BA2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878" y="2776247"/>
            <a:ext cx="7164132" cy="3403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794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B354F1-DCB3-4820-BBB8-7AF8EBA4C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Yes, Retailers and Distributors Can Survive and Thrive by Unifying Commerce and Supply Chain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2DAE04-EF70-46E1-8D04-50AA4A830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3876" y="2631688"/>
            <a:ext cx="8737673" cy="35548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Retailers and distributors are finding success by moving beyond even </a:t>
            </a:r>
            <a:r>
              <a:rPr lang="en-US" i="1" u="sng" dirty="0"/>
              <a:t>omni-channel thinking to truly unified commerce</a:t>
            </a:r>
          </a:p>
          <a:p>
            <a:r>
              <a:rPr lang="en-US" dirty="0"/>
              <a:t>Start with an intense focus on the </a:t>
            </a:r>
            <a:r>
              <a:rPr lang="en-US" i="1" u="sng" dirty="0"/>
              <a:t>end-to-end customer experience</a:t>
            </a:r>
          </a:p>
          <a:p>
            <a:r>
              <a:rPr lang="en-US" i="1" u="sng" dirty="0"/>
              <a:t>Full integration</a:t>
            </a:r>
            <a:r>
              <a:rPr lang="en-US" dirty="0"/>
              <a:t> across both internal applications and your network of trading partners</a:t>
            </a:r>
          </a:p>
          <a:p>
            <a:r>
              <a:rPr lang="en-US" dirty="0"/>
              <a:t>Connecting </a:t>
            </a:r>
            <a:r>
              <a:rPr lang="en-US" i="1" u="sng" dirty="0"/>
              <a:t>people, process and technology</a:t>
            </a:r>
            <a:r>
              <a:rPr lang="en-US" dirty="0"/>
              <a:t> across commerce and supply chain operations</a:t>
            </a:r>
          </a:p>
        </p:txBody>
      </p:sp>
    </p:spTree>
    <p:extLst>
      <p:ext uri="{BB962C8B-B14F-4D97-AF65-F5344CB8AC3E}">
        <p14:creationId xmlns:p14="http://schemas.microsoft.com/office/powerpoint/2010/main" val="139923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497F26-4888-4F1A-A8F7-74DEDC80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1" y="1642172"/>
            <a:ext cx="2682454" cy="4166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87BF1-E393-45CA-8F0E-F1C13EB63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496" y="2205595"/>
            <a:ext cx="4777875" cy="3259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E66479-F5B1-4B39-9E18-FF29E0AA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545" y="1390432"/>
            <a:ext cx="3265917" cy="467026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95A65-B0FB-43F2-9380-C27F172291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Invest in the Customer Experience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93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CD4E63-4A48-4FA1-9F9A-EE9CF657F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28" y="-1"/>
            <a:ext cx="12233828" cy="685800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A59232-D2EC-4983-A496-13DDC59702FD}"/>
              </a:ext>
            </a:extLst>
          </p:cNvPr>
          <p:cNvSpPr txBox="1">
            <a:spLocks/>
          </p:cNvSpPr>
          <p:nvPr/>
        </p:nvSpPr>
        <p:spPr>
          <a:xfrm>
            <a:off x="1981200" y="1295400"/>
            <a:ext cx="4325816" cy="571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Role?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7CBA6C-DF4D-4D9B-8A61-0160354F00A1}"/>
              </a:ext>
            </a:extLst>
          </p:cNvPr>
          <p:cNvSpPr/>
          <p:nvPr/>
        </p:nvSpPr>
        <p:spPr>
          <a:xfrm>
            <a:off x="3613703" y="2986032"/>
            <a:ext cx="1060809" cy="106435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 Goal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023647-9992-41EB-8881-B1A0E1A84AB2}"/>
              </a:ext>
            </a:extLst>
          </p:cNvPr>
          <p:cNvSpPr/>
          <p:nvPr/>
        </p:nvSpPr>
        <p:spPr>
          <a:xfrm>
            <a:off x="1981201" y="4800601"/>
            <a:ext cx="9316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Seamless &amp; Consistent Customer Experience From Start to Finish…  and you are NEVER Finished</a:t>
            </a:r>
          </a:p>
        </p:txBody>
      </p:sp>
    </p:spTree>
    <p:extLst>
      <p:ext uri="{BB962C8B-B14F-4D97-AF65-F5344CB8AC3E}">
        <p14:creationId xmlns:p14="http://schemas.microsoft.com/office/powerpoint/2010/main" val="95784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1741772.jpg">
            <a:extLst>
              <a:ext uri="{FF2B5EF4-FFF2-40B4-BE49-F238E27FC236}">
                <a16:creationId xmlns:a16="http://schemas.microsoft.com/office/drawing/2014/main" id="{AF63461D-542A-4660-9585-6806CD6481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"/>
            <a:ext cx="12192000" cy="68607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F88BFD-3581-43E2-B877-FF8950D67527}"/>
              </a:ext>
            </a:extLst>
          </p:cNvPr>
          <p:cNvSpPr/>
          <p:nvPr/>
        </p:nvSpPr>
        <p:spPr>
          <a:xfrm>
            <a:off x="0" y="4880610"/>
            <a:ext cx="12192000" cy="1977390"/>
          </a:xfrm>
          <a:prstGeom prst="rect">
            <a:avLst/>
          </a:prstGeom>
          <a:solidFill>
            <a:schemeClr val="tx2">
              <a:lumMod val="75000"/>
              <a:alpha val="67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prstClr val="white"/>
                </a:solidFill>
                <a:latin typeface="YRThree Light"/>
                <a:cs typeface="YRThree Light"/>
              </a:rPr>
              <a:t>CUSTOMER FIRST! Bust Silos!!!</a:t>
            </a:r>
          </a:p>
        </p:txBody>
      </p:sp>
    </p:spTree>
    <p:extLst>
      <p:ext uri="{BB962C8B-B14F-4D97-AF65-F5344CB8AC3E}">
        <p14:creationId xmlns:p14="http://schemas.microsoft.com/office/powerpoint/2010/main" val="2787229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2D882E4-50AD-426F-B10D-2E58C71B17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7564170"/>
              </p:ext>
            </p:extLst>
          </p:nvPr>
        </p:nvGraphicFramePr>
        <p:xfrm>
          <a:off x="-868396" y="116210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E39D8F-ADD1-4602-9BF1-905AB1E1B3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532" y="1352116"/>
            <a:ext cx="5388017" cy="4834418"/>
          </a:xfrm>
        </p:spPr>
        <p:txBody>
          <a:bodyPr/>
          <a:lstStyle/>
          <a:p>
            <a:r>
              <a:rPr lang="en-US" dirty="0"/>
              <a:t>Bust Silos; Customer has to be first</a:t>
            </a:r>
          </a:p>
          <a:p>
            <a:r>
              <a:rPr lang="en-US" dirty="0"/>
              <a:t>Processes built with customer as the center</a:t>
            </a:r>
          </a:p>
          <a:p>
            <a:r>
              <a:rPr lang="en-US" dirty="0"/>
              <a:t>OMS is central to unified commerce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539E83-BA78-4EB5-9EFE-23085D781F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Customer Engagement Life Cycle</a:t>
            </a:r>
          </a:p>
        </p:txBody>
      </p:sp>
    </p:spTree>
    <p:extLst>
      <p:ext uri="{BB962C8B-B14F-4D97-AF65-F5344CB8AC3E}">
        <p14:creationId xmlns:p14="http://schemas.microsoft.com/office/powerpoint/2010/main" val="2483410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C48235-EFC6-4077-BDFF-FF054E567BEE}"/>
              </a:ext>
            </a:extLst>
          </p:cNvPr>
          <p:cNvSpPr/>
          <p:nvPr/>
        </p:nvSpPr>
        <p:spPr>
          <a:xfrm>
            <a:off x="3962399" y="0"/>
            <a:ext cx="8180439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6E121-083E-4B54-89C4-67CF56186765}"/>
              </a:ext>
            </a:extLst>
          </p:cNvPr>
          <p:cNvSpPr txBox="1"/>
          <p:nvPr/>
        </p:nvSpPr>
        <p:spPr>
          <a:xfrm>
            <a:off x="4311674" y="335951"/>
            <a:ext cx="748211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FFFF"/>
              </a:solidFill>
              <a:latin typeface="YRThree Medium"/>
              <a:cs typeface="YRThree Medium"/>
            </a:endParaRPr>
          </a:p>
          <a:p>
            <a:r>
              <a:rPr lang="en-US" sz="2400" dirty="0">
                <a:solidFill>
                  <a:srgbClr val="FFFFFF"/>
                </a:solidFill>
                <a:latin typeface="YRThree Medium"/>
                <a:cs typeface="YRThree Medium"/>
              </a:rPr>
              <a:t>DIGITAL IS EVERYTHING,</a:t>
            </a:r>
          </a:p>
          <a:p>
            <a:r>
              <a:rPr lang="en-US" sz="2400" dirty="0">
                <a:solidFill>
                  <a:srgbClr val="FFFFFF"/>
                </a:solidFill>
                <a:latin typeface="YRThree Medium"/>
                <a:cs typeface="YRThree Medium"/>
              </a:rPr>
              <a:t>BUT NOT EVERYTHING IS DIGITAL</a:t>
            </a:r>
            <a:br>
              <a:rPr lang="en-US" sz="2400" dirty="0">
                <a:solidFill>
                  <a:srgbClr val="FFFFFF"/>
                </a:solidFill>
                <a:latin typeface="YRThree Medium"/>
                <a:cs typeface="YRThree Medium"/>
              </a:rPr>
            </a:br>
            <a:r>
              <a:rPr lang="en-US" sz="2400" dirty="0">
                <a:solidFill>
                  <a:srgbClr val="FFFFFF"/>
                </a:solidFill>
                <a:latin typeface="YRThree Medium"/>
                <a:cs typeface="YRThree Medium"/>
              </a:rPr>
              <a:t> </a:t>
            </a:r>
          </a:p>
          <a:p>
            <a:r>
              <a:rPr lang="en-US" sz="2400" dirty="0">
                <a:solidFill>
                  <a:srgbClr val="FFFFFF"/>
                </a:solidFill>
                <a:latin typeface="YRThree Medium"/>
                <a:cs typeface="YRThree Medium"/>
              </a:rPr>
              <a:t>COMMERCE IS ABOUT EXPERIENCE, NOT BRAND ACCESS. RETAIL IS THRIVING FOR THOSE THAT EMBRACE UNIFIED COMMERCE (PROCESS, PEOPLE, AND TECHNOLOGY)</a:t>
            </a:r>
          </a:p>
          <a:p>
            <a:endParaRPr lang="en-US" sz="2400" dirty="0">
              <a:solidFill>
                <a:srgbClr val="FFFFFF"/>
              </a:solidFill>
              <a:latin typeface="YRThree Medium"/>
              <a:cs typeface="YRThree Medium"/>
            </a:endParaRPr>
          </a:p>
          <a:p>
            <a:r>
              <a:rPr lang="en-US" sz="2400" dirty="0">
                <a:solidFill>
                  <a:srgbClr val="FFFFFF"/>
                </a:solidFill>
                <a:latin typeface="YRThree Medium"/>
                <a:cs typeface="YRThree Medium"/>
              </a:rPr>
              <a:t>CUSTOMER EXPERIENCE DOES NOT STOP AT CHECKOUT.   POST CHECKOUT IS WHERE YOU WILL DIFFERENTIATE YOURSELF</a:t>
            </a:r>
          </a:p>
          <a:p>
            <a:endParaRPr lang="en-US" sz="2400" dirty="0">
              <a:solidFill>
                <a:srgbClr val="FFFFFF"/>
              </a:solidFill>
              <a:latin typeface="YRThree Medium"/>
              <a:cs typeface="YRThree Medium"/>
            </a:endParaRPr>
          </a:p>
          <a:p>
            <a:r>
              <a:rPr lang="en-US" sz="2400" dirty="0">
                <a:solidFill>
                  <a:srgbClr val="FFFFFF"/>
                </a:solidFill>
                <a:latin typeface="YRThree Medium"/>
                <a:cs typeface="YRThree Medium"/>
              </a:rPr>
              <a:t>UNIFIED COMMERCE PLATFORMS ARE THE CORNERSTONE TO THRIVE IN THIS GLOBAL ECONOMY &amp; NOT POINT APPLICATION SOLUTIONS </a:t>
            </a:r>
            <a:br>
              <a:rPr lang="en-US" sz="2400" dirty="0">
                <a:solidFill>
                  <a:srgbClr val="FFFFFF"/>
                </a:solidFill>
                <a:latin typeface="YRThree Medium"/>
                <a:cs typeface="YRThree Medium"/>
              </a:rPr>
            </a:br>
            <a:endParaRPr lang="en-US" sz="2400" dirty="0">
              <a:solidFill>
                <a:srgbClr val="FFFFFF"/>
              </a:solidFill>
              <a:latin typeface="YRThree Medium"/>
              <a:cs typeface="YRThree Medium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64B3757-E9B2-4A84-B374-164A30677F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8207" y="2775551"/>
            <a:ext cx="5375275" cy="3908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IF YOU REMEMBER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NOTHING ELSE </a:t>
            </a:r>
          </a:p>
        </p:txBody>
      </p:sp>
    </p:spTree>
    <p:extLst>
      <p:ext uri="{BB962C8B-B14F-4D97-AF65-F5344CB8AC3E}">
        <p14:creationId xmlns:p14="http://schemas.microsoft.com/office/powerpoint/2010/main" val="519005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FDE4A-8F48-4B27-B4DF-12B4770637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393" y="3130760"/>
            <a:ext cx="10993213" cy="596479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7712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FDE4A-8F48-4B27-B4DF-12B4770637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393" y="1897497"/>
            <a:ext cx="10993213" cy="3063006"/>
          </a:xfrm>
        </p:spPr>
        <p:txBody>
          <a:bodyPr/>
          <a:lstStyle/>
          <a:p>
            <a:pPr algn="ctr"/>
            <a:r>
              <a:rPr lang="en-US" altLang="en-US" i="1" dirty="0">
                <a:latin typeface="Gill Sans" pitchFamily="20" charset="0"/>
                <a:ea typeface="ＭＳ Ｐゴシック" pitchFamily="20" charset="-128"/>
              </a:rPr>
              <a:t>For More Information:</a:t>
            </a:r>
          </a:p>
          <a:p>
            <a:pPr algn="ctr"/>
            <a:endParaRPr lang="en-US" altLang="en-US" i="1" dirty="0">
              <a:latin typeface="Gill Sans" pitchFamily="20" charset="0"/>
              <a:ea typeface="ＭＳ Ｐゴシック" pitchFamily="20" charset="-128"/>
            </a:endParaRPr>
          </a:p>
          <a:p>
            <a:pPr algn="ctr"/>
            <a:r>
              <a:rPr lang="en-US" altLang="en-US" dirty="0">
                <a:latin typeface="Gill Sans" pitchFamily="20" charset="0"/>
                <a:ea typeface="ＭＳ Ｐゴシック" pitchFamily="20" charset="-128"/>
              </a:rPr>
              <a:t>candrews@envistacorp.com</a:t>
            </a:r>
          </a:p>
          <a:p>
            <a:pPr algn="ctr"/>
            <a:r>
              <a:rPr lang="en-US" altLang="en-US" dirty="0">
                <a:latin typeface="Gill Sans" pitchFamily="20" charset="0"/>
                <a:ea typeface="ＭＳ Ｐゴシック" pitchFamily="20" charset="-128"/>
              </a:rPr>
              <a:t>www.envistacorp.com</a:t>
            </a:r>
          </a:p>
        </p:txBody>
      </p:sp>
    </p:spTree>
    <p:extLst>
      <p:ext uri="{BB962C8B-B14F-4D97-AF65-F5344CB8AC3E}">
        <p14:creationId xmlns:p14="http://schemas.microsoft.com/office/powerpoint/2010/main" val="10104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64552-BE66-4B74-A76B-0006490367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Omni-Channel to Unified Commerce</a:t>
            </a:r>
          </a:p>
        </p:txBody>
      </p:sp>
      <p:pic>
        <p:nvPicPr>
          <p:cNvPr id="4" name="Picture 4" descr="Image result for unified commerce">
            <a:extLst>
              <a:ext uri="{FF2B5EF4-FFF2-40B4-BE49-F238E27FC236}">
                <a16:creationId xmlns:a16="http://schemas.microsoft.com/office/drawing/2014/main" id="{9D11565E-7B6E-41E9-B259-3A6ADAE7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60" y="1689488"/>
            <a:ext cx="9308767" cy="368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01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11D1C-D282-48F0-A5D4-10C61876C0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Unified Commerce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70B60-28C4-4309-90DC-09DBA3FA3D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87" y="1449219"/>
            <a:ext cx="9696117" cy="44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33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C7CCD-05EE-4F59-95D8-709D43A371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Foundational Principles to Unified Commerce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C70FA-F188-4202-AC45-6A11FCFF3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9630" y="2627390"/>
            <a:ext cx="2913074" cy="3352109"/>
          </a:xfrm>
        </p:spPr>
        <p:txBody>
          <a:bodyPr>
            <a:normAutofit/>
          </a:bodyPr>
          <a:lstStyle/>
          <a:p>
            <a:r>
              <a:rPr lang="en-US" sz="2000" dirty="0"/>
              <a:t>Enterprise Wide Inventory Visibility</a:t>
            </a:r>
          </a:p>
          <a:p>
            <a:r>
              <a:rPr lang="en-US" sz="2000" dirty="0"/>
              <a:t>Order Orchestration</a:t>
            </a:r>
          </a:p>
          <a:p>
            <a:r>
              <a:rPr lang="en-US" sz="2000" dirty="0"/>
              <a:t>Omni-Channel Enablement </a:t>
            </a:r>
          </a:p>
          <a:p>
            <a:r>
              <a:rPr lang="en-US" sz="2000" b="1" i="1" u="sng" dirty="0"/>
              <a:t>Customer Experience </a:t>
            </a:r>
          </a:p>
          <a:p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A45375-DB03-4F6A-BD3D-E006F01F0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86960"/>
              </p:ext>
            </p:extLst>
          </p:nvPr>
        </p:nvGraphicFramePr>
        <p:xfrm>
          <a:off x="5909655" y="2241414"/>
          <a:ext cx="5996686" cy="335210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16703">
                  <a:extLst>
                    <a:ext uri="{9D8B030D-6E8A-4147-A177-3AD203B41FA5}">
                      <a16:colId xmlns:a16="http://schemas.microsoft.com/office/drawing/2014/main" val="736457043"/>
                    </a:ext>
                  </a:extLst>
                </a:gridCol>
                <a:gridCol w="2979983">
                  <a:extLst>
                    <a:ext uri="{9D8B030D-6E8A-4147-A177-3AD203B41FA5}">
                      <a16:colId xmlns:a16="http://schemas.microsoft.com/office/drawing/2014/main" val="2638990542"/>
                    </a:ext>
                  </a:extLst>
                </a:gridCol>
              </a:tblGrid>
              <a:tr h="39712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Omni-Channel</a:t>
                      </a:r>
                      <a:r>
                        <a:rPr lang="en-US" sz="1800" baseline="0" dirty="0"/>
                        <a:t> Enablement</a:t>
                      </a:r>
                      <a:endParaRPr lang="en-US" sz="1800" dirty="0"/>
                    </a:p>
                  </a:txBody>
                  <a:tcPr marL="78932" marR="7893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Best</a:t>
                      </a:r>
                      <a:r>
                        <a:rPr lang="en-US" sz="1800" baseline="0" dirty="0"/>
                        <a:t> Practices</a:t>
                      </a:r>
                      <a:endParaRPr lang="en-US" sz="1800" dirty="0"/>
                    </a:p>
                  </a:txBody>
                  <a:tcPr marL="78932" marR="78932" marT="39466" marB="39466" anchor="ctr"/>
                </a:tc>
                <a:extLst>
                  <a:ext uri="{0D108BD9-81ED-4DB2-BD59-A6C34878D82A}">
                    <a16:rowId xmlns:a16="http://schemas.microsoft.com/office/drawing/2014/main" val="1615736912"/>
                  </a:ext>
                </a:extLst>
              </a:tr>
              <a:tr h="437117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Enterprise Inventory Visibility</a:t>
                      </a:r>
                    </a:p>
                  </a:txBody>
                  <a:tcPr marL="78932" marR="78932" marT="39466" marB="39466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Real-Time</a:t>
                      </a:r>
                      <a:r>
                        <a:rPr lang="en-US" sz="1200" baseline="0" dirty="0"/>
                        <a:t> Visibility to all Inventory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/>
                        <a:t>Order/Reserve online Capabilities</a:t>
                      </a:r>
                      <a:endParaRPr lang="en-US" sz="1200" dirty="0"/>
                    </a:p>
                  </a:txBody>
                  <a:tcPr marL="78932" marR="78932" marT="39466" marB="39466"/>
                </a:tc>
                <a:extLst>
                  <a:ext uri="{0D108BD9-81ED-4DB2-BD59-A6C34878D82A}">
                    <a16:rowId xmlns:a16="http://schemas.microsoft.com/office/drawing/2014/main" val="4282959330"/>
                  </a:ext>
                </a:extLst>
              </a:tr>
              <a:tr h="6119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700" kern="1200" dirty="0"/>
                        <a:t>Buy Online/Pick-Up In Store</a:t>
                      </a:r>
                      <a:endParaRPr lang="en-US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932" marR="78932" marT="39466" marB="39466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Accurate</a:t>
                      </a:r>
                      <a:r>
                        <a:rPr lang="en-US" sz="1200" baseline="0" dirty="0"/>
                        <a:t> in-store inventory visibility (&gt;98%)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/>
                        <a:t>Short fulfillment times (&lt; 30 Minutes)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/>
                        <a:t>Customer Notification (&lt;2 Hours)</a:t>
                      </a:r>
                      <a:endParaRPr lang="en-US" sz="1200" dirty="0"/>
                    </a:p>
                  </a:txBody>
                  <a:tcPr marL="78932" marR="78932" marT="39466" marB="39466"/>
                </a:tc>
                <a:extLst>
                  <a:ext uri="{0D108BD9-81ED-4DB2-BD59-A6C34878D82A}">
                    <a16:rowId xmlns:a16="http://schemas.microsoft.com/office/drawing/2014/main" val="1967284686"/>
                  </a:ext>
                </a:extLst>
              </a:tr>
              <a:tr h="4371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700" kern="1200" dirty="0"/>
                        <a:t>Ship-From-Store</a:t>
                      </a:r>
                      <a:endParaRPr lang="en-US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932" marR="78932" marT="39466" marB="39466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Same</a:t>
                      </a:r>
                      <a:r>
                        <a:rPr lang="en-US" sz="1200" baseline="0" dirty="0"/>
                        <a:t> Day Pick and Pack (capacity analysis)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/>
                        <a:t>Efficient Algorithms to Manage Fulfillment</a:t>
                      </a:r>
                    </a:p>
                  </a:txBody>
                  <a:tcPr marL="78932" marR="78932" marT="39466" marB="39466"/>
                </a:tc>
                <a:extLst>
                  <a:ext uri="{0D108BD9-81ED-4DB2-BD59-A6C34878D82A}">
                    <a16:rowId xmlns:a16="http://schemas.microsoft.com/office/drawing/2014/main" val="42159985"/>
                  </a:ext>
                </a:extLst>
              </a:tr>
              <a:tr h="4371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700" kern="1200" dirty="0"/>
                        <a:t>Ship-To-Store</a:t>
                      </a:r>
                      <a:endParaRPr lang="en-US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932" marR="78932" marT="39466" marB="39466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Easy process for store</a:t>
                      </a:r>
                      <a:r>
                        <a:rPr lang="en-US" sz="1200" baseline="0" dirty="0"/>
                        <a:t> Receiving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/>
                        <a:t>3-Day SLA for ship-to-store orders</a:t>
                      </a:r>
                    </a:p>
                  </a:txBody>
                  <a:tcPr marL="78932" marR="78932" marT="39466" marB="39466"/>
                </a:tc>
                <a:extLst>
                  <a:ext uri="{0D108BD9-81ED-4DB2-BD59-A6C34878D82A}">
                    <a16:rowId xmlns:a16="http://schemas.microsoft.com/office/drawing/2014/main" val="536476250"/>
                  </a:ext>
                </a:extLst>
              </a:tr>
              <a:tr h="4371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700" kern="1200" dirty="0"/>
                        <a:t>Endless Aisle</a:t>
                      </a:r>
                      <a:endParaRPr lang="en-US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932" marR="78932" marT="39466" marB="39466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Structure staff</a:t>
                      </a:r>
                      <a:r>
                        <a:rPr lang="en-US" sz="1200" baseline="0" dirty="0"/>
                        <a:t> training/testing on Tools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/>
                        <a:t>Ease of Use (Same POS Interface)</a:t>
                      </a:r>
                      <a:endParaRPr lang="en-US" sz="1200" dirty="0"/>
                    </a:p>
                  </a:txBody>
                  <a:tcPr marL="78932" marR="78932" marT="39466" marB="39466"/>
                </a:tc>
                <a:extLst>
                  <a:ext uri="{0D108BD9-81ED-4DB2-BD59-A6C34878D82A}">
                    <a16:rowId xmlns:a16="http://schemas.microsoft.com/office/drawing/2014/main" val="17606514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8F3D9B7-6FFA-4E52-B3E4-75384F838F66}"/>
              </a:ext>
            </a:extLst>
          </p:cNvPr>
          <p:cNvSpPr txBox="1"/>
          <p:nvPr/>
        </p:nvSpPr>
        <p:spPr>
          <a:xfrm rot="10800000" flipV="1">
            <a:off x="6734990" y="1798988"/>
            <a:ext cx="442759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Best Practices to Convert Digital to Physical</a:t>
            </a:r>
            <a:endParaRPr lang="en-US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31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CED9F-A73E-4119-B4F1-213CB7690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4690" y="1352116"/>
            <a:ext cx="5357099" cy="4834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Your customers are empowered more than ever:</a:t>
            </a:r>
            <a:endParaRPr lang="en-US" sz="1867" b="1" dirty="0"/>
          </a:p>
          <a:p>
            <a:r>
              <a:rPr lang="en-US" sz="2133" dirty="0"/>
              <a:t>Organizations used to own the experience</a:t>
            </a:r>
          </a:p>
          <a:p>
            <a:r>
              <a:rPr lang="en-US" sz="2133" dirty="0"/>
              <a:t>Technology in customers hands has given them more choice and control</a:t>
            </a:r>
          </a:p>
          <a:p>
            <a:r>
              <a:rPr lang="en-US" sz="2133" dirty="0"/>
              <a:t>Your customer now demands experiences along with their buying journey</a:t>
            </a:r>
          </a:p>
          <a:p>
            <a:endParaRPr lang="en-US" sz="1867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B43955-6F34-44E9-9CDD-2146A30FE2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Age of Digital Transformation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FBA28-9B8D-4A01-BC7D-BE7F8BA80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858" y="1823257"/>
            <a:ext cx="4864561" cy="41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34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AB31C8-6B07-4193-9CAE-DEFF37BBF2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Age of Digital Transformation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1B788-6836-4232-A275-567433EBF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sz="1867" dirty="0"/>
              <a:t>The physical store is rising in importance because of digital. The ability to buy online and pick up in the store has retailers using the stores as fulfillment centers.</a:t>
            </a:r>
          </a:p>
          <a:p>
            <a:pPr fontAlgn="base"/>
            <a:r>
              <a:rPr lang="en-US" sz="1867" dirty="0"/>
              <a:t>After all, 94% of total retail sales are still generated at brick and mortar stores, according to data from market research firm </a:t>
            </a:r>
            <a:r>
              <a:rPr lang="en-US" sz="1867" dirty="0">
                <a:hlinkClick r:id="rId2"/>
              </a:rPr>
              <a:t>eMarketer</a:t>
            </a:r>
            <a:r>
              <a:rPr lang="en-US" sz="1867" dirty="0"/>
              <a:t>. </a:t>
            </a:r>
          </a:p>
          <a:p>
            <a:pPr fontAlgn="base"/>
            <a:r>
              <a:rPr lang="en-US" sz="1867" dirty="0"/>
              <a:t>In the end, online shopping fosters a customer’s purchasing habits while brick and mortar supports a customer’s purchasing decision.</a:t>
            </a:r>
          </a:p>
          <a:p>
            <a:r>
              <a:rPr lang="en-US" sz="1867" dirty="0"/>
              <a:t>79.7% of all US shoppers prefer going to a store “because I can touch and feel the product”</a:t>
            </a:r>
          </a:p>
          <a:p>
            <a:r>
              <a:rPr lang="en-US" sz="1867" dirty="0"/>
              <a:t>73.5% prefer to shop at a store rather than online because “I am more confident that I am buying the right thing”</a:t>
            </a:r>
          </a:p>
          <a:p>
            <a:pPr>
              <a:spcAft>
                <a:spcPts val="1600"/>
              </a:spcAft>
            </a:pPr>
            <a:r>
              <a:rPr lang="en-US" sz="1867" dirty="0"/>
              <a:t>Only 10-15% of U.S. adults make online purchases at least once a week, according to the </a:t>
            </a:r>
            <a:r>
              <a:rPr lang="en-US" sz="1867" dirty="0">
                <a:hlinkClick r:id="rId3"/>
              </a:rPr>
              <a:t>Pew Research Center</a:t>
            </a:r>
            <a:r>
              <a:rPr lang="en-US" sz="1867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71656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34577435.jpg">
            <a:extLst>
              <a:ext uri="{FF2B5EF4-FFF2-40B4-BE49-F238E27FC236}">
                <a16:creationId xmlns:a16="http://schemas.microsoft.com/office/drawing/2014/main" id="{71E3E920-EA19-43D4-B590-8DEBAEC41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7" r="8657" b="14254"/>
          <a:stretch/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FFBB6D-11ED-49A9-B97B-F37715C117E0}"/>
              </a:ext>
            </a:extLst>
          </p:cNvPr>
          <p:cNvSpPr/>
          <p:nvPr/>
        </p:nvSpPr>
        <p:spPr>
          <a:xfrm>
            <a:off x="454738" y="2678813"/>
            <a:ext cx="5373009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chemeClr val="bg1"/>
                </a:solidFill>
                <a:latin typeface="YRThree Light"/>
                <a:cs typeface="YRThree Light"/>
              </a:rPr>
              <a:t>SETTING THE CONTEXT</a:t>
            </a:r>
          </a:p>
        </p:txBody>
      </p:sp>
    </p:spTree>
    <p:extLst>
      <p:ext uri="{BB962C8B-B14F-4D97-AF65-F5344CB8AC3E}">
        <p14:creationId xmlns:p14="http://schemas.microsoft.com/office/powerpoint/2010/main" val="4149341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D5700-3691-441C-9F30-1A6BE01E1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4" y="670220"/>
            <a:ext cx="5942441" cy="55175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2DDFFD-4A81-4A6D-BB6D-940A3A15B9B1}"/>
              </a:ext>
            </a:extLst>
          </p:cNvPr>
          <p:cNvSpPr/>
          <p:nvPr/>
        </p:nvSpPr>
        <p:spPr>
          <a:xfrm>
            <a:off x="7092174" y="3178097"/>
            <a:ext cx="2263699" cy="29550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204065-5881-43D8-94EC-369553B74F70}"/>
              </a:ext>
            </a:extLst>
          </p:cNvPr>
          <p:cNvSpPr/>
          <p:nvPr/>
        </p:nvSpPr>
        <p:spPr>
          <a:xfrm>
            <a:off x="4200291" y="3365808"/>
            <a:ext cx="2401231" cy="29550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32437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Slide Master Theme_2018">
  <a:themeElements>
    <a:clrScheme name="Custom 2">
      <a:dk1>
        <a:srgbClr val="3D3D3D"/>
      </a:dk1>
      <a:lt1>
        <a:srgbClr val="FFFFFF"/>
      </a:lt1>
      <a:dk2>
        <a:srgbClr val="3D3D3D"/>
      </a:dk2>
      <a:lt2>
        <a:srgbClr val="D8D8D8"/>
      </a:lt2>
      <a:accent1>
        <a:srgbClr val="004685"/>
      </a:accent1>
      <a:accent2>
        <a:srgbClr val="00B1AA"/>
      </a:accent2>
      <a:accent3>
        <a:srgbClr val="368BDB"/>
      </a:accent3>
      <a:accent4>
        <a:srgbClr val="63A70A"/>
      </a:accent4>
      <a:accent5>
        <a:srgbClr val="D91B72"/>
      </a:accent5>
      <a:accent6>
        <a:srgbClr val="EFB310"/>
      </a:accent6>
      <a:hlink>
        <a:srgbClr val="368BDB"/>
      </a:hlink>
      <a:folHlink>
        <a:srgbClr val="EBDAE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Slide Master Theme_2018" id="{D2ACE0C5-C102-4E9C-B115-BEAC1B6B35EB}" vid="{B96E8312-BB01-46C4-BE68-25D557ECD1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 Slide Master Theme_2018</Template>
  <TotalTime>2309</TotalTime>
  <Words>447</Words>
  <Application>Microsoft Office PowerPoint</Application>
  <PresentationFormat>Widescreen</PresentationFormat>
  <Paragraphs>115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</vt:lpstr>
      <vt:lpstr>Calibri</vt:lpstr>
      <vt:lpstr>Calibri Light</vt:lpstr>
      <vt:lpstr>Gill Sans</vt:lpstr>
      <vt:lpstr>MS PGothic</vt:lpstr>
      <vt:lpstr>Tw Cen MT</vt:lpstr>
      <vt:lpstr>Wingdings</vt:lpstr>
      <vt:lpstr>YRThree Light</vt:lpstr>
      <vt:lpstr>YRThree Medium</vt:lpstr>
      <vt:lpstr>Corporate Slide Master Theme_2018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Katelyn Zablocky</dc:creator>
  <cp:lastModifiedBy>Keltz, Ira S.</cp:lastModifiedBy>
  <cp:revision>51</cp:revision>
  <dcterms:created xsi:type="dcterms:W3CDTF">2016-05-05T19:59:15Z</dcterms:created>
  <dcterms:modified xsi:type="dcterms:W3CDTF">2018-10-25T18:05:54Z</dcterms:modified>
</cp:coreProperties>
</file>