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notesMasterIdLst>
    <p:notesMasterId r:id="rId31"/>
  </p:notesMasterIdLst>
  <p:handoutMasterIdLst>
    <p:handoutMasterId r:id="rId32"/>
  </p:handoutMasterIdLst>
  <p:sldIdLst>
    <p:sldId id="600" r:id="rId2"/>
    <p:sldId id="582" r:id="rId3"/>
    <p:sldId id="751" r:id="rId4"/>
    <p:sldId id="752" r:id="rId5"/>
    <p:sldId id="753" r:id="rId6"/>
    <p:sldId id="755" r:id="rId7"/>
    <p:sldId id="757" r:id="rId8"/>
    <p:sldId id="758" r:id="rId9"/>
    <p:sldId id="759" r:id="rId10"/>
    <p:sldId id="760" r:id="rId11"/>
    <p:sldId id="756" r:id="rId12"/>
    <p:sldId id="668" r:id="rId13"/>
    <p:sldId id="745" r:id="rId14"/>
    <p:sldId id="743" r:id="rId15"/>
    <p:sldId id="712" r:id="rId16"/>
    <p:sldId id="765" r:id="rId17"/>
    <p:sldId id="761" r:id="rId18"/>
    <p:sldId id="762" r:id="rId19"/>
    <p:sldId id="732" r:id="rId20"/>
    <p:sldId id="733" r:id="rId21"/>
    <p:sldId id="723" r:id="rId22"/>
    <p:sldId id="764" r:id="rId23"/>
    <p:sldId id="766" r:id="rId24"/>
    <p:sldId id="767" r:id="rId25"/>
    <p:sldId id="590" r:id="rId26"/>
    <p:sldId id="573" r:id="rId27"/>
    <p:sldId id="409" r:id="rId28"/>
    <p:sldId id="612" r:id="rId29"/>
    <p:sldId id="599" r:id="rId30"/>
  </p:sldIdLst>
  <p:sldSz cx="13003213" cy="8129588"/>
  <p:notesSz cx="7099300" cy="10234613"/>
  <p:defaultTextStyle>
    <a:defPPr>
      <a:defRPr lang="en-US"/>
    </a:defPPr>
    <a:lvl1pPr marL="0" algn="l" defTabSz="135247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76239" algn="l" defTabSz="135247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52478" algn="l" defTabSz="135247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2028717" algn="l" defTabSz="135247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704956" algn="l" defTabSz="135247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381195" algn="l" defTabSz="135247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4057434" algn="l" defTabSz="135247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733673" algn="l" defTabSz="135247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409912" algn="l" defTabSz="135247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5" userDrawn="1">
          <p15:clr>
            <a:srgbClr val="A4A3A4"/>
          </p15:clr>
        </p15:guide>
        <p15:guide id="3" pos="81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224">
          <p15:clr>
            <a:srgbClr val="A4A3A4"/>
          </p15:clr>
        </p15:guide>
        <p15:guide id="4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ian R Tervo" initials="BRT" lastIdx="6" clrIdx="0"/>
  <p:cmAuthor id="1" name="Patrick van Boom" initials="PvB" lastIdx="2" clrIdx="1">
    <p:extLst/>
  </p:cmAuthor>
  <p:cmAuthor id="2" name="Emile van de Klok" initials="" lastIdx="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82"/>
    <a:srgbClr val="3A6C9F"/>
    <a:srgbClr val="004387"/>
    <a:srgbClr val="014A96"/>
    <a:srgbClr val="003F84"/>
    <a:srgbClr val="CDD9E6"/>
    <a:srgbClr val="FFFFFF"/>
    <a:srgbClr val="5A5A5A"/>
    <a:srgbClr val="F49B2D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8" autoAdjust="0"/>
    <p:restoredTop sz="87205" autoAdjust="0"/>
  </p:normalViewPr>
  <p:slideViewPr>
    <p:cSldViewPr>
      <p:cViewPr varScale="1">
        <p:scale>
          <a:sx n="64" d="100"/>
          <a:sy n="64" d="100"/>
        </p:scale>
        <p:origin x="1368" y="86"/>
      </p:cViewPr>
      <p:guideLst>
        <p:guide orient="horz" pos="1025"/>
        <p:guide pos="8191"/>
      </p:guideLst>
    </p:cSldViewPr>
  </p:slideViewPr>
  <p:outlineViewPr>
    <p:cViewPr>
      <p:scale>
        <a:sx n="33" d="100"/>
        <a:sy n="33" d="100"/>
      </p:scale>
      <p:origin x="0" y="1232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1707"/>
    </p:cViewPr>
  </p:sorterViewPr>
  <p:notesViewPr>
    <p:cSldViewPr>
      <p:cViewPr varScale="1">
        <p:scale>
          <a:sx n="65" d="100"/>
          <a:sy n="65" d="100"/>
        </p:scale>
        <p:origin x="-2841" y="-45"/>
      </p:cViewPr>
      <p:guideLst>
        <p:guide orient="horz" pos="2880"/>
        <p:guide pos="2160"/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676641598777499E-2"/>
          <c:y val="0.141061217236126"/>
          <c:w val="0.94264671680244505"/>
          <c:h val="0.705598369630165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54-4497-B6D9-29DE00CD7053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54-4497-B6D9-29DE00CD7053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54-4497-B6D9-29DE00CD70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2"/>
        <c:overlap val="100"/>
        <c:axId val="396296192"/>
        <c:axId val="396297728"/>
      </c:barChart>
      <c:catAx>
        <c:axId val="396296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rebuchet MS"/>
                <a:cs typeface="Trebuchet MS"/>
              </a:defRPr>
            </a:pPr>
            <a:endParaRPr lang="en-US"/>
          </a:p>
        </c:txPr>
        <c:crossAx val="396297728"/>
        <c:crosses val="autoZero"/>
        <c:auto val="1"/>
        <c:lblAlgn val="ctr"/>
        <c:lblOffset val="100"/>
        <c:noMultiLvlLbl val="0"/>
      </c:catAx>
      <c:valAx>
        <c:axId val="39629772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39629619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>
              <a:latin typeface="Trebuchet MS"/>
              <a:cs typeface="Trebuchet MS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676641598777499E-2"/>
          <c:y val="0.141061217236126"/>
          <c:w val="0.94264671680244505"/>
          <c:h val="0.70505164942688003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ln>
              <a:solidFill>
                <a:schemeClr val="accent3"/>
              </a:solidFill>
            </a:ln>
            <a:effectLst/>
          </c:spPr>
          <c:marker>
            <c:symbol val="circle"/>
            <c:size val="11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c:spPr>
          </c:marker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1.2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3C-43DD-8F52-E93C42C7631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</c:strCache>
            </c:strRef>
          </c:tx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73C-43DD-8F52-E93C42C7631D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</c:strCache>
            </c:strRef>
          </c:tx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73C-43DD-8F52-E93C42C76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6341248"/>
        <c:axId val="396342784"/>
      </c:lineChart>
      <c:catAx>
        <c:axId val="396341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rebuchet MS"/>
                <a:cs typeface="Trebuchet MS"/>
              </a:defRPr>
            </a:pPr>
            <a:endParaRPr lang="en-US"/>
          </a:p>
        </c:txPr>
        <c:crossAx val="396342784"/>
        <c:crosses val="autoZero"/>
        <c:auto val="1"/>
        <c:lblAlgn val="ctr"/>
        <c:lblOffset val="100"/>
        <c:noMultiLvlLbl val="0"/>
      </c:catAx>
      <c:valAx>
        <c:axId val="39634278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396341248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"/>
          <c:y val="0.219428560145084"/>
          <c:w val="1"/>
          <c:h val="0.705598369630165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19-4FB1-883D-BE43581C99D2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19-4FB1-883D-BE43581C99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2"/>
        <c:overlap val="100"/>
        <c:axId val="396632448"/>
        <c:axId val="396633984"/>
      </c:barChart>
      <c:catAx>
        <c:axId val="396632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rebuchet MS"/>
                <a:cs typeface="Trebuchet MS"/>
              </a:defRPr>
            </a:pPr>
            <a:endParaRPr lang="en-US"/>
          </a:p>
        </c:txPr>
        <c:crossAx val="396633984"/>
        <c:crosses val="autoZero"/>
        <c:auto val="1"/>
        <c:lblAlgn val="ctr"/>
        <c:lblOffset val="100"/>
        <c:noMultiLvlLbl val="0"/>
      </c:catAx>
      <c:valAx>
        <c:axId val="39663398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39663244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>
              <a:latin typeface="Trebuchet MS"/>
              <a:cs typeface="Trebuchet MS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AF6-471D-B059-17D79B469108}"/>
              </c:ext>
            </c:extLst>
          </c:dPt>
          <c:dPt>
            <c:idx val="1"/>
            <c:bubble3D val="0"/>
            <c:spPr>
              <a:solidFill>
                <a:schemeClr val="bg1">
                  <a:lumMod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AF6-471D-B059-17D79B469108}"/>
              </c:ext>
            </c:extLst>
          </c:dPt>
          <c:dLbls>
            <c:dLbl>
              <c:idx val="0"/>
              <c:layout>
                <c:manualLayout>
                  <c:x val="-0.21199243360907519"/>
                  <c:y val="-0.3716505607253639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5814645053611"/>
                      <c:h val="0.132348484848484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AF6-471D-B059-17D79B46910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F6-471D-B059-17D79B46910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F6-471D-B059-17D79B46910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2">
                  <a:lumMod val="50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B1C-4F3E-8F09-47D86B6F97D9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B1C-4F3E-8F09-47D86B6F97D9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38A5-4C0B-BDF4-3DF6BA2E87A6}"/>
              </c:ext>
            </c:extLst>
          </c:dPt>
          <c:dPt>
            <c:idx val="3"/>
            <c:bubble3D val="0"/>
            <c:spPr>
              <a:solidFill>
                <a:schemeClr val="bg1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8A5-4C0B-BDF4-3DF6BA2E87A6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8A5-4C0B-BDF4-3DF6BA2E87A6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8B5F0943-9E50-487C-BDA8-5A19E99FC8CA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8A5-4C0B-BDF4-3DF6BA2E87A6}"/>
                </c:ext>
              </c:extLst>
            </c:dLbl>
            <c:spPr>
              <a:pattFill prst="pct75">
                <a:fgClr>
                  <a:srgbClr val="003F84">
                    <a:lumMod val="75000"/>
                    <a:lumOff val="25000"/>
                  </a:srgbClr>
                </a:fgClr>
                <a:bgClr>
                  <a:srgbClr val="003F84">
                    <a:lumMod val="65000"/>
                    <a:lumOff val="35000"/>
                  </a:srgb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Technology</c:v>
                </c:pt>
                <c:pt idx="1">
                  <c:v>Other</c:v>
                </c:pt>
                <c:pt idx="2">
                  <c:v>Market research and data services</c:v>
                </c:pt>
                <c:pt idx="3">
                  <c:v>Personnel</c:v>
                </c:pt>
                <c:pt idx="4">
                  <c:v>Programs and media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</c:v>
                </c:pt>
                <c:pt idx="1">
                  <c:v>8</c:v>
                </c:pt>
                <c:pt idx="2">
                  <c:v>20</c:v>
                </c:pt>
                <c:pt idx="3">
                  <c:v>26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1C-4F3E-8F09-47D86B6F97D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AD09DAC-8D57-0447-8884-C959787AF866}" type="datetimeFigureOut">
              <a:rPr lang="nl-NL" smtClean="0"/>
              <a:t>14-5-2018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93865A8-8B92-4F48-BC35-4AF3848B372D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000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626EE56-1C1F-42E2-A2DE-ED1A4B104773}" type="datetimeFigureOut">
              <a:rPr lang="en-US" smtClean="0"/>
              <a:pPr/>
              <a:t>5/14/2018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768350"/>
            <a:ext cx="6134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3AC0C68-3E8C-44EC-B6D6-F0565F8C4B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572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52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76239" algn="l" defTabSz="1352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52478" algn="l" defTabSz="1352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28717" algn="l" defTabSz="1352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04956" algn="l" defTabSz="1352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381195" algn="l" defTabSz="1352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057434" algn="l" defTabSz="1352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733673" algn="l" defTabSz="1352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09912" algn="l" defTabSz="1352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64" y="8685922"/>
            <a:ext cx="2972335" cy="456615"/>
          </a:xfrm>
          <a:prstGeom prst="rect">
            <a:avLst/>
          </a:prstGeom>
        </p:spPr>
        <p:txBody>
          <a:bodyPr/>
          <a:lstStyle/>
          <a:p>
            <a:fld id="{B3AC0C68-3E8C-44EC-B6D6-F0565F8C4B7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172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64" y="8685922"/>
            <a:ext cx="2972335" cy="456615"/>
          </a:xfrm>
          <a:prstGeom prst="rect">
            <a:avLst/>
          </a:prstGeom>
        </p:spPr>
        <p:txBody>
          <a:bodyPr/>
          <a:lstStyle/>
          <a:p>
            <a:fld id="{B3AC0C68-3E8C-44EC-B6D6-F0565F8C4B7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0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Shape 1084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685800"/>
            <a:ext cx="5483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5" name="Shape 10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10" tIns="45693" rIns="91410" bIns="45693" anchor="t" anchorCtr="0">
            <a:noAutofit/>
          </a:bodyPr>
          <a:lstStyle/>
          <a:p>
            <a:pPr>
              <a:buSzPct val="25000"/>
            </a:pPr>
            <a:endParaRPr lang="en-US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Shape 1086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10" tIns="45693" rIns="91410" bIns="45693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5118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Shape 1358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685800"/>
            <a:ext cx="5483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59" name="Shape 13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10" tIns="45693" rIns="91410" bIns="45693" anchor="t" anchorCtr="0">
            <a:noAutofit/>
          </a:bodyPr>
          <a:lstStyle/>
          <a:p>
            <a:pPr>
              <a:buSzPct val="25000"/>
            </a:pPr>
            <a:endParaRPr lang="en-US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Shape 1360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10" tIns="45693" rIns="91410" bIns="45693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7971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C0C68-3E8C-44EC-B6D6-F0565F8C4B7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4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626394"/>
            <a:ext cx="13003213" cy="6503194"/>
          </a:xfrm>
          <a:solidFill>
            <a:schemeClr val="bg1">
              <a:lumMod val="90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 dirty="0"/>
              <a:t>Click on icon in middle to add an image – </a:t>
            </a:r>
          </a:p>
          <a:p>
            <a:r>
              <a:rPr lang="nl-NL" dirty="0"/>
              <a:t>It is also possible to drag and drop your image </a:t>
            </a:r>
          </a:p>
          <a:p>
            <a:r>
              <a:rPr lang="nl-NL" dirty="0"/>
              <a:t>in this window. It’ll place your image directly </a:t>
            </a:r>
          </a:p>
          <a:p>
            <a:r>
              <a:rPr lang="nl-NL" dirty="0"/>
              <a:t>on this </a:t>
            </a:r>
            <a:r>
              <a:rPr lang="en-US" noProof="0" dirty="0"/>
              <a:t>page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4902994"/>
            <a:ext cx="8101806" cy="1600200"/>
          </a:xfrm>
          <a:prstGeom prst="rect">
            <a:avLst/>
          </a:prstGeom>
          <a:solidFill>
            <a:srgbClr val="004182"/>
          </a:solidFill>
        </p:spPr>
        <p:txBody>
          <a:bodyPr vert="horz" lIns="1008000" tIns="67624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Edit Title Text</a:t>
            </a:r>
            <a:br>
              <a:rPr lang="en-US" dirty="0"/>
            </a:b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406" y="-169181"/>
            <a:ext cx="3804776" cy="1827085"/>
          </a:xfrm>
          <a:prstGeom prst="rect">
            <a:avLst/>
          </a:prstGeom>
        </p:spPr>
      </p:pic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4901407" y="7265194"/>
            <a:ext cx="8101806" cy="609600"/>
          </a:xfrm>
          <a:prstGeom prst="rect">
            <a:avLst/>
          </a:prstGeom>
          <a:solidFill>
            <a:srgbClr val="F49B2D"/>
          </a:solidFill>
        </p:spPr>
        <p:txBody>
          <a:bodyPr vert="horz" lIns="1008000" tIns="67624" rIns="0" bIns="0" rtlCol="0" anchor="ctr">
            <a:normAutofit fontScale="70000" lnSpcReduction="20000"/>
          </a:bodyPr>
          <a:lstStyle>
            <a:lvl1pPr algn="l" defTabSz="1352478" rtl="0" eaLnBrk="1" latinLnBrk="0" hangingPunct="1">
              <a:spcBef>
                <a:spcPct val="0"/>
              </a:spcBef>
              <a:buNone/>
              <a:defRPr sz="3200" b="0" kern="1200">
                <a:solidFill>
                  <a:srgbClr val="FFFF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/>
              <a:t>Edit Title Text</a:t>
            </a:r>
            <a:br>
              <a:rPr lang="en-US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87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rporate_ Slide -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 dirty="0"/>
              <a:t>Slide with Two Charts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513714" y="2007394"/>
            <a:ext cx="11855292" cy="121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aphicFrame>
        <p:nvGraphicFramePr>
          <p:cNvPr id="8" name="Diagrammplatzhalter 1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052649298"/>
              </p:ext>
            </p:extLst>
          </p:nvPr>
        </p:nvGraphicFramePr>
        <p:xfrm>
          <a:off x="481806" y="2845594"/>
          <a:ext cx="5757299" cy="4861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Diagrammplatzhalter 15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847302499"/>
              </p:ext>
            </p:extLst>
          </p:nvPr>
        </p:nvGraphicFramePr>
        <p:xfrm>
          <a:off x="6754812" y="2845594"/>
          <a:ext cx="5757299" cy="4861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609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rporate_ Slide - 1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 dirty="0"/>
              <a:t>Slide with One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513714" y="2007394"/>
            <a:ext cx="5759292" cy="563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aphicFrame>
        <p:nvGraphicFramePr>
          <p:cNvPr id="8" name="Diagrammplatzhalter 1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61049816"/>
              </p:ext>
            </p:extLst>
          </p:nvPr>
        </p:nvGraphicFramePr>
        <p:xfrm>
          <a:off x="6654006" y="2845594"/>
          <a:ext cx="5757299" cy="4861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12904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G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1626394"/>
            <a:ext cx="13003213" cy="6503194"/>
          </a:xfrm>
          <a:solidFill>
            <a:schemeClr val="bg1">
              <a:lumMod val="90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 dirty="0"/>
              <a:t>Click on icon in middle to add an image – </a:t>
            </a:r>
          </a:p>
          <a:p>
            <a:r>
              <a:rPr lang="nl-NL" dirty="0"/>
              <a:t>It is also possible to drag and drop your image </a:t>
            </a:r>
          </a:p>
          <a:p>
            <a:r>
              <a:rPr lang="nl-NL" dirty="0"/>
              <a:t>in this window. It’ll place your image directly </a:t>
            </a:r>
          </a:p>
          <a:p>
            <a:r>
              <a:rPr lang="nl-NL" dirty="0"/>
              <a:t>on this page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4902994"/>
            <a:ext cx="8101806" cy="1600200"/>
          </a:xfrm>
          <a:prstGeom prst="rect">
            <a:avLst/>
          </a:prstGeom>
          <a:solidFill>
            <a:srgbClr val="EB8C23"/>
          </a:solidFill>
        </p:spPr>
        <p:txBody>
          <a:bodyPr vert="horz" lIns="1008000" tIns="67624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Edit Title Text</a:t>
            </a:r>
          </a:p>
        </p:txBody>
      </p:sp>
      <p:cxnSp>
        <p:nvCxnSpPr>
          <p:cNvPr id="7" name="Rechte verbindingslijn 2"/>
          <p:cNvCxnSpPr/>
          <p:nvPr userDrawn="1"/>
        </p:nvCxnSpPr>
        <p:spPr>
          <a:xfrm>
            <a:off x="0" y="1626394"/>
            <a:ext cx="13003213" cy="0"/>
          </a:xfrm>
          <a:prstGeom prst="line">
            <a:avLst/>
          </a:prstGeom>
          <a:ln w="12700" cmpd="sng">
            <a:solidFill>
              <a:srgbClr val="5A5A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Afbeelding 11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04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G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483394"/>
            <a:ext cx="8731092" cy="914400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>
            <a:lvl1pPr>
              <a:defRPr sz="3200" baseline="0">
                <a:solidFill>
                  <a:srgbClr val="005093"/>
                </a:solidFill>
              </a:defRPr>
            </a:lvl1pPr>
          </a:lstStyle>
          <a:p>
            <a:r>
              <a:rPr lang="en-US" dirty="0"/>
              <a:t>Edit Header Text</a:t>
            </a:r>
          </a:p>
        </p:txBody>
      </p:sp>
      <p:cxnSp>
        <p:nvCxnSpPr>
          <p:cNvPr id="3" name="Rechte verbindingslijn 2"/>
          <p:cNvCxnSpPr/>
          <p:nvPr userDrawn="1"/>
        </p:nvCxnSpPr>
        <p:spPr>
          <a:xfrm>
            <a:off x="0" y="1626394"/>
            <a:ext cx="13003213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513714" y="2007394"/>
            <a:ext cx="11855292" cy="563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2pPr marL="900000" indent="-540000">
              <a:defRPr/>
            </a:lvl2pPr>
            <a:lvl3pPr marL="1440000" indent="-540000">
              <a:defRPr/>
            </a:lvl3pPr>
            <a:lvl4pPr marL="1800000" indent="-360000">
              <a:defRPr/>
            </a:lvl4pPr>
            <a:lvl5pPr marL="2196000" indent="-3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Afbeelding 11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2768" cy="16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72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C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626394"/>
            <a:ext cx="13003213" cy="6503194"/>
          </a:xfrm>
          <a:solidFill>
            <a:schemeClr val="bg1">
              <a:lumMod val="90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 dirty="0"/>
              <a:t>Click on icon in middle to add an image – </a:t>
            </a:r>
          </a:p>
          <a:p>
            <a:r>
              <a:rPr lang="nl-NL" dirty="0"/>
              <a:t>It is also possible to drag and drop your image </a:t>
            </a:r>
          </a:p>
          <a:p>
            <a:r>
              <a:rPr lang="nl-NL" dirty="0"/>
              <a:t>in this window. It’ll place your image directly </a:t>
            </a:r>
          </a:p>
          <a:p>
            <a:r>
              <a:rPr lang="nl-NL" dirty="0"/>
              <a:t>on this page</a:t>
            </a:r>
          </a:p>
          <a:p>
            <a:endParaRPr lang="nl-NL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4902994"/>
            <a:ext cx="8101806" cy="1600200"/>
          </a:xfrm>
          <a:prstGeom prst="rect">
            <a:avLst/>
          </a:prstGeom>
          <a:solidFill>
            <a:srgbClr val="69BE46"/>
          </a:solidFill>
        </p:spPr>
        <p:txBody>
          <a:bodyPr vert="horz" lIns="1008000" tIns="67624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Edit Title Text</a:t>
            </a:r>
          </a:p>
        </p:txBody>
      </p:sp>
      <p:pic>
        <p:nvPicPr>
          <p:cNvPr id="8" name="Afbeelding 7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99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C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483394"/>
            <a:ext cx="8731092" cy="914400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Edit Header Text</a:t>
            </a:r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513714" y="152400"/>
            <a:ext cx="8731092" cy="483394"/>
          </a:xfrm>
          <a:prstGeom prst="rect">
            <a:avLst/>
          </a:prstGeom>
        </p:spPr>
        <p:txBody>
          <a:bodyPr vert="horz" lIns="0" tIns="67624" rIns="0" bIns="0" rtlCol="0" anchor="ctr">
            <a:noAutofit/>
          </a:bodyPr>
          <a:lstStyle>
            <a:lvl1pPr algn="l" defTabSz="1352478" rtl="0" eaLnBrk="1" latinLnBrk="0" hangingPunct="1">
              <a:spcBef>
                <a:spcPct val="0"/>
              </a:spcBef>
              <a:buNone/>
              <a:defRPr sz="3200" b="0" kern="1200">
                <a:solidFill>
                  <a:srgbClr val="004182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1800" dirty="0">
                <a:solidFill>
                  <a:srgbClr val="69BE46"/>
                </a:solidFill>
              </a:rPr>
              <a:t>E-Commerce</a:t>
            </a:r>
          </a:p>
        </p:txBody>
      </p:sp>
      <p:cxnSp>
        <p:nvCxnSpPr>
          <p:cNvPr id="3" name="Rechte verbindingslijn 2"/>
          <p:cNvCxnSpPr/>
          <p:nvPr userDrawn="1"/>
        </p:nvCxnSpPr>
        <p:spPr>
          <a:xfrm>
            <a:off x="0" y="1626394"/>
            <a:ext cx="13003213" cy="0"/>
          </a:xfrm>
          <a:prstGeom prst="line">
            <a:avLst/>
          </a:prstGeom>
          <a:ln w="12700" cmpd="sng">
            <a:solidFill>
              <a:srgbClr val="69BE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13714" y="2007394"/>
            <a:ext cx="11855292" cy="563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2pPr marL="900000" indent="-540000">
              <a:defRPr/>
            </a:lvl2pPr>
            <a:lvl3pPr marL="1440000" indent="-540000">
              <a:defRPr/>
            </a:lvl3pPr>
            <a:lvl4pPr marL="1800000" indent="-360000">
              <a:defRPr/>
            </a:lvl4pPr>
            <a:lvl5pPr marL="2196000" indent="-3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840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626394"/>
            <a:ext cx="13003213" cy="6503194"/>
          </a:xfrm>
          <a:solidFill>
            <a:schemeClr val="bg1">
              <a:lumMod val="90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 dirty="0"/>
              <a:t>Click on icon in middle to add an image – </a:t>
            </a:r>
          </a:p>
          <a:p>
            <a:r>
              <a:rPr lang="nl-NL" dirty="0"/>
              <a:t>It is also possible to drag and drop your image </a:t>
            </a:r>
          </a:p>
          <a:p>
            <a:r>
              <a:rPr lang="nl-NL" dirty="0"/>
              <a:t>in this window. It’ll place your image directly </a:t>
            </a:r>
          </a:p>
          <a:p>
            <a:r>
              <a:rPr lang="nl-NL" dirty="0"/>
              <a:t>on this page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4902994"/>
            <a:ext cx="8101806" cy="1600200"/>
          </a:xfrm>
          <a:prstGeom prst="rect">
            <a:avLst/>
          </a:prstGeom>
          <a:solidFill>
            <a:srgbClr val="1E8CD2"/>
          </a:solidFill>
        </p:spPr>
        <p:txBody>
          <a:bodyPr vert="horz" lIns="1008000" tIns="67624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Edit Title Text</a:t>
            </a:r>
          </a:p>
        </p:txBody>
      </p:sp>
      <p:pic>
        <p:nvPicPr>
          <p:cNvPr id="8" name="Afbeelding 7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48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483394"/>
            <a:ext cx="8731092" cy="914400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Edit Header Text</a:t>
            </a:r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513714" y="152400"/>
            <a:ext cx="8731092" cy="483394"/>
          </a:xfrm>
          <a:prstGeom prst="rect">
            <a:avLst/>
          </a:prstGeom>
        </p:spPr>
        <p:txBody>
          <a:bodyPr vert="horz" lIns="0" tIns="67624" rIns="0" bIns="0" rtlCol="0" anchor="ctr">
            <a:noAutofit/>
          </a:bodyPr>
          <a:lstStyle>
            <a:lvl1pPr algn="l" defTabSz="1352478" rtl="0" eaLnBrk="1" latinLnBrk="0" hangingPunct="1">
              <a:spcBef>
                <a:spcPct val="0"/>
              </a:spcBef>
              <a:buNone/>
              <a:defRPr sz="3200" b="0" kern="1200">
                <a:solidFill>
                  <a:srgbClr val="004182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1800" dirty="0">
                <a:solidFill>
                  <a:srgbClr val="1E8CD2"/>
                </a:solidFill>
              </a:rPr>
              <a:t>Integration</a:t>
            </a:r>
          </a:p>
        </p:txBody>
      </p:sp>
      <p:cxnSp>
        <p:nvCxnSpPr>
          <p:cNvPr id="3" name="Rechte verbindingslijn 2"/>
          <p:cNvCxnSpPr/>
          <p:nvPr userDrawn="1"/>
        </p:nvCxnSpPr>
        <p:spPr>
          <a:xfrm>
            <a:off x="0" y="1626394"/>
            <a:ext cx="13003213" cy="0"/>
          </a:xfrm>
          <a:prstGeom prst="line">
            <a:avLst/>
          </a:prstGeom>
          <a:ln w="12700" cmpd="sng">
            <a:solidFill>
              <a:srgbClr val="1E8CD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13714" y="2007394"/>
            <a:ext cx="11855292" cy="563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2pPr marL="900000" indent="-540000">
              <a:defRPr/>
            </a:lvl2pPr>
            <a:lvl3pPr marL="1440000" indent="-540000">
              <a:defRPr/>
            </a:lvl3pPr>
            <a:lvl4pPr marL="1800000" indent="-360000">
              <a:defRPr/>
            </a:lvl4pPr>
            <a:lvl5pPr marL="2196000" indent="-3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6666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&amp;O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626394"/>
            <a:ext cx="13003213" cy="6503194"/>
          </a:xfrm>
          <a:solidFill>
            <a:schemeClr val="bg1">
              <a:lumMod val="90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 dirty="0"/>
              <a:t>Click on icon in middle to add an image – </a:t>
            </a:r>
          </a:p>
          <a:p>
            <a:r>
              <a:rPr lang="nl-NL" dirty="0"/>
              <a:t>It is also possible to drag and drop your image </a:t>
            </a:r>
          </a:p>
          <a:p>
            <a:r>
              <a:rPr lang="nl-NL" dirty="0"/>
              <a:t>in this window. It’ll place your image directly </a:t>
            </a:r>
          </a:p>
          <a:p>
            <a:r>
              <a:rPr lang="nl-NL" dirty="0"/>
              <a:t>on this page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4902994"/>
            <a:ext cx="8101806" cy="1600200"/>
          </a:xfrm>
          <a:prstGeom prst="rect">
            <a:avLst/>
          </a:prstGeom>
          <a:solidFill>
            <a:srgbClr val="C50017"/>
          </a:solidFill>
        </p:spPr>
        <p:txBody>
          <a:bodyPr vert="horz" lIns="1008000" tIns="67624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Edit Title Text</a:t>
            </a:r>
          </a:p>
        </p:txBody>
      </p:sp>
      <p:pic>
        <p:nvPicPr>
          <p:cNvPr id="8" name="Afbeelding 7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23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&amp;O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483394"/>
            <a:ext cx="8731092" cy="914400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Edit Header Text</a:t>
            </a:r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513714" y="152400"/>
            <a:ext cx="8731092" cy="483394"/>
          </a:xfrm>
          <a:prstGeom prst="rect">
            <a:avLst/>
          </a:prstGeom>
        </p:spPr>
        <p:txBody>
          <a:bodyPr vert="horz" lIns="0" tIns="67624" rIns="0" bIns="0" rtlCol="0" anchor="ctr">
            <a:noAutofit/>
          </a:bodyPr>
          <a:lstStyle>
            <a:lvl1pPr algn="l" defTabSz="1352478" rtl="0" eaLnBrk="1" latinLnBrk="0" hangingPunct="1">
              <a:spcBef>
                <a:spcPct val="0"/>
              </a:spcBef>
              <a:buNone/>
              <a:defRPr sz="3200" b="0" kern="1200">
                <a:solidFill>
                  <a:srgbClr val="004182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1800" dirty="0">
                <a:solidFill>
                  <a:srgbClr val="C50017"/>
                </a:solidFill>
              </a:rPr>
              <a:t>Analytics &amp; Optimization</a:t>
            </a:r>
          </a:p>
        </p:txBody>
      </p:sp>
      <p:cxnSp>
        <p:nvCxnSpPr>
          <p:cNvPr id="3" name="Rechte verbindingslijn 2"/>
          <p:cNvCxnSpPr/>
          <p:nvPr userDrawn="1"/>
        </p:nvCxnSpPr>
        <p:spPr>
          <a:xfrm>
            <a:off x="0" y="1626394"/>
            <a:ext cx="13003213" cy="0"/>
          </a:xfrm>
          <a:prstGeom prst="line">
            <a:avLst/>
          </a:prstGeom>
          <a:ln w="12700" cmpd="sng">
            <a:solidFill>
              <a:srgbClr val="C500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13714" y="2007394"/>
            <a:ext cx="11855292" cy="563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2pPr marL="900000" indent="-540000">
              <a:defRPr/>
            </a:lvl2pPr>
            <a:lvl3pPr marL="1440000" indent="-540000">
              <a:defRPr/>
            </a:lvl3pPr>
            <a:lvl4pPr marL="1800000" indent="-360000">
              <a:defRPr/>
            </a:lvl4pPr>
            <a:lvl5pPr marL="2196000" indent="-3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72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3003213" cy="4902994"/>
          </a:xfrm>
          <a:solidFill>
            <a:schemeClr val="bg1">
              <a:lumMod val="90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 dirty="0"/>
              <a:t>Click on icon in middle to add an image – </a:t>
            </a:r>
          </a:p>
          <a:p>
            <a:r>
              <a:rPr lang="nl-NL" dirty="0"/>
              <a:t>It is also possible to drag and drop your image </a:t>
            </a:r>
          </a:p>
          <a:p>
            <a:r>
              <a:rPr lang="nl-NL" dirty="0"/>
              <a:t>in this window. It’ll place your image directly </a:t>
            </a:r>
          </a:p>
          <a:p>
            <a:r>
              <a:rPr lang="nl-NL" dirty="0"/>
              <a:t>on this page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-1" y="4902994"/>
            <a:ext cx="13003213" cy="1600200"/>
          </a:xfrm>
          <a:prstGeom prst="rect">
            <a:avLst/>
          </a:prstGeom>
          <a:solidFill>
            <a:srgbClr val="004182"/>
          </a:solidFill>
        </p:spPr>
        <p:txBody>
          <a:bodyPr vert="horz" lIns="1008000" tIns="67624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Edit Title Text</a:t>
            </a:r>
          </a:p>
        </p:txBody>
      </p:sp>
      <p:pic>
        <p:nvPicPr>
          <p:cNvPr id="8" name="Afbeelding 7" descr="TIEK_ppt_whitetop_plain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06"/>
          <a:stretch/>
        </p:blipFill>
        <p:spPr>
          <a:xfrm>
            <a:off x="445" y="6523743"/>
            <a:ext cx="13002768" cy="158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02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rporate_ Slide - Alternate_Gray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0" y="1626394"/>
            <a:ext cx="13003213" cy="6503194"/>
          </a:xfrm>
          <a:prstGeom prst="rect">
            <a:avLst/>
          </a:prstGeom>
          <a:solidFill>
            <a:srgbClr val="D8D8D8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/>
          <a:p>
            <a:r>
              <a:rPr lang="en-US" dirty="0"/>
              <a:t>Edit Header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13714" y="2007394"/>
            <a:ext cx="11855292" cy="563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7415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rporate_ Slide - Image + Text - Alternate_Gray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0" y="1626394"/>
            <a:ext cx="13003213" cy="6503194"/>
          </a:xfrm>
          <a:prstGeom prst="rect">
            <a:avLst/>
          </a:prstGeom>
          <a:solidFill>
            <a:srgbClr val="D8D8D8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/>
          <a:p>
            <a:r>
              <a:rPr lang="en-US" dirty="0"/>
              <a:t>Edit Header Text</a:t>
            </a:r>
          </a:p>
        </p:txBody>
      </p:sp>
      <p:sp>
        <p:nvSpPr>
          <p:cNvPr id="8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389071" y="2007394"/>
            <a:ext cx="5731535" cy="5715000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nl-NL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6501606" y="2007394"/>
            <a:ext cx="6064092" cy="5715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71659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Quot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003213" cy="8129588"/>
          </a:xfrm>
          <a:solidFill>
            <a:srgbClr val="D8D8D8"/>
          </a:solidFill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nl-NL" dirty="0"/>
              <a:t>Place image behind quote 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10406" y="2921794"/>
            <a:ext cx="4428699" cy="44958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solidFill>
              <a:srgbClr val="FFFFFF"/>
            </a:solidFill>
          </a:ln>
        </p:spPr>
        <p:txBody>
          <a:bodyPr vert="horz" lIns="288000" tIns="180000" rIns="180000" bIns="180000" rtlCol="0" anchor="t">
            <a:normAutofit/>
          </a:bodyPr>
          <a:lstStyle>
            <a:lvl1pPr>
              <a:defRPr sz="3600" baseline="0">
                <a:solidFill>
                  <a:srgbClr val="004182"/>
                </a:solidFill>
              </a:defRPr>
            </a:lvl1pPr>
          </a:lstStyle>
          <a:p>
            <a:r>
              <a:rPr lang="en-US" dirty="0"/>
              <a:t>“Place quote in this section, make font smaller to make it fit”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 hasCustomPrompt="1"/>
          </p:nvPr>
        </p:nvSpPr>
        <p:spPr>
          <a:xfrm>
            <a:off x="939006" y="6122194"/>
            <a:ext cx="3962400" cy="1143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>
              <a:buFontTx/>
              <a:buNone/>
              <a:defRPr sz="2000" baseline="0">
                <a:solidFill>
                  <a:srgbClr val="004182"/>
                </a:solidFill>
              </a:defRPr>
            </a:lvl1pPr>
            <a:lvl2pPr marL="676239" indent="0">
              <a:buFontTx/>
              <a:buNone/>
              <a:defRPr>
                <a:solidFill>
                  <a:schemeClr val="bg1"/>
                </a:solidFill>
              </a:defRPr>
            </a:lvl2pPr>
            <a:lvl3pPr marL="1352478" indent="0">
              <a:buFontTx/>
              <a:buNone/>
              <a:defRPr>
                <a:solidFill>
                  <a:schemeClr val="bg1"/>
                </a:solidFill>
              </a:defRPr>
            </a:lvl3pPr>
            <a:lvl4pPr marL="2028717" indent="0">
              <a:buFontTx/>
              <a:buNone/>
              <a:defRPr>
                <a:solidFill>
                  <a:schemeClr val="bg1"/>
                </a:solidFill>
              </a:defRPr>
            </a:lvl4pPr>
            <a:lvl5pPr marL="270495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  <a:p>
            <a:pPr lvl="0"/>
            <a:r>
              <a:rPr lang="en-US" dirty="0"/>
              <a:t>Function</a:t>
            </a:r>
          </a:p>
          <a:p>
            <a:pPr lvl="0"/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3822167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se_Stud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0" y="1626394"/>
            <a:ext cx="13003213" cy="6503194"/>
          </a:xfrm>
          <a:prstGeom prst="rect">
            <a:avLst/>
          </a:prstGeom>
          <a:solidFill>
            <a:srgbClr val="D8D8D8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8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389071" y="2007394"/>
            <a:ext cx="5731535" cy="5715000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01606" y="2007394"/>
            <a:ext cx="6096000" cy="5715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557213" y="484188"/>
            <a:ext cx="2209800" cy="838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634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ogo_Slide - with 1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/>
          <a:p>
            <a:r>
              <a:rPr lang="en-US" dirty="0"/>
              <a:t>Slide </a:t>
            </a:r>
            <a:r>
              <a:rPr lang="nl-NL" dirty="0"/>
              <a:t>with 12 Logos</a:t>
            </a:r>
            <a:endParaRPr lang="en-US" dirty="0"/>
          </a:p>
        </p:txBody>
      </p:sp>
      <p:grpSp>
        <p:nvGrpSpPr>
          <p:cNvPr id="4" name="Groep 3"/>
          <p:cNvGrpSpPr/>
          <p:nvPr userDrawn="1"/>
        </p:nvGrpSpPr>
        <p:grpSpPr>
          <a:xfrm>
            <a:off x="1015206" y="2159794"/>
            <a:ext cx="10972800" cy="1524000"/>
            <a:chOff x="1015206" y="2159794"/>
            <a:chExt cx="10972800" cy="1524000"/>
          </a:xfrm>
        </p:grpSpPr>
        <p:sp>
          <p:nvSpPr>
            <p:cNvPr id="6" name="Rechthoek 5"/>
            <p:cNvSpPr/>
            <p:nvPr userDrawn="1"/>
          </p:nvSpPr>
          <p:spPr>
            <a:xfrm>
              <a:off x="1015206" y="2159794"/>
              <a:ext cx="2545690" cy="152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" name="Rechthoek 7"/>
            <p:cNvSpPr/>
            <p:nvPr userDrawn="1"/>
          </p:nvSpPr>
          <p:spPr>
            <a:xfrm>
              <a:off x="3824243" y="2159794"/>
              <a:ext cx="2545690" cy="152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" name="Rechthoek 9"/>
            <p:cNvSpPr/>
            <p:nvPr userDrawn="1"/>
          </p:nvSpPr>
          <p:spPr>
            <a:xfrm>
              <a:off x="6633280" y="2159794"/>
              <a:ext cx="2545690" cy="152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9442316" y="2159794"/>
              <a:ext cx="2545690" cy="152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eren 12"/>
          <p:cNvGrpSpPr/>
          <p:nvPr userDrawn="1"/>
        </p:nvGrpSpPr>
        <p:grpSpPr>
          <a:xfrm>
            <a:off x="1015206" y="3950494"/>
            <a:ext cx="10972800" cy="1524000"/>
            <a:chOff x="1015206" y="2159794"/>
            <a:chExt cx="9525000" cy="1524000"/>
          </a:xfrm>
        </p:grpSpPr>
        <p:sp>
          <p:nvSpPr>
            <p:cNvPr id="14" name="Rechthoek 13"/>
            <p:cNvSpPr/>
            <p:nvPr userDrawn="1"/>
          </p:nvSpPr>
          <p:spPr>
            <a:xfrm>
              <a:off x="1015206" y="2159794"/>
              <a:ext cx="2209800" cy="152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Rechthoek 14"/>
            <p:cNvSpPr/>
            <p:nvPr userDrawn="1"/>
          </p:nvSpPr>
          <p:spPr>
            <a:xfrm>
              <a:off x="3453606" y="2159794"/>
              <a:ext cx="2209800" cy="152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Rechthoek 15"/>
            <p:cNvSpPr/>
            <p:nvPr userDrawn="1"/>
          </p:nvSpPr>
          <p:spPr>
            <a:xfrm>
              <a:off x="5892006" y="2159794"/>
              <a:ext cx="2209800" cy="152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Rechthoek 16"/>
            <p:cNvSpPr/>
            <p:nvPr userDrawn="1"/>
          </p:nvSpPr>
          <p:spPr>
            <a:xfrm>
              <a:off x="8330406" y="2159794"/>
              <a:ext cx="2209800" cy="152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3" name="Groeperen 17"/>
          <p:cNvGrpSpPr/>
          <p:nvPr userDrawn="1"/>
        </p:nvGrpSpPr>
        <p:grpSpPr>
          <a:xfrm>
            <a:off x="1015206" y="5741194"/>
            <a:ext cx="10972800" cy="1524000"/>
            <a:chOff x="1015206" y="2159794"/>
            <a:chExt cx="9525000" cy="1524000"/>
          </a:xfrm>
        </p:grpSpPr>
        <p:sp>
          <p:nvSpPr>
            <p:cNvPr id="24" name="Rechthoek 23"/>
            <p:cNvSpPr/>
            <p:nvPr userDrawn="1"/>
          </p:nvSpPr>
          <p:spPr>
            <a:xfrm>
              <a:off x="1015206" y="2159794"/>
              <a:ext cx="2209800" cy="152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Rechthoek 24"/>
            <p:cNvSpPr/>
            <p:nvPr userDrawn="1"/>
          </p:nvSpPr>
          <p:spPr>
            <a:xfrm>
              <a:off x="3453606" y="2159794"/>
              <a:ext cx="2209800" cy="152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6" name="Rechthoek 25"/>
            <p:cNvSpPr/>
            <p:nvPr userDrawn="1"/>
          </p:nvSpPr>
          <p:spPr>
            <a:xfrm>
              <a:off x="5892006" y="2159794"/>
              <a:ext cx="2209800" cy="152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7" name="Rechthoek 26"/>
            <p:cNvSpPr/>
            <p:nvPr userDrawn="1"/>
          </p:nvSpPr>
          <p:spPr>
            <a:xfrm>
              <a:off x="8330406" y="2159794"/>
              <a:ext cx="2209800" cy="152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187282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ogo_Slide - with 8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0" y="1626394"/>
            <a:ext cx="13003213" cy="6503194"/>
          </a:xfrm>
          <a:prstGeom prst="rect">
            <a:avLst/>
          </a:prstGeom>
          <a:solidFill>
            <a:srgbClr val="D8D8D8">
              <a:alpha val="75000"/>
            </a:srgbClr>
          </a:solidFill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Slide </a:t>
            </a:r>
            <a:r>
              <a:rPr lang="nl-NL" dirty="0"/>
              <a:t>with 8 Logos</a:t>
            </a:r>
            <a:endParaRPr lang="en-US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015206" y="2159794"/>
            <a:ext cx="254569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 userDrawn="1"/>
        </p:nvSpPr>
        <p:spPr>
          <a:xfrm>
            <a:off x="3824243" y="2159794"/>
            <a:ext cx="254569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6633280" y="2159794"/>
            <a:ext cx="254569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9442316" y="2159794"/>
            <a:ext cx="254569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0" name="Rechthoek 19"/>
          <p:cNvSpPr/>
          <p:nvPr userDrawn="1"/>
        </p:nvSpPr>
        <p:spPr>
          <a:xfrm>
            <a:off x="1015206" y="4817988"/>
            <a:ext cx="254569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/>
          <p:cNvSpPr/>
          <p:nvPr userDrawn="1"/>
        </p:nvSpPr>
        <p:spPr>
          <a:xfrm>
            <a:off x="3824243" y="4817988"/>
            <a:ext cx="254569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Rechthoek 21"/>
          <p:cNvSpPr/>
          <p:nvPr userDrawn="1"/>
        </p:nvSpPr>
        <p:spPr>
          <a:xfrm>
            <a:off x="6633280" y="4817988"/>
            <a:ext cx="254569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8" name="Rechthoek 27"/>
          <p:cNvSpPr/>
          <p:nvPr userDrawn="1"/>
        </p:nvSpPr>
        <p:spPr>
          <a:xfrm>
            <a:off x="9442316" y="4817988"/>
            <a:ext cx="254569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66995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577" userDrawn="1">
          <p15:clr>
            <a:srgbClr val="FBAE40"/>
          </p15:clr>
        </p15:guide>
        <p15:guide id="2" pos="409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ogo_Slide - with 6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0" y="1626394"/>
            <a:ext cx="13003213" cy="6503194"/>
          </a:xfrm>
          <a:prstGeom prst="rect">
            <a:avLst/>
          </a:prstGeom>
          <a:solidFill>
            <a:srgbClr val="D8D8D8">
              <a:alpha val="75000"/>
            </a:srgbClr>
          </a:solidFill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Slide </a:t>
            </a:r>
            <a:r>
              <a:rPr lang="nl-NL" dirty="0"/>
              <a:t>with 6 Logos</a:t>
            </a:r>
            <a:endParaRPr lang="en-US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015206" y="2159794"/>
            <a:ext cx="349200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 userDrawn="1"/>
        </p:nvSpPr>
        <p:spPr>
          <a:xfrm>
            <a:off x="4756003" y="2159794"/>
            <a:ext cx="349200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8496800" y="2159794"/>
            <a:ext cx="349200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0" name="Rechthoek 19"/>
          <p:cNvSpPr/>
          <p:nvPr userDrawn="1"/>
        </p:nvSpPr>
        <p:spPr>
          <a:xfrm>
            <a:off x="1015206" y="4817988"/>
            <a:ext cx="349200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/>
          <p:cNvSpPr/>
          <p:nvPr userDrawn="1"/>
        </p:nvSpPr>
        <p:spPr>
          <a:xfrm>
            <a:off x="4756003" y="4817988"/>
            <a:ext cx="349200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Rechthoek 21"/>
          <p:cNvSpPr/>
          <p:nvPr userDrawn="1"/>
        </p:nvSpPr>
        <p:spPr>
          <a:xfrm>
            <a:off x="8496800" y="4817988"/>
            <a:ext cx="349200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77161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577">
          <p15:clr>
            <a:srgbClr val="FBAE40"/>
          </p15:clr>
        </p15:guide>
        <p15:guide id="2" pos="4000" userDrawn="1">
          <p15:clr>
            <a:srgbClr val="FBAE40"/>
          </p15:clr>
        </p15:guide>
        <p15:guide id="0" pos="7552" userDrawn="1">
          <p15:clr>
            <a:srgbClr val="FBAE40"/>
          </p15:clr>
        </p15:guide>
        <p15:guide id="3" pos="6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ogo_Slide - with 4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0" y="1626394"/>
            <a:ext cx="13003213" cy="6503194"/>
          </a:xfrm>
          <a:prstGeom prst="rect">
            <a:avLst/>
          </a:prstGeom>
          <a:solidFill>
            <a:srgbClr val="D8D8D8">
              <a:alpha val="75000"/>
            </a:srgbClr>
          </a:solidFill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Slide </a:t>
            </a:r>
            <a:r>
              <a:rPr lang="nl-NL" dirty="0"/>
              <a:t>with 4 Logos</a:t>
            </a:r>
            <a:endParaRPr lang="en-US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015206" y="2159794"/>
            <a:ext cx="536400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 userDrawn="1"/>
        </p:nvSpPr>
        <p:spPr>
          <a:xfrm>
            <a:off x="6624800" y="2159318"/>
            <a:ext cx="536400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0" name="Rechthoek 19"/>
          <p:cNvSpPr/>
          <p:nvPr userDrawn="1"/>
        </p:nvSpPr>
        <p:spPr>
          <a:xfrm>
            <a:off x="1015206" y="4817988"/>
            <a:ext cx="536400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/>
          <p:cNvSpPr/>
          <p:nvPr userDrawn="1"/>
        </p:nvSpPr>
        <p:spPr>
          <a:xfrm>
            <a:off x="6624800" y="4817512"/>
            <a:ext cx="5364000" cy="244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15145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577">
          <p15:clr>
            <a:srgbClr val="FBAE40"/>
          </p15:clr>
        </p15:guide>
        <p15:guide id="2" pos="4000">
          <p15:clr>
            <a:srgbClr val="FBAE40"/>
          </p15:clr>
        </p15:guide>
        <p15:guide id="3" pos="7552">
          <p15:clr>
            <a:srgbClr val="FBAE40"/>
          </p15:clr>
        </p15:guide>
        <p15:guide id="4" pos="6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akeaways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>
            <a:lvl1pPr>
              <a:defRPr/>
            </a:lvl1pPr>
          </a:lstStyle>
          <a:p>
            <a:r>
              <a:rPr lang="en-US" noProof="0" dirty="0"/>
              <a:t>Takeaways</a:t>
            </a:r>
            <a:r>
              <a:rPr lang="nl-NL" dirty="0"/>
              <a:t> Slide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13714" y="2007394"/>
            <a:ext cx="11855292" cy="563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2pPr marL="900000" indent="-540000">
              <a:defRPr/>
            </a:lvl2pPr>
            <a:lvl3pPr marL="1440000" indent="-540000">
              <a:defRPr/>
            </a:lvl3pPr>
            <a:lvl4pPr marL="1800000" indent="-360000">
              <a:defRPr/>
            </a:lvl4pPr>
            <a:lvl5pPr marL="2196000" indent="-3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7195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L_Thank_You">
    <p:bg>
      <p:bgPr>
        <a:solidFill>
          <a:srgbClr val="00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IEK_logo_ppt_de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66" y="-1574006"/>
            <a:ext cx="3459480" cy="1115568"/>
          </a:xfrm>
          <a:prstGeom prst="rect">
            <a:avLst/>
          </a:prstGeom>
        </p:spPr>
      </p:pic>
      <p:sp>
        <p:nvSpPr>
          <p:cNvPr id="12" name="Tekstvak 11"/>
          <p:cNvSpPr txBox="1"/>
          <p:nvPr userDrawn="1"/>
        </p:nvSpPr>
        <p:spPr>
          <a:xfrm>
            <a:off x="1015206" y="7112794"/>
            <a:ext cx="10972800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sz="1400" dirty="0">
                <a:solidFill>
                  <a:schemeClr val="bg1"/>
                </a:solidFill>
                <a:latin typeface="Trebuchet MS"/>
                <a:cs typeface="Trebuchet MS"/>
              </a:rPr>
              <a:t>The Netherlands</a:t>
            </a:r>
            <a:r>
              <a:rPr lang="nl-NL" sz="1400" baseline="0" dirty="0">
                <a:solidFill>
                  <a:schemeClr val="bg1"/>
                </a:solidFill>
                <a:latin typeface="Trebuchet MS"/>
                <a:cs typeface="Trebuchet MS"/>
              </a:rPr>
              <a:t> – T </a:t>
            </a:r>
            <a:r>
              <a:rPr lang="nl-NL" sz="1400" dirty="0">
                <a:solidFill>
                  <a:schemeClr val="bg1"/>
                </a:solidFill>
                <a:latin typeface="Trebuchet MS"/>
                <a:cs typeface="Trebuchet MS"/>
              </a:rPr>
              <a:t>+31-88-369-8000 – www.TIEKinetix.com</a:t>
            </a:r>
          </a:p>
          <a:p>
            <a:pPr algn="ctr">
              <a:lnSpc>
                <a:spcPct val="130000"/>
              </a:lnSpc>
            </a:pPr>
            <a:r>
              <a:rPr lang="nl-NL" sz="1400" dirty="0">
                <a:solidFill>
                  <a:srgbClr val="F8F8F8"/>
                </a:solidFill>
              </a:rPr>
              <a:t>Demand Generation | E-Commerce | Integration | Analytics &amp; Optimization</a:t>
            </a:r>
            <a:endParaRPr lang="nl-NL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6" name="Tekstvak 5"/>
          <p:cNvSpPr txBox="1"/>
          <p:nvPr userDrawn="1"/>
        </p:nvSpPr>
        <p:spPr>
          <a:xfrm>
            <a:off x="977900" y="635794"/>
            <a:ext cx="1104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F8F8F8"/>
                </a:solidFill>
                <a:latin typeface="Trebuchet MS"/>
                <a:cs typeface="Trebuchet MS"/>
              </a:rPr>
              <a:t>Thank you!</a:t>
            </a:r>
          </a:p>
        </p:txBody>
      </p:sp>
      <p:pic>
        <p:nvPicPr>
          <p:cNvPr id="8" name="Afbeelding 7" descr="TIEK_ppt_deck_thankyou_plain copy 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9594"/>
            <a:ext cx="12996672" cy="246888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4520406" y="2997994"/>
            <a:ext cx="396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Your contact information here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405606" y="2997994"/>
            <a:ext cx="396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Your contact information here</a:t>
            </a:r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8635206" y="2997994"/>
            <a:ext cx="396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Your contact 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2060342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view TIE Kinet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3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Edit Title Text</a:t>
            </a:r>
          </a:p>
        </p:txBody>
      </p:sp>
      <p:pic>
        <p:nvPicPr>
          <p:cNvPr id="11" name="Content Placeholder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4" y="1778794"/>
            <a:ext cx="11826885" cy="58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359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ACH_Thank_You">
    <p:bg>
      <p:bgPr>
        <a:solidFill>
          <a:srgbClr val="00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IEK_logo_ppt_de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66" y="-1574006"/>
            <a:ext cx="3459480" cy="1115568"/>
          </a:xfrm>
          <a:prstGeom prst="rect">
            <a:avLst/>
          </a:prstGeom>
        </p:spPr>
      </p:pic>
      <p:sp>
        <p:nvSpPr>
          <p:cNvPr id="12" name="Tekstvak 11"/>
          <p:cNvSpPr txBox="1"/>
          <p:nvPr userDrawn="1"/>
        </p:nvSpPr>
        <p:spPr>
          <a:xfrm>
            <a:off x="1015206" y="7112794"/>
            <a:ext cx="10972800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sz="1400" dirty="0">
                <a:solidFill>
                  <a:schemeClr val="bg1"/>
                </a:solidFill>
                <a:latin typeface="Trebuchet MS"/>
                <a:cs typeface="Trebuchet MS"/>
              </a:rPr>
              <a:t>Germany </a:t>
            </a:r>
            <a:r>
              <a:rPr lang="nl-NL" sz="1400" baseline="0" dirty="0">
                <a:solidFill>
                  <a:schemeClr val="bg1"/>
                </a:solidFill>
                <a:latin typeface="Trebuchet MS"/>
                <a:cs typeface="Trebuchet MS"/>
              </a:rPr>
              <a:t>– T </a:t>
            </a:r>
            <a:r>
              <a:rPr lang="nl-NL" sz="1400" dirty="0">
                <a:solidFill>
                  <a:schemeClr val="bg1"/>
                </a:solidFill>
                <a:latin typeface="Trebuchet MS"/>
                <a:cs typeface="Trebuchet MS"/>
              </a:rPr>
              <a:t>+49-89-990164-0 – www.TIEKinetix.com</a:t>
            </a:r>
          </a:p>
          <a:p>
            <a:pPr algn="ctr">
              <a:lnSpc>
                <a:spcPct val="130000"/>
              </a:lnSpc>
            </a:pPr>
            <a:r>
              <a:rPr lang="nl-NL" sz="1400" dirty="0">
                <a:solidFill>
                  <a:srgbClr val="F8F8F8"/>
                </a:solidFill>
              </a:rPr>
              <a:t>Demand Generation | E-Commerce | Integration | Analytics &amp; Optimization</a:t>
            </a:r>
            <a:endParaRPr lang="nl-NL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6" name="Tekstvak 5"/>
          <p:cNvSpPr txBox="1"/>
          <p:nvPr userDrawn="1"/>
        </p:nvSpPr>
        <p:spPr>
          <a:xfrm>
            <a:off x="977900" y="635794"/>
            <a:ext cx="1104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F8F8F8"/>
                </a:solidFill>
                <a:latin typeface="Trebuchet MS"/>
                <a:cs typeface="Trebuchet MS"/>
              </a:rPr>
              <a:t>Thank you!</a:t>
            </a:r>
          </a:p>
        </p:txBody>
      </p:sp>
      <p:pic>
        <p:nvPicPr>
          <p:cNvPr id="8" name="Afbeelding 7" descr="TIEK_ppt_deck_thankyou_plain copy 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9594"/>
            <a:ext cx="12996672" cy="246888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4520406" y="2997994"/>
            <a:ext cx="396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Your</a:t>
            </a:r>
            <a:r>
              <a:rPr lang="nl-NL" dirty="0"/>
              <a:t> contact information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405606" y="2997994"/>
            <a:ext cx="396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Your</a:t>
            </a:r>
            <a:r>
              <a:rPr lang="nl-NL" dirty="0"/>
              <a:t> contact information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8635206" y="2997994"/>
            <a:ext cx="396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Your</a:t>
            </a:r>
            <a:r>
              <a:rPr lang="nl-NL" dirty="0"/>
              <a:t> contact information </a:t>
            </a:r>
            <a:r>
              <a:rPr lang="nl-NL" dirty="0" err="1"/>
              <a:t>here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4598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orth_America_Thank_You">
    <p:bg>
      <p:bgPr>
        <a:solidFill>
          <a:srgbClr val="00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IEK_logo_ppt_de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66" y="-1574006"/>
            <a:ext cx="3459480" cy="1115568"/>
          </a:xfrm>
          <a:prstGeom prst="rect">
            <a:avLst/>
          </a:prstGeom>
        </p:spPr>
      </p:pic>
      <p:sp>
        <p:nvSpPr>
          <p:cNvPr id="12" name="Tekstvak 11"/>
          <p:cNvSpPr txBox="1"/>
          <p:nvPr userDrawn="1"/>
        </p:nvSpPr>
        <p:spPr>
          <a:xfrm>
            <a:off x="1015206" y="7112794"/>
            <a:ext cx="10972800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sz="1400" dirty="0">
                <a:solidFill>
                  <a:schemeClr val="bg1"/>
                </a:solidFill>
                <a:latin typeface="Trebuchet MS"/>
                <a:cs typeface="Trebuchet MS"/>
              </a:rPr>
              <a:t>North America</a:t>
            </a:r>
            <a:r>
              <a:rPr lang="nl-NL" sz="1400" baseline="0" dirty="0">
                <a:solidFill>
                  <a:schemeClr val="bg1"/>
                </a:solidFill>
                <a:latin typeface="Trebuchet MS"/>
                <a:cs typeface="Trebuchet MS"/>
              </a:rPr>
              <a:t> – T </a:t>
            </a:r>
            <a:r>
              <a:rPr lang="nl-NL" sz="1400" dirty="0">
                <a:solidFill>
                  <a:schemeClr val="bg1"/>
                </a:solidFill>
                <a:latin typeface="Trebuchet MS"/>
                <a:cs typeface="Trebuchet MS"/>
              </a:rPr>
              <a:t>1-800-624-6354 – www.TIEKinetix.com</a:t>
            </a:r>
          </a:p>
          <a:p>
            <a:pPr algn="ctr">
              <a:lnSpc>
                <a:spcPct val="130000"/>
              </a:lnSpc>
            </a:pPr>
            <a:r>
              <a:rPr lang="nl-NL" sz="1400" dirty="0">
                <a:solidFill>
                  <a:srgbClr val="F8F8F8"/>
                </a:solidFill>
              </a:rPr>
              <a:t>Demand Generation | E-Commerce | Integration | Analytics &amp; Optimization</a:t>
            </a:r>
            <a:endParaRPr lang="nl-NL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6" name="Tekstvak 5"/>
          <p:cNvSpPr txBox="1"/>
          <p:nvPr userDrawn="1"/>
        </p:nvSpPr>
        <p:spPr>
          <a:xfrm>
            <a:off x="977900" y="635794"/>
            <a:ext cx="1104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F8F8F8"/>
                </a:solidFill>
                <a:latin typeface="Trebuchet MS"/>
                <a:cs typeface="Trebuchet MS"/>
              </a:rPr>
              <a:t>Thank you!</a:t>
            </a:r>
          </a:p>
        </p:txBody>
      </p:sp>
      <p:pic>
        <p:nvPicPr>
          <p:cNvPr id="8" name="Afbeelding 7" descr="TIEK_ppt_deck_thankyou_plain copy 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9594"/>
            <a:ext cx="12996672" cy="246888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4520406" y="2997994"/>
            <a:ext cx="396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Your</a:t>
            </a:r>
            <a:r>
              <a:rPr lang="nl-NL" dirty="0"/>
              <a:t> contact information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405606" y="2997994"/>
            <a:ext cx="396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Your</a:t>
            </a:r>
            <a:r>
              <a:rPr lang="nl-NL" dirty="0"/>
              <a:t> contact information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8635206" y="2997994"/>
            <a:ext cx="396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Your</a:t>
            </a:r>
            <a:r>
              <a:rPr lang="nl-NL" dirty="0"/>
              <a:t> contact information </a:t>
            </a:r>
            <a:r>
              <a:rPr lang="nl-NL" dirty="0" err="1"/>
              <a:t>here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3209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R_Thank_You">
    <p:bg>
      <p:bgPr>
        <a:solidFill>
          <a:srgbClr val="00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IEK_logo_ppt_de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66" y="-1574006"/>
            <a:ext cx="3459480" cy="1115568"/>
          </a:xfrm>
          <a:prstGeom prst="rect">
            <a:avLst/>
          </a:prstGeom>
        </p:spPr>
      </p:pic>
      <p:sp>
        <p:nvSpPr>
          <p:cNvPr id="12" name="Tekstvak 11"/>
          <p:cNvSpPr txBox="1"/>
          <p:nvPr userDrawn="1"/>
        </p:nvSpPr>
        <p:spPr>
          <a:xfrm>
            <a:off x="1015206" y="7112794"/>
            <a:ext cx="10972800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sz="1400" dirty="0">
                <a:solidFill>
                  <a:schemeClr val="bg1"/>
                </a:solidFill>
                <a:latin typeface="Trebuchet MS"/>
                <a:cs typeface="Trebuchet MS"/>
              </a:rPr>
              <a:t>France </a:t>
            </a:r>
            <a:r>
              <a:rPr lang="nl-NL" sz="1400" baseline="0" dirty="0">
                <a:solidFill>
                  <a:schemeClr val="bg1"/>
                </a:solidFill>
                <a:latin typeface="Trebuchet MS"/>
                <a:cs typeface="Trebuchet MS"/>
              </a:rPr>
              <a:t>– T </a:t>
            </a:r>
            <a:r>
              <a:rPr lang="nl-NL" sz="1400" dirty="0">
                <a:solidFill>
                  <a:schemeClr val="bg1"/>
                </a:solidFill>
                <a:latin typeface="Trebuchet MS"/>
                <a:cs typeface="Trebuchet MS"/>
              </a:rPr>
              <a:t>+33-4-11-95-01-00 – www.TIEKinetix.com</a:t>
            </a:r>
          </a:p>
          <a:p>
            <a:pPr algn="ctr">
              <a:lnSpc>
                <a:spcPct val="130000"/>
              </a:lnSpc>
            </a:pPr>
            <a:r>
              <a:rPr lang="nl-NL" sz="1400" dirty="0">
                <a:solidFill>
                  <a:srgbClr val="F8F8F8"/>
                </a:solidFill>
              </a:rPr>
              <a:t>Demand Generation | E-Commerce | Integration | Analytics &amp; Optimization</a:t>
            </a:r>
            <a:endParaRPr lang="nl-NL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6" name="Tekstvak 5"/>
          <p:cNvSpPr txBox="1"/>
          <p:nvPr userDrawn="1"/>
        </p:nvSpPr>
        <p:spPr>
          <a:xfrm>
            <a:off x="977900" y="635794"/>
            <a:ext cx="1104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F8F8F8"/>
                </a:solidFill>
                <a:latin typeface="Trebuchet MS"/>
                <a:cs typeface="Trebuchet MS"/>
              </a:rPr>
              <a:t>Thank you!</a:t>
            </a:r>
          </a:p>
        </p:txBody>
      </p:sp>
      <p:pic>
        <p:nvPicPr>
          <p:cNvPr id="8" name="Afbeelding 7" descr="TIEK_ppt_deck_thankyou_plain copy 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9594"/>
            <a:ext cx="12996672" cy="246888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4520406" y="2997994"/>
            <a:ext cx="396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Your</a:t>
            </a:r>
            <a:r>
              <a:rPr lang="nl-NL" dirty="0"/>
              <a:t> contact information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405606" y="2997994"/>
            <a:ext cx="396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Your</a:t>
            </a:r>
            <a:r>
              <a:rPr lang="nl-NL" dirty="0"/>
              <a:t> contact information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8635206" y="2997994"/>
            <a:ext cx="396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Your</a:t>
            </a:r>
            <a:r>
              <a:rPr lang="nl-NL" dirty="0"/>
              <a:t> contact information </a:t>
            </a:r>
            <a:r>
              <a:rPr lang="nl-NL" dirty="0" err="1"/>
              <a:t>here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3274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K_Thank_You">
    <p:bg>
      <p:bgPr>
        <a:solidFill>
          <a:srgbClr val="00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IEK_logo_ppt_de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66" y="-1574006"/>
            <a:ext cx="3459480" cy="1115568"/>
          </a:xfrm>
          <a:prstGeom prst="rect">
            <a:avLst/>
          </a:prstGeom>
        </p:spPr>
      </p:pic>
      <p:sp>
        <p:nvSpPr>
          <p:cNvPr id="12" name="Tekstvak 11"/>
          <p:cNvSpPr txBox="1"/>
          <p:nvPr userDrawn="1"/>
        </p:nvSpPr>
        <p:spPr>
          <a:xfrm>
            <a:off x="1015206" y="7112794"/>
            <a:ext cx="10972800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sz="1400" dirty="0">
                <a:solidFill>
                  <a:schemeClr val="bg1"/>
                </a:solidFill>
                <a:latin typeface="Trebuchet MS"/>
                <a:cs typeface="Trebuchet MS"/>
              </a:rPr>
              <a:t>United Kingdom </a:t>
            </a:r>
            <a:r>
              <a:rPr lang="nl-NL" sz="1400" baseline="0" dirty="0">
                <a:solidFill>
                  <a:schemeClr val="bg1"/>
                </a:solidFill>
                <a:latin typeface="Trebuchet MS"/>
                <a:cs typeface="Trebuchet MS"/>
              </a:rPr>
              <a:t>– T </a:t>
            </a:r>
            <a:r>
              <a:rPr lang="nl-NL" sz="1400" dirty="0">
                <a:solidFill>
                  <a:schemeClr val="bg1"/>
                </a:solidFill>
                <a:latin typeface="Trebuchet MS"/>
                <a:cs typeface="Trebuchet MS"/>
              </a:rPr>
              <a:t>+44-7921-845222 – www.TIEKinetix.com</a:t>
            </a:r>
          </a:p>
          <a:p>
            <a:pPr algn="ctr">
              <a:lnSpc>
                <a:spcPct val="130000"/>
              </a:lnSpc>
            </a:pPr>
            <a:r>
              <a:rPr lang="nl-NL" sz="1400" dirty="0">
                <a:solidFill>
                  <a:srgbClr val="F8F8F8"/>
                </a:solidFill>
              </a:rPr>
              <a:t>Demand Generation | E-Commerce | Integration | Analytics &amp; Optimization</a:t>
            </a:r>
            <a:endParaRPr lang="nl-NL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6" name="Tekstvak 5"/>
          <p:cNvSpPr txBox="1"/>
          <p:nvPr userDrawn="1"/>
        </p:nvSpPr>
        <p:spPr>
          <a:xfrm>
            <a:off x="977900" y="635794"/>
            <a:ext cx="1104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F8F8F8"/>
                </a:solidFill>
                <a:latin typeface="Trebuchet MS"/>
                <a:cs typeface="Trebuchet MS"/>
              </a:rPr>
              <a:t>Thank you!</a:t>
            </a:r>
          </a:p>
        </p:txBody>
      </p:sp>
      <p:pic>
        <p:nvPicPr>
          <p:cNvPr id="8" name="Afbeelding 7" descr="TIEK_ppt_deck_thankyou_plain copy 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9594"/>
            <a:ext cx="12996672" cy="246888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4520406" y="2997994"/>
            <a:ext cx="396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Your</a:t>
            </a:r>
            <a:r>
              <a:rPr lang="nl-NL" dirty="0"/>
              <a:t> contact information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405606" y="2997994"/>
            <a:ext cx="396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Your</a:t>
            </a:r>
            <a:r>
              <a:rPr lang="nl-NL" dirty="0"/>
              <a:t> contact information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8635206" y="2997994"/>
            <a:ext cx="396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Your</a:t>
            </a:r>
            <a:r>
              <a:rPr lang="nl-NL" dirty="0"/>
              <a:t> contact information </a:t>
            </a:r>
            <a:r>
              <a:rPr lang="nl-NL" dirty="0" err="1"/>
              <a:t>here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2216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86" y="1535589"/>
            <a:ext cx="8632689" cy="993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1191961" y="2709862"/>
            <a:ext cx="10619291" cy="46067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3"/>
          </p:nvPr>
        </p:nvSpPr>
        <p:spPr>
          <a:xfrm>
            <a:off x="650161" y="7565033"/>
            <a:ext cx="3034083" cy="56455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3900964" y="7565033"/>
            <a:ext cx="3034083" cy="56455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AF1CC-E872-5F45-A894-AA8143E12B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78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Overview TIE Kinetix - Global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513714" y="4064795"/>
            <a:ext cx="4616291" cy="990599"/>
          </a:xfrm>
          <a:prstGeom prst="rect">
            <a:avLst/>
          </a:prstGeom>
          <a:noFill/>
          <a:ln>
            <a:noFill/>
          </a:ln>
        </p:spPr>
        <p:txBody>
          <a:bodyPr lIns="61803" tIns="61803" rIns="61803" bIns="61803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128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706"/>
            </a:lvl2pPr>
            <a:lvl3pPr lvl="2" indent="0">
              <a:spcBef>
                <a:spcPts val="0"/>
              </a:spcBef>
              <a:buNone/>
              <a:defRPr sz="1706"/>
            </a:lvl3pPr>
            <a:lvl4pPr lvl="3" indent="0">
              <a:spcBef>
                <a:spcPts val="0"/>
              </a:spcBef>
              <a:buNone/>
              <a:defRPr sz="1706"/>
            </a:lvl4pPr>
            <a:lvl5pPr lvl="4" indent="0">
              <a:spcBef>
                <a:spcPts val="0"/>
              </a:spcBef>
              <a:buNone/>
              <a:defRPr sz="1706"/>
            </a:lvl5pPr>
            <a:lvl6pPr lvl="5" indent="0">
              <a:spcBef>
                <a:spcPts val="0"/>
              </a:spcBef>
              <a:buNone/>
              <a:defRPr sz="1706"/>
            </a:lvl6pPr>
            <a:lvl7pPr lvl="6" indent="0">
              <a:spcBef>
                <a:spcPts val="0"/>
              </a:spcBef>
              <a:buNone/>
              <a:defRPr sz="1706"/>
            </a:lvl7pPr>
            <a:lvl8pPr lvl="7" indent="0">
              <a:spcBef>
                <a:spcPts val="0"/>
              </a:spcBef>
              <a:buNone/>
              <a:defRPr sz="1706"/>
            </a:lvl8pPr>
            <a:lvl9pPr lvl="8" indent="0">
              <a:spcBef>
                <a:spcPts val="0"/>
              </a:spcBef>
              <a:buNone/>
              <a:defRPr sz="1706"/>
            </a:lvl9pPr>
          </a:lstStyle>
          <a:p>
            <a:endParaRPr/>
          </a:p>
        </p:txBody>
      </p:sp>
      <p:pic>
        <p:nvPicPr>
          <p:cNvPr id="298" name="Shape 298" descr="TIEK_ppt_pin_pi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9206" y="1626395"/>
            <a:ext cx="377951" cy="5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 descr="TIEK_ppt_pin_pi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1606" y="2388394"/>
            <a:ext cx="152400" cy="22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 descr="TIEK_ppt_pin_pi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0606" y="2616994"/>
            <a:ext cx="152400" cy="22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 descr="TIEK_ppt_pin_pi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2607" y="2693193"/>
            <a:ext cx="152400" cy="22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 descr="TIEK_ppt_pin_pi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0207" y="2159793"/>
            <a:ext cx="152400" cy="22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 descr="TIEK_ppt_pin_pi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6805" y="1931194"/>
            <a:ext cx="152400" cy="22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 descr="TIEK_ppt_pin_pi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21406" y="5817395"/>
            <a:ext cx="152400" cy="22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 descr="TIEK_ppt_pin_pi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5473" y="3759995"/>
            <a:ext cx="152400" cy="22368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481806" y="5055395"/>
            <a:ext cx="4648199" cy="2667000"/>
          </a:xfrm>
          <a:prstGeom prst="rect">
            <a:avLst/>
          </a:prstGeom>
          <a:noFill/>
          <a:ln>
            <a:noFill/>
          </a:ln>
        </p:spPr>
        <p:txBody>
          <a:bodyPr lIns="61803" tIns="61803" rIns="61803" bIns="61803" anchor="t" anchorCtr="0"/>
          <a:lstStyle>
            <a:lvl1pPr marL="0" marR="0" lvl="0" indent="0" algn="l" rtl="0">
              <a:lnSpc>
                <a:spcPct val="100000"/>
              </a:lnSpc>
              <a:spcBef>
                <a:spcPts val="1130"/>
              </a:spcBef>
              <a:spcAft>
                <a:spcPts val="0"/>
              </a:spcAft>
              <a:buClr>
                <a:srgbClr val="858585"/>
              </a:buClr>
              <a:buFont typeface="Trebuchet MS"/>
              <a:buNone/>
              <a:defRPr sz="1564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865078" marR="0" lvl="1" indent="-376752" algn="l" rtl="0">
              <a:spcBef>
                <a:spcPts val="1153"/>
              </a:spcBef>
              <a:spcAft>
                <a:spcPts val="0"/>
              </a:spcAft>
              <a:buClr>
                <a:srgbClr val="5A5A5A"/>
              </a:buClr>
              <a:buSzPct val="100000"/>
              <a:buFont typeface="Trebuchet MS"/>
              <a:buChar char="•"/>
              <a:defRPr sz="2275" b="0" i="0" u="none" strike="noStrike" cap="none">
                <a:solidFill>
                  <a:srgbClr val="5A5A5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557141" marR="0" lvl="2" indent="-226451" algn="l" rtl="0">
              <a:spcBef>
                <a:spcPts val="1130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Trebuchet MS"/>
              <a:buChar char="•"/>
              <a:defRPr sz="1991" b="0" i="0" u="none" strike="noStrike" cap="none">
                <a:solidFill>
                  <a:srgbClr val="5A5A5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30290" marR="0" lvl="3" indent="-8940" algn="l" rtl="0">
              <a:lnSpc>
                <a:spcPct val="100000"/>
              </a:lnSpc>
              <a:spcBef>
                <a:spcPts val="1130"/>
              </a:spcBef>
              <a:spcAft>
                <a:spcPts val="0"/>
              </a:spcAft>
              <a:buClr>
                <a:srgbClr val="858585"/>
              </a:buClr>
              <a:buFont typeface="Merriweather Sans"/>
              <a:buNone/>
              <a:defRPr sz="1564" b="0" i="0" u="none" strike="noStrike" cap="none">
                <a:solidFill>
                  <a:srgbClr val="5A5A5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10791" marR="0" lvl="4" indent="391880" algn="l" rtl="0">
              <a:spcBef>
                <a:spcPts val="1130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Merriweather Sans"/>
              <a:buChar char="–"/>
              <a:defRPr sz="1991" b="0" i="0" u="none" strike="noStrike" cap="none">
                <a:solidFill>
                  <a:srgbClr val="5A5A5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3574998" marR="0" lvl="5" indent="-144506" algn="l" rtl="0">
              <a:spcBef>
                <a:spcPts val="577"/>
              </a:spcBef>
              <a:buClr>
                <a:schemeClr val="dk1"/>
              </a:buClr>
              <a:buSzPct val="100000"/>
              <a:buFont typeface="Arial"/>
              <a:buChar char="•"/>
              <a:defRPr sz="2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4997" marR="0" lvl="6" indent="-147474" algn="l" rtl="0">
              <a:spcBef>
                <a:spcPts val="577"/>
              </a:spcBef>
              <a:buClr>
                <a:schemeClr val="dk1"/>
              </a:buClr>
              <a:buSzPct val="100000"/>
              <a:buFont typeface="Arial"/>
              <a:buChar char="•"/>
              <a:defRPr sz="2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4997" marR="0" lvl="7" indent="-150440" algn="l" rtl="0">
              <a:spcBef>
                <a:spcPts val="577"/>
              </a:spcBef>
              <a:buClr>
                <a:schemeClr val="dk1"/>
              </a:buClr>
              <a:buSzPct val="100000"/>
              <a:buFont typeface="Arial"/>
              <a:buChar char="•"/>
              <a:defRPr sz="2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4996" marR="0" lvl="8" indent="-153408" algn="l" rtl="0">
              <a:spcBef>
                <a:spcPts val="577"/>
              </a:spcBef>
              <a:buClr>
                <a:schemeClr val="dk1"/>
              </a:buClr>
              <a:buSzPct val="100000"/>
              <a:buFont typeface="Arial"/>
              <a:buChar char="•"/>
              <a:defRPr sz="2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Shape 307"/>
          <p:cNvSpPr txBox="1">
            <a:spLocks noGrp="1"/>
          </p:cNvSpPr>
          <p:nvPr>
            <p:ph type="body" idx="2"/>
          </p:nvPr>
        </p:nvSpPr>
        <p:spPr>
          <a:xfrm>
            <a:off x="7568406" y="6198394"/>
            <a:ext cx="4648199" cy="1524000"/>
          </a:xfrm>
          <a:prstGeom prst="rect">
            <a:avLst/>
          </a:prstGeom>
          <a:noFill/>
          <a:ln>
            <a:noFill/>
          </a:ln>
        </p:spPr>
        <p:txBody>
          <a:bodyPr lIns="61803" tIns="61803" rIns="61803" bIns="61803" anchor="t" anchorCtr="0"/>
          <a:lstStyle>
            <a:lvl1pPr marL="0" marR="0" lvl="0" indent="0" algn="l" rtl="0">
              <a:lnSpc>
                <a:spcPct val="100000"/>
              </a:lnSpc>
              <a:spcBef>
                <a:spcPts val="1130"/>
              </a:spcBef>
              <a:spcAft>
                <a:spcPts val="0"/>
              </a:spcAft>
              <a:buClr>
                <a:srgbClr val="858585"/>
              </a:buClr>
              <a:buFont typeface="Trebuchet MS"/>
              <a:buNone/>
              <a:defRPr sz="1564" b="0" i="0" u="none" strike="noStrike" cap="none">
                <a:solidFill>
                  <a:srgbClr val="5A5A5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865078" marR="0" lvl="1" indent="-376752" algn="l" rtl="0">
              <a:spcBef>
                <a:spcPts val="1153"/>
              </a:spcBef>
              <a:spcAft>
                <a:spcPts val="0"/>
              </a:spcAft>
              <a:buClr>
                <a:srgbClr val="5A5A5A"/>
              </a:buClr>
              <a:buSzPct val="100000"/>
              <a:buFont typeface="Trebuchet MS"/>
              <a:buChar char="•"/>
              <a:defRPr sz="2275" b="0" i="0" u="none" strike="noStrike" cap="none">
                <a:solidFill>
                  <a:srgbClr val="5A5A5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557141" marR="0" lvl="2" indent="-226451" algn="l" rtl="0">
              <a:spcBef>
                <a:spcPts val="1130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Trebuchet MS"/>
              <a:buChar char="•"/>
              <a:defRPr sz="1991" b="0" i="0" u="none" strike="noStrike" cap="none">
                <a:solidFill>
                  <a:srgbClr val="5A5A5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30290" marR="0" lvl="3" indent="-8940" algn="l" rtl="0">
              <a:lnSpc>
                <a:spcPct val="100000"/>
              </a:lnSpc>
              <a:spcBef>
                <a:spcPts val="1130"/>
              </a:spcBef>
              <a:spcAft>
                <a:spcPts val="0"/>
              </a:spcAft>
              <a:buClr>
                <a:srgbClr val="858585"/>
              </a:buClr>
              <a:buFont typeface="Merriweather Sans"/>
              <a:buNone/>
              <a:defRPr sz="1564" b="0" i="0" u="none" strike="noStrike" cap="none">
                <a:solidFill>
                  <a:srgbClr val="5A5A5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10791" marR="0" lvl="4" indent="391880" algn="l" rtl="0">
              <a:spcBef>
                <a:spcPts val="1130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Merriweather Sans"/>
              <a:buChar char="–"/>
              <a:defRPr sz="1991" b="0" i="0" u="none" strike="noStrike" cap="none">
                <a:solidFill>
                  <a:srgbClr val="5A5A5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3574998" marR="0" lvl="5" indent="-144506" algn="l" rtl="0">
              <a:spcBef>
                <a:spcPts val="577"/>
              </a:spcBef>
              <a:buClr>
                <a:schemeClr val="dk1"/>
              </a:buClr>
              <a:buSzPct val="100000"/>
              <a:buFont typeface="Arial"/>
              <a:buChar char="•"/>
              <a:defRPr sz="2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4997" marR="0" lvl="6" indent="-147474" algn="l" rtl="0">
              <a:spcBef>
                <a:spcPts val="577"/>
              </a:spcBef>
              <a:buClr>
                <a:schemeClr val="dk1"/>
              </a:buClr>
              <a:buSzPct val="100000"/>
              <a:buFont typeface="Arial"/>
              <a:buChar char="•"/>
              <a:defRPr sz="2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4997" marR="0" lvl="7" indent="-150440" algn="l" rtl="0">
              <a:spcBef>
                <a:spcPts val="577"/>
              </a:spcBef>
              <a:buClr>
                <a:schemeClr val="dk1"/>
              </a:buClr>
              <a:buSzPct val="100000"/>
              <a:buFont typeface="Arial"/>
              <a:buChar char="•"/>
              <a:defRPr sz="2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4996" marR="0" lvl="8" indent="-153408" algn="l" rtl="0">
              <a:spcBef>
                <a:spcPts val="577"/>
              </a:spcBef>
              <a:buClr>
                <a:schemeClr val="dk1"/>
              </a:buClr>
              <a:buSzPct val="100000"/>
              <a:buFont typeface="Arial"/>
              <a:buChar char="•"/>
              <a:defRPr sz="2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5382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1013535" y="998438"/>
            <a:ext cx="9085185" cy="629692"/>
          </a:xfrm>
          <a:prstGeom prst="rect">
            <a:avLst/>
          </a:prstGeom>
          <a:noFill/>
          <a:ln>
            <a:noFill/>
          </a:ln>
        </p:spPr>
        <p:txBody>
          <a:bodyPr lIns="83825" tIns="83825" rIns="83825" bIns="838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 sz="1849">
                <a:solidFill>
                  <a:srgbClr val="000000"/>
                </a:solidFill>
              </a:defRPr>
            </a:lvl2pPr>
            <a:lvl3pPr rtl="0">
              <a:spcBef>
                <a:spcPts val="0"/>
              </a:spcBef>
              <a:defRPr sz="1849">
                <a:solidFill>
                  <a:srgbClr val="000000"/>
                </a:solidFill>
              </a:defRPr>
            </a:lvl3pPr>
            <a:lvl4pPr rtl="0">
              <a:spcBef>
                <a:spcPts val="0"/>
              </a:spcBef>
              <a:defRPr sz="1849">
                <a:solidFill>
                  <a:srgbClr val="000000"/>
                </a:solidFill>
              </a:defRPr>
            </a:lvl4pPr>
            <a:lvl5pPr rtl="0">
              <a:spcBef>
                <a:spcPts val="0"/>
              </a:spcBef>
              <a:defRPr sz="1849">
                <a:solidFill>
                  <a:srgbClr val="000000"/>
                </a:solidFill>
              </a:defRPr>
            </a:lvl5pPr>
            <a:lvl6pPr rtl="0">
              <a:spcBef>
                <a:spcPts val="0"/>
              </a:spcBef>
              <a:defRPr sz="1849">
                <a:solidFill>
                  <a:srgbClr val="000000"/>
                </a:solidFill>
              </a:defRPr>
            </a:lvl6pPr>
            <a:lvl7pPr rtl="0">
              <a:spcBef>
                <a:spcPts val="0"/>
              </a:spcBef>
              <a:defRPr sz="1849">
                <a:solidFill>
                  <a:srgbClr val="000000"/>
                </a:solidFill>
              </a:defRPr>
            </a:lvl7pPr>
            <a:lvl8pPr rtl="0">
              <a:spcBef>
                <a:spcPts val="0"/>
              </a:spcBef>
              <a:defRPr sz="1849">
                <a:solidFill>
                  <a:srgbClr val="000000"/>
                </a:solidFill>
              </a:defRPr>
            </a:lvl8pPr>
            <a:lvl9pPr rtl="0">
              <a:spcBef>
                <a:spcPts val="0"/>
              </a:spcBef>
              <a:defRPr sz="1849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9318970" y="7787816"/>
            <a:ext cx="3034082" cy="180182"/>
          </a:xfrm>
          <a:prstGeom prst="rect">
            <a:avLst/>
          </a:prstGeom>
          <a:noFill/>
          <a:ln>
            <a:noFill/>
          </a:ln>
        </p:spPr>
        <p:txBody>
          <a:bodyPr lIns="83825" tIns="83825" rIns="83825" bIns="83825" anchor="ctr" anchorCtr="0">
            <a:noAutofit/>
          </a:bodyPr>
          <a:lstStyle/>
          <a:p>
            <a:endParaRPr lang="en-US" sz="184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5960" lvl="1"/>
            <a:endParaRPr lang="en-US" sz="22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91920" lvl="2"/>
            <a:endParaRPr lang="en-US" sz="22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87881" lvl="3"/>
            <a:endParaRPr lang="en-US" sz="22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83841" lvl="4"/>
            <a:endParaRPr lang="en-US" sz="22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79801" lvl="5"/>
            <a:endParaRPr lang="en-US" sz="22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75761" lvl="6"/>
            <a:endParaRPr lang="en-US" sz="22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71721" lvl="7"/>
            <a:endParaRPr lang="en-US" sz="22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67682" lvl="8"/>
            <a:endParaRPr lang="en-US" sz="22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590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illustratie 13"/>
          <p:cNvSpPr>
            <a:spLocks noGrp="1"/>
          </p:cNvSpPr>
          <p:nvPr>
            <p:ph type="clipArt" sz="quarter" idx="10"/>
          </p:nvPr>
        </p:nvSpPr>
        <p:spPr>
          <a:xfrm>
            <a:off x="0" y="1626394"/>
            <a:ext cx="13003213" cy="6503194"/>
          </a:xfrm>
          <a:solidFill>
            <a:schemeClr val="bg2"/>
          </a:solidFill>
        </p:spPr>
        <p:txBody>
          <a:bodyPr anchor="t" anchorCtr="1"/>
          <a:lstStyle>
            <a:lvl1pPr marL="0" indent="0">
              <a:buNone/>
              <a:defRPr baseline="0"/>
            </a:lvl1pPr>
          </a:lstStyle>
          <a:p>
            <a:endParaRPr lang="nl-NL" dirty="0"/>
          </a:p>
          <a:p>
            <a:r>
              <a:rPr lang="nl-NL" dirty="0"/>
              <a:t>Click on icon in </a:t>
            </a:r>
            <a:r>
              <a:rPr lang="nl-NL" dirty="0" err="1"/>
              <a:t>middle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 – </a:t>
            </a:r>
          </a:p>
          <a:p>
            <a:r>
              <a:rPr lang="nl-NL" dirty="0"/>
              <a:t>It is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possible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drag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drop </a:t>
            </a:r>
            <a:r>
              <a:rPr lang="nl-NL" dirty="0" err="1"/>
              <a:t>your</a:t>
            </a:r>
            <a:r>
              <a:rPr lang="nl-NL" dirty="0"/>
              <a:t> image </a:t>
            </a:r>
          </a:p>
          <a:p>
            <a:r>
              <a:rPr lang="nl-NL" dirty="0"/>
              <a:t>in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window</a:t>
            </a:r>
            <a:r>
              <a:rPr lang="nl-NL" dirty="0"/>
              <a:t>. </a:t>
            </a:r>
            <a:r>
              <a:rPr lang="nl-NL" dirty="0" err="1"/>
              <a:t>It’ll</a:t>
            </a:r>
            <a:r>
              <a:rPr lang="nl-NL" dirty="0"/>
              <a:t> </a:t>
            </a:r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image </a:t>
            </a:r>
            <a:r>
              <a:rPr lang="nl-NL" dirty="0" err="1"/>
              <a:t>directly</a:t>
            </a:r>
            <a:r>
              <a:rPr lang="nl-NL" dirty="0"/>
              <a:t> </a:t>
            </a:r>
          </a:p>
          <a:p>
            <a:r>
              <a:rPr lang="nl-NL" dirty="0"/>
              <a:t>on </a:t>
            </a:r>
            <a:r>
              <a:rPr lang="nl-NL" dirty="0" err="1"/>
              <a:t>this</a:t>
            </a:r>
            <a:r>
              <a:rPr lang="nl-NL" dirty="0"/>
              <a:t> page</a:t>
            </a:r>
          </a:p>
        </p:txBody>
      </p:sp>
      <p:pic>
        <p:nvPicPr>
          <p:cNvPr id="12" name="Afbeelding 11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0" y="4902994"/>
            <a:ext cx="8101806" cy="1600200"/>
          </a:xfrm>
          <a:prstGeom prst="rect">
            <a:avLst/>
          </a:prstGeom>
          <a:solidFill>
            <a:srgbClr val="004182"/>
          </a:solidFill>
        </p:spPr>
        <p:txBody>
          <a:bodyPr vert="horz" lIns="1008000" tIns="67624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Double lines made possible for Rick</a:t>
            </a:r>
          </a:p>
        </p:txBody>
      </p:sp>
    </p:spTree>
    <p:extLst>
      <p:ext uri="{BB962C8B-B14F-4D97-AF65-F5344CB8AC3E}">
        <p14:creationId xmlns:p14="http://schemas.microsoft.com/office/powerpoint/2010/main" val="1775068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- 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Double lines made possible for Rick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13714" y="2007394"/>
            <a:ext cx="11855292" cy="563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091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 TIE Kinetix Team - 1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eren 7"/>
          <p:cNvGrpSpPr/>
          <p:nvPr userDrawn="1"/>
        </p:nvGrpSpPr>
        <p:grpSpPr>
          <a:xfrm>
            <a:off x="0" y="0"/>
            <a:ext cx="13003213" cy="8129588"/>
            <a:chOff x="0" y="0"/>
            <a:chExt cx="13003213" cy="8129588"/>
          </a:xfrm>
        </p:grpSpPr>
        <p:sp>
          <p:nvSpPr>
            <p:cNvPr id="9" name="Rechthoek 8"/>
            <p:cNvSpPr/>
            <p:nvPr userDrawn="1"/>
          </p:nvSpPr>
          <p:spPr>
            <a:xfrm>
              <a:off x="0" y="1626394"/>
              <a:ext cx="13003213" cy="6503194"/>
            </a:xfrm>
            <a:prstGeom prst="rect">
              <a:avLst/>
            </a:prstGeom>
            <a:solidFill>
              <a:srgbClr val="D8D8D8"/>
            </a:solidFill>
            <a:ln>
              <a:solidFill>
                <a:srgbClr val="D9D9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ln>
                    <a:noFill/>
                  </a:ln>
                </a:rPr>
                <a:t>    </a:t>
              </a:r>
            </a:p>
          </p:txBody>
        </p:sp>
        <p:pic>
          <p:nvPicPr>
            <p:cNvPr id="10" name="Afbeelding 9" descr="TIEK_ppt_whitetop_plain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0"/>
            <a:stretch/>
          </p:blipFill>
          <p:spPr>
            <a:xfrm>
              <a:off x="445" y="0"/>
              <a:ext cx="13002768" cy="1557765"/>
            </a:xfrm>
            <a:prstGeom prst="rect">
              <a:avLst/>
            </a:prstGeom>
          </p:spPr>
        </p:pic>
      </p:grpSp>
      <p:sp>
        <p:nvSpPr>
          <p:cNvPr id="12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3301206" y="2693194"/>
            <a:ext cx="3048000" cy="3048000"/>
          </a:xfrm>
          <a:solidFill>
            <a:srgbClr val="FFFFFF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nl-NL" dirty="0"/>
          </a:p>
        </p:txBody>
      </p:sp>
      <p:sp>
        <p:nvSpPr>
          <p:cNvPr id="3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Edit Header Text</a:t>
            </a:r>
          </a:p>
        </p:txBody>
      </p:sp>
      <p:cxnSp>
        <p:nvCxnSpPr>
          <p:cNvPr id="32" name="Rechte verbindingslijn 31"/>
          <p:cNvCxnSpPr/>
          <p:nvPr userDrawn="1"/>
        </p:nvCxnSpPr>
        <p:spPr>
          <a:xfrm>
            <a:off x="0" y="1626394"/>
            <a:ext cx="13003213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6654006" y="4445794"/>
            <a:ext cx="3048000" cy="1142206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676239" indent="0">
              <a:buFontTx/>
              <a:buNone/>
              <a:defRPr/>
            </a:lvl2pPr>
            <a:lvl3pPr marL="1352478" indent="0">
              <a:buFontTx/>
              <a:buNone/>
              <a:defRPr/>
            </a:lvl3pPr>
            <a:lvl4pPr marL="2028717" indent="0">
              <a:buFontTx/>
              <a:buNone/>
              <a:defRPr/>
            </a:lvl4pPr>
            <a:lvl5pPr marL="2704956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Name Surname</a:t>
            </a:r>
          </a:p>
          <a:p>
            <a:pPr lvl="0"/>
            <a:r>
              <a:rPr lang="en-US" noProof="0" dirty="0"/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4257595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 TIE Kinetix Team - 2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eren 9"/>
          <p:cNvGrpSpPr/>
          <p:nvPr userDrawn="1"/>
        </p:nvGrpSpPr>
        <p:grpSpPr>
          <a:xfrm>
            <a:off x="0" y="0"/>
            <a:ext cx="13003213" cy="8129588"/>
            <a:chOff x="0" y="0"/>
            <a:chExt cx="13003213" cy="8129588"/>
          </a:xfrm>
        </p:grpSpPr>
        <p:sp>
          <p:nvSpPr>
            <p:cNvPr id="13" name="Rechthoek 12"/>
            <p:cNvSpPr/>
            <p:nvPr userDrawn="1"/>
          </p:nvSpPr>
          <p:spPr>
            <a:xfrm>
              <a:off x="0" y="1626394"/>
              <a:ext cx="13003213" cy="6503194"/>
            </a:xfrm>
            <a:prstGeom prst="rect">
              <a:avLst/>
            </a:prstGeom>
            <a:solidFill>
              <a:srgbClr val="D8D8D8"/>
            </a:solidFill>
            <a:ln>
              <a:solidFill>
                <a:srgbClr val="D9D9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ln>
                    <a:noFill/>
                  </a:ln>
                </a:rPr>
                <a:t>    </a:t>
              </a:r>
            </a:p>
          </p:txBody>
        </p:sp>
        <p:pic>
          <p:nvPicPr>
            <p:cNvPr id="14" name="Afbeelding 13" descr="TIEK_ppt_whitetop_plain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0"/>
            <a:stretch/>
          </p:blipFill>
          <p:spPr>
            <a:xfrm>
              <a:off x="445" y="0"/>
              <a:ext cx="13002768" cy="1557765"/>
            </a:xfrm>
            <a:prstGeom prst="rect">
              <a:avLst/>
            </a:prstGeom>
          </p:spPr>
        </p:pic>
      </p:grpSp>
      <p:sp>
        <p:nvSpPr>
          <p:cNvPr id="11" name="Tijdelijke aanduiding vo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3301206" y="5893594"/>
            <a:ext cx="3048000" cy="1142206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676239" indent="0">
              <a:buFontTx/>
              <a:buNone/>
              <a:defRPr/>
            </a:lvl2pPr>
            <a:lvl3pPr marL="1352478" indent="0">
              <a:buFontTx/>
              <a:buNone/>
              <a:defRPr/>
            </a:lvl3pPr>
            <a:lvl4pPr marL="2028717" indent="0">
              <a:buFontTx/>
              <a:buNone/>
              <a:defRPr/>
            </a:lvl4pPr>
            <a:lvl5pPr marL="2704956" indent="0">
              <a:buFontTx/>
              <a:buNone/>
              <a:defRPr/>
            </a:lvl5pPr>
          </a:lstStyle>
          <a:p>
            <a:pPr lvl="0"/>
            <a:r>
              <a:rPr lang="nl-NL" dirty="0"/>
              <a:t>Name </a:t>
            </a:r>
            <a:r>
              <a:rPr lang="nl-NL" dirty="0" err="1"/>
              <a:t>Surname</a:t>
            </a:r>
            <a:endParaRPr lang="nl-NL" dirty="0"/>
          </a:p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12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3301206" y="2693194"/>
            <a:ext cx="3048000" cy="3048000"/>
          </a:xfrm>
          <a:solidFill>
            <a:srgbClr val="FFFFFF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nl-NL" dirty="0"/>
          </a:p>
        </p:txBody>
      </p:sp>
      <p:sp>
        <p:nvSpPr>
          <p:cNvPr id="3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/>
          <a:p>
            <a:r>
              <a:rPr lang="en-US" dirty="0"/>
              <a:t>Edit Header Text</a:t>
            </a:r>
          </a:p>
        </p:txBody>
      </p:sp>
      <p:cxnSp>
        <p:nvCxnSpPr>
          <p:cNvPr id="32" name="Rechte verbindingslijn 31"/>
          <p:cNvCxnSpPr/>
          <p:nvPr userDrawn="1"/>
        </p:nvCxnSpPr>
        <p:spPr>
          <a:xfrm>
            <a:off x="0" y="1626394"/>
            <a:ext cx="13003213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6654006" y="5893594"/>
            <a:ext cx="3048000" cy="1142206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676239" indent="0">
              <a:buFontTx/>
              <a:buNone/>
              <a:defRPr/>
            </a:lvl2pPr>
            <a:lvl3pPr marL="1352478" indent="0">
              <a:buFontTx/>
              <a:buNone/>
              <a:defRPr/>
            </a:lvl3pPr>
            <a:lvl4pPr marL="2028717" indent="0">
              <a:buFontTx/>
              <a:buNone/>
              <a:defRPr/>
            </a:lvl4pPr>
            <a:lvl5pPr marL="2704956" indent="0">
              <a:buFontTx/>
              <a:buNone/>
              <a:defRPr/>
            </a:lvl5pPr>
          </a:lstStyle>
          <a:p>
            <a:pPr lvl="0"/>
            <a:r>
              <a:rPr lang="nl-NL" dirty="0"/>
              <a:t>Name </a:t>
            </a:r>
            <a:r>
              <a:rPr lang="nl-NL" dirty="0" err="1"/>
              <a:t>Surname</a:t>
            </a:r>
            <a:endParaRPr lang="nl-NL" dirty="0"/>
          </a:p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18" name="Tijdelijke aanduiding voor afbeelding 5"/>
          <p:cNvSpPr>
            <a:spLocks noGrp="1"/>
          </p:cNvSpPr>
          <p:nvPr>
            <p:ph type="pic" sz="quarter" idx="15"/>
          </p:nvPr>
        </p:nvSpPr>
        <p:spPr>
          <a:xfrm>
            <a:off x="6654006" y="2693194"/>
            <a:ext cx="3048000" cy="3048000"/>
          </a:xfrm>
          <a:solidFill>
            <a:srgbClr val="FFFFFF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897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 TIE Kinetix Team - 3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eren 13"/>
          <p:cNvGrpSpPr/>
          <p:nvPr userDrawn="1"/>
        </p:nvGrpSpPr>
        <p:grpSpPr>
          <a:xfrm>
            <a:off x="0" y="0"/>
            <a:ext cx="13003213" cy="8129588"/>
            <a:chOff x="0" y="0"/>
            <a:chExt cx="13003213" cy="8129588"/>
          </a:xfrm>
        </p:grpSpPr>
        <p:sp>
          <p:nvSpPr>
            <p:cNvPr id="15" name="Rechthoek 14"/>
            <p:cNvSpPr/>
            <p:nvPr userDrawn="1"/>
          </p:nvSpPr>
          <p:spPr>
            <a:xfrm>
              <a:off x="0" y="1626394"/>
              <a:ext cx="13003213" cy="6503194"/>
            </a:xfrm>
            <a:prstGeom prst="rect">
              <a:avLst/>
            </a:prstGeom>
            <a:solidFill>
              <a:srgbClr val="D8D8D8"/>
            </a:solidFill>
            <a:ln>
              <a:solidFill>
                <a:srgbClr val="D9D9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ln>
                    <a:noFill/>
                  </a:ln>
                </a:rPr>
                <a:t>    </a:t>
              </a:r>
            </a:p>
          </p:txBody>
        </p:sp>
        <p:pic>
          <p:nvPicPr>
            <p:cNvPr id="19" name="Afbeelding 18" descr="TIEK_ppt_whitetop_plain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0"/>
            <a:stretch/>
          </p:blipFill>
          <p:spPr>
            <a:xfrm>
              <a:off x="445" y="0"/>
              <a:ext cx="13002768" cy="1557765"/>
            </a:xfrm>
            <a:prstGeom prst="rect">
              <a:avLst/>
            </a:prstGeom>
          </p:spPr>
        </p:pic>
      </p:grpSp>
      <p:sp>
        <p:nvSpPr>
          <p:cNvPr id="11" name="Tijdelijke aanduiding vo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4977606" y="5893594"/>
            <a:ext cx="3048000" cy="1142206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676239" indent="0">
              <a:buFontTx/>
              <a:buNone/>
              <a:defRPr/>
            </a:lvl2pPr>
            <a:lvl3pPr marL="1352478" indent="0">
              <a:buFontTx/>
              <a:buNone/>
              <a:defRPr/>
            </a:lvl3pPr>
            <a:lvl4pPr marL="2028717" indent="0">
              <a:buFontTx/>
              <a:buNone/>
              <a:defRPr/>
            </a:lvl4pPr>
            <a:lvl5pPr marL="2704956" indent="0">
              <a:buFontTx/>
              <a:buNone/>
              <a:defRPr/>
            </a:lvl5pPr>
          </a:lstStyle>
          <a:p>
            <a:pPr lvl="0"/>
            <a:r>
              <a:rPr lang="nl-NL" dirty="0"/>
              <a:t>Name </a:t>
            </a:r>
            <a:r>
              <a:rPr lang="nl-NL" dirty="0" err="1"/>
              <a:t>Surname</a:t>
            </a:r>
            <a:endParaRPr lang="nl-NL" dirty="0"/>
          </a:p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12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4977606" y="2693194"/>
            <a:ext cx="3048000" cy="3048000"/>
          </a:xfrm>
          <a:solidFill>
            <a:srgbClr val="FFFFFF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nl-NL" dirty="0"/>
          </a:p>
        </p:txBody>
      </p:sp>
      <p:sp>
        <p:nvSpPr>
          <p:cNvPr id="3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/>
          <a:p>
            <a:r>
              <a:rPr lang="en-US" dirty="0"/>
              <a:t>Edit Header Text</a:t>
            </a:r>
          </a:p>
        </p:txBody>
      </p:sp>
      <p:sp>
        <p:nvSpPr>
          <p:cNvPr id="16" name="Tijdelijke aanduiding voor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330406" y="5893594"/>
            <a:ext cx="3048000" cy="1142206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676239" indent="0">
              <a:buFontTx/>
              <a:buNone/>
              <a:defRPr/>
            </a:lvl2pPr>
            <a:lvl3pPr marL="1352478" indent="0">
              <a:buFontTx/>
              <a:buNone/>
              <a:defRPr/>
            </a:lvl3pPr>
            <a:lvl4pPr marL="2028717" indent="0">
              <a:buFontTx/>
              <a:buNone/>
              <a:defRPr/>
            </a:lvl4pPr>
            <a:lvl5pPr marL="2704956" indent="0">
              <a:buFontTx/>
              <a:buNone/>
              <a:defRPr/>
            </a:lvl5pPr>
          </a:lstStyle>
          <a:p>
            <a:pPr lvl="0"/>
            <a:r>
              <a:rPr lang="nl-NL" dirty="0"/>
              <a:t>Name </a:t>
            </a:r>
            <a:r>
              <a:rPr lang="nl-NL" dirty="0" err="1"/>
              <a:t>Surname</a:t>
            </a:r>
            <a:endParaRPr lang="nl-NL" dirty="0"/>
          </a:p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18" name="Tijdelijke aanduiding voor afbeelding 5"/>
          <p:cNvSpPr>
            <a:spLocks noGrp="1"/>
          </p:cNvSpPr>
          <p:nvPr>
            <p:ph type="pic" sz="quarter" idx="15"/>
          </p:nvPr>
        </p:nvSpPr>
        <p:spPr>
          <a:xfrm>
            <a:off x="8330406" y="2693194"/>
            <a:ext cx="3048000" cy="3048000"/>
          </a:xfrm>
          <a:solidFill>
            <a:srgbClr val="FFFFFF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nl-NL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1624806" y="5893594"/>
            <a:ext cx="3048000" cy="1142206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676239" indent="0">
              <a:buFontTx/>
              <a:buNone/>
              <a:defRPr/>
            </a:lvl2pPr>
            <a:lvl3pPr marL="1352478" indent="0">
              <a:buFontTx/>
              <a:buNone/>
              <a:defRPr/>
            </a:lvl3pPr>
            <a:lvl4pPr marL="2028717" indent="0">
              <a:buFontTx/>
              <a:buNone/>
              <a:defRPr/>
            </a:lvl4pPr>
            <a:lvl5pPr marL="2704956" indent="0">
              <a:buFontTx/>
              <a:buNone/>
              <a:defRPr/>
            </a:lvl5pPr>
          </a:lstStyle>
          <a:p>
            <a:pPr lvl="0"/>
            <a:r>
              <a:rPr lang="nl-NL" dirty="0"/>
              <a:t>Name </a:t>
            </a:r>
            <a:r>
              <a:rPr lang="nl-NL" dirty="0" err="1"/>
              <a:t>Surname</a:t>
            </a:r>
            <a:endParaRPr lang="nl-NL" dirty="0"/>
          </a:p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13" name="Tijdelijke aanduiding voor afbeelding 5"/>
          <p:cNvSpPr>
            <a:spLocks noGrp="1"/>
          </p:cNvSpPr>
          <p:nvPr>
            <p:ph type="pic" sz="quarter" idx="17"/>
          </p:nvPr>
        </p:nvSpPr>
        <p:spPr>
          <a:xfrm>
            <a:off x="1624806" y="2693194"/>
            <a:ext cx="3048000" cy="3048000"/>
          </a:xfrm>
          <a:solidFill>
            <a:srgbClr val="FFFFFF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8721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 TIE Kinetix Team - 5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eren 15"/>
          <p:cNvGrpSpPr/>
          <p:nvPr userDrawn="1"/>
        </p:nvGrpSpPr>
        <p:grpSpPr>
          <a:xfrm>
            <a:off x="0" y="0"/>
            <a:ext cx="13003213" cy="8129588"/>
            <a:chOff x="0" y="0"/>
            <a:chExt cx="13003213" cy="8129588"/>
          </a:xfrm>
        </p:grpSpPr>
        <p:sp>
          <p:nvSpPr>
            <p:cNvPr id="18" name="Rechthoek 17"/>
            <p:cNvSpPr/>
            <p:nvPr userDrawn="1"/>
          </p:nvSpPr>
          <p:spPr>
            <a:xfrm>
              <a:off x="0" y="1626394"/>
              <a:ext cx="13003213" cy="6503194"/>
            </a:xfrm>
            <a:prstGeom prst="rect">
              <a:avLst/>
            </a:prstGeom>
            <a:solidFill>
              <a:srgbClr val="D8D8D8"/>
            </a:solidFill>
            <a:ln>
              <a:solidFill>
                <a:srgbClr val="D9D9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ln>
                    <a:noFill/>
                  </a:ln>
                </a:rPr>
                <a:t>    </a:t>
              </a:r>
            </a:p>
          </p:txBody>
        </p:sp>
        <p:pic>
          <p:nvPicPr>
            <p:cNvPr id="19" name="Afbeelding 18" descr="TIEK_ppt_whitetop_plain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0"/>
            <a:stretch/>
          </p:blipFill>
          <p:spPr>
            <a:xfrm>
              <a:off x="445" y="0"/>
              <a:ext cx="13002768" cy="1557765"/>
            </a:xfrm>
            <a:prstGeom prst="rect">
              <a:avLst/>
            </a:prstGeom>
          </p:spPr>
        </p:pic>
      </p:grp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5587206" y="6503194"/>
            <a:ext cx="2286001" cy="1142206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676239" indent="0">
              <a:buFontTx/>
              <a:buNone/>
              <a:defRPr/>
            </a:lvl2pPr>
            <a:lvl3pPr marL="1352478" indent="0">
              <a:buFontTx/>
              <a:buNone/>
              <a:defRPr/>
            </a:lvl3pPr>
            <a:lvl4pPr marL="2028717" indent="0">
              <a:buFontTx/>
              <a:buNone/>
              <a:defRPr/>
            </a:lvl4pPr>
            <a:lvl5pPr marL="2704956" indent="0">
              <a:buFontTx/>
              <a:buNone/>
              <a:defRPr/>
            </a:lvl5pPr>
          </a:lstStyle>
          <a:p>
            <a:pPr lvl="0"/>
            <a:r>
              <a:rPr lang="nl-NL" dirty="0"/>
              <a:t>Name </a:t>
            </a:r>
            <a:r>
              <a:rPr lang="nl-NL" dirty="0" err="1"/>
              <a:t>Surname</a:t>
            </a:r>
            <a:endParaRPr lang="nl-NL" dirty="0"/>
          </a:p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1"/>
          </p:nvPr>
        </p:nvSpPr>
        <p:spPr>
          <a:xfrm>
            <a:off x="5587206" y="4064000"/>
            <a:ext cx="2286000" cy="2286000"/>
          </a:xfrm>
          <a:solidFill>
            <a:srgbClr val="FFFFFF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nl-NL" dirty="0"/>
          </a:p>
        </p:txBody>
      </p:sp>
      <p:sp>
        <p:nvSpPr>
          <p:cNvPr id="11" name="Tijdelijke aanduiding vo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2463006" y="5436394"/>
            <a:ext cx="2286001" cy="1142206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676239" indent="0">
              <a:buFontTx/>
              <a:buNone/>
              <a:defRPr/>
            </a:lvl2pPr>
            <a:lvl3pPr marL="1352478" indent="0">
              <a:buFontTx/>
              <a:buNone/>
              <a:defRPr/>
            </a:lvl3pPr>
            <a:lvl4pPr marL="2028717" indent="0">
              <a:buFontTx/>
              <a:buNone/>
              <a:defRPr/>
            </a:lvl4pPr>
            <a:lvl5pPr marL="2704956" indent="0">
              <a:buFontTx/>
              <a:buNone/>
              <a:defRPr/>
            </a:lvl5pPr>
          </a:lstStyle>
          <a:p>
            <a:pPr lvl="0"/>
            <a:r>
              <a:rPr lang="nl-NL" dirty="0"/>
              <a:t>Name </a:t>
            </a:r>
            <a:r>
              <a:rPr lang="nl-NL" dirty="0" err="1"/>
              <a:t>Surname</a:t>
            </a:r>
            <a:endParaRPr lang="nl-NL" dirty="0"/>
          </a:p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12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463006" y="2235994"/>
            <a:ext cx="3048000" cy="3048000"/>
          </a:xfrm>
          <a:solidFill>
            <a:srgbClr val="FFFFFF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nl-NL" dirty="0"/>
          </a:p>
        </p:txBody>
      </p:sp>
      <p:sp>
        <p:nvSpPr>
          <p:cNvPr id="14" name="Tijdelijke aanduiding voor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101806" y="5359400"/>
            <a:ext cx="2286001" cy="1142206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676239" indent="0">
              <a:buFontTx/>
              <a:buNone/>
              <a:defRPr/>
            </a:lvl2pPr>
            <a:lvl3pPr marL="1352478" indent="0">
              <a:buFontTx/>
              <a:buNone/>
              <a:defRPr/>
            </a:lvl3pPr>
            <a:lvl4pPr marL="2028717" indent="0">
              <a:buFontTx/>
              <a:buNone/>
              <a:defRPr/>
            </a:lvl4pPr>
            <a:lvl5pPr marL="2704956" indent="0">
              <a:buFontTx/>
              <a:buNone/>
              <a:defRPr/>
            </a:lvl5pPr>
          </a:lstStyle>
          <a:p>
            <a:pPr lvl="0"/>
            <a:r>
              <a:rPr lang="nl-NL" dirty="0"/>
              <a:t>Name </a:t>
            </a:r>
            <a:r>
              <a:rPr lang="nl-NL" dirty="0" err="1"/>
              <a:t>Surname</a:t>
            </a:r>
            <a:endParaRPr lang="nl-NL" dirty="0"/>
          </a:p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15" name="Tijdelijke aanduiding voor afbeelding 5"/>
          <p:cNvSpPr>
            <a:spLocks noGrp="1"/>
          </p:cNvSpPr>
          <p:nvPr>
            <p:ph type="pic" sz="quarter" idx="15"/>
          </p:nvPr>
        </p:nvSpPr>
        <p:spPr>
          <a:xfrm>
            <a:off x="7949406" y="2616200"/>
            <a:ext cx="2590800" cy="2590800"/>
          </a:xfrm>
          <a:solidFill>
            <a:srgbClr val="FFFFFF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nl-NL" dirty="0"/>
          </a:p>
        </p:txBody>
      </p:sp>
      <p:sp>
        <p:nvSpPr>
          <p:cNvPr id="22" name="Tijdelijke aanduiding voor afbeelding 5"/>
          <p:cNvSpPr>
            <a:spLocks noGrp="1"/>
          </p:cNvSpPr>
          <p:nvPr>
            <p:ph type="pic" sz="quarter" idx="16"/>
          </p:nvPr>
        </p:nvSpPr>
        <p:spPr>
          <a:xfrm>
            <a:off x="10616406" y="3454400"/>
            <a:ext cx="1752600" cy="1752600"/>
          </a:xfrm>
          <a:solidFill>
            <a:srgbClr val="FFFFFF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nl-NL" dirty="0"/>
          </a:p>
        </p:txBody>
      </p:sp>
      <p:sp>
        <p:nvSpPr>
          <p:cNvPr id="23" name="Tijdelijke aanduiding voor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10616406" y="5359400"/>
            <a:ext cx="1828800" cy="1142206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676239" indent="0">
              <a:buFontTx/>
              <a:buNone/>
              <a:defRPr/>
            </a:lvl2pPr>
            <a:lvl3pPr marL="1352478" indent="0">
              <a:buFontTx/>
              <a:buNone/>
              <a:defRPr/>
            </a:lvl3pPr>
            <a:lvl4pPr marL="2028717" indent="0">
              <a:buFontTx/>
              <a:buNone/>
              <a:defRPr/>
            </a:lvl4pPr>
            <a:lvl5pPr marL="2704956" indent="0">
              <a:buFontTx/>
              <a:buNone/>
              <a:defRPr/>
            </a:lvl5pPr>
          </a:lstStyle>
          <a:p>
            <a:pPr lvl="0"/>
            <a:r>
              <a:rPr lang="nl-NL" dirty="0"/>
              <a:t>Name </a:t>
            </a:r>
            <a:r>
              <a:rPr lang="nl-NL" dirty="0" err="1"/>
              <a:t>Surname</a:t>
            </a:r>
            <a:endParaRPr lang="nl-NL" dirty="0"/>
          </a:p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24" name="Tijdelijke aanduiding voor afbeelding 5"/>
          <p:cNvSpPr>
            <a:spLocks noGrp="1"/>
          </p:cNvSpPr>
          <p:nvPr>
            <p:ph type="pic" sz="quarter" idx="18"/>
          </p:nvPr>
        </p:nvSpPr>
        <p:spPr>
          <a:xfrm>
            <a:off x="634206" y="3531394"/>
            <a:ext cx="1752600" cy="1752600"/>
          </a:xfrm>
          <a:solidFill>
            <a:srgbClr val="FFFFFF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nl-NL" dirty="0"/>
          </a:p>
        </p:txBody>
      </p:sp>
      <p:sp>
        <p:nvSpPr>
          <p:cNvPr id="25" name="Tijdelijke aanduiding voor tekst 3"/>
          <p:cNvSpPr>
            <a:spLocks noGrp="1"/>
          </p:cNvSpPr>
          <p:nvPr>
            <p:ph type="body" sz="quarter" idx="19" hasCustomPrompt="1"/>
          </p:nvPr>
        </p:nvSpPr>
        <p:spPr>
          <a:xfrm>
            <a:off x="634207" y="2616994"/>
            <a:ext cx="1600200" cy="914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676239" indent="0">
              <a:buFontTx/>
              <a:buNone/>
              <a:defRPr/>
            </a:lvl2pPr>
            <a:lvl3pPr marL="1352478" indent="0">
              <a:buFontTx/>
              <a:buNone/>
              <a:defRPr/>
            </a:lvl3pPr>
            <a:lvl4pPr marL="2028717" indent="0">
              <a:buFontTx/>
              <a:buNone/>
              <a:defRPr/>
            </a:lvl4pPr>
            <a:lvl5pPr marL="2704956" indent="0">
              <a:buFontTx/>
              <a:buNone/>
              <a:defRPr/>
            </a:lvl5pPr>
          </a:lstStyle>
          <a:p>
            <a:pPr lvl="0"/>
            <a:r>
              <a:rPr lang="nl-NL" dirty="0"/>
              <a:t>Name </a:t>
            </a:r>
            <a:r>
              <a:rPr lang="nl-NL" dirty="0" err="1"/>
              <a:t>Surname</a:t>
            </a:r>
            <a:endParaRPr lang="nl-NL" dirty="0"/>
          </a:p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3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/>
          <a:p>
            <a:r>
              <a:rPr lang="en-US" dirty="0"/>
              <a:t>Edit Header Text</a:t>
            </a:r>
          </a:p>
        </p:txBody>
      </p:sp>
    </p:spTree>
    <p:extLst>
      <p:ext uri="{BB962C8B-B14F-4D97-AF65-F5344CB8AC3E}">
        <p14:creationId xmlns:p14="http://schemas.microsoft.com/office/powerpoint/2010/main" val="1806115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>
            <a:lvl1pPr>
              <a:defRPr/>
            </a:lvl1pPr>
          </a:lstStyle>
          <a:p>
            <a:r>
              <a:rPr lang="nl-NL" dirty="0"/>
              <a:t>Agenda Slide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13714" y="2007394"/>
            <a:ext cx="11855292" cy="563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2pPr marL="900000" indent="-540000">
              <a:defRPr/>
            </a:lvl2pPr>
            <a:lvl3pPr marL="1440000" indent="-540000">
              <a:defRPr/>
            </a:lvl3pPr>
            <a:lvl4pPr marL="1800000" indent="-360000">
              <a:defRPr/>
            </a:lvl4pPr>
            <a:lvl5pPr marL="2196000" indent="-3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6719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rporate_ Slide -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TIEK_ppt_whitetop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13002768" cy="16337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/>
          <a:p>
            <a:r>
              <a:rPr lang="en-US" dirty="0"/>
              <a:t>Edit Header Text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389071" y="2007394"/>
            <a:ext cx="5731535" cy="5715000"/>
          </a:xfrm>
          <a:solidFill>
            <a:srgbClr val="D8D8D8"/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577806" y="2007394"/>
            <a:ext cx="5715000" cy="5715000"/>
          </a:xfrm>
        </p:spPr>
        <p:txBody>
          <a:bodyPr/>
          <a:lstStyle/>
          <a:p>
            <a:r>
              <a:rPr lang="en-US" dirty="0"/>
              <a:t>Text line 1</a:t>
            </a:r>
          </a:p>
          <a:p>
            <a:pPr lvl="1"/>
            <a:r>
              <a:rPr lang="en-US" dirty="0"/>
              <a:t>Text line 1 – stage 2</a:t>
            </a:r>
          </a:p>
          <a:p>
            <a:pPr lvl="2"/>
            <a:r>
              <a:rPr lang="en-US" dirty="0"/>
              <a:t>Text line 1 – stage 3</a:t>
            </a:r>
          </a:p>
          <a:p>
            <a:pPr lvl="3"/>
            <a:r>
              <a:rPr lang="en-US" dirty="0"/>
              <a:t>Text line 1 – stage 4</a:t>
            </a:r>
          </a:p>
          <a:p>
            <a:r>
              <a:rPr lang="en-US" dirty="0"/>
              <a:t>Text line 2</a:t>
            </a:r>
          </a:p>
          <a:p>
            <a:r>
              <a:rPr lang="en-US" dirty="0"/>
              <a:t>Text line 3</a:t>
            </a:r>
          </a:p>
          <a:p>
            <a:r>
              <a:rPr lang="en-US" dirty="0"/>
              <a:t>Text line 4</a:t>
            </a:r>
          </a:p>
          <a:p>
            <a:r>
              <a:rPr lang="en-US" dirty="0"/>
              <a:t>Text line 5</a:t>
            </a:r>
          </a:p>
        </p:txBody>
      </p:sp>
    </p:spTree>
    <p:extLst>
      <p:ext uri="{BB962C8B-B14F-4D97-AF65-F5344CB8AC3E}">
        <p14:creationId xmlns:p14="http://schemas.microsoft.com/office/powerpoint/2010/main" val="1436503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714" y="330994"/>
            <a:ext cx="8731092" cy="1057629"/>
          </a:xfrm>
          <a:prstGeom prst="rect">
            <a:avLst/>
          </a:prstGeom>
        </p:spPr>
        <p:txBody>
          <a:bodyPr vert="horz" lIns="0" tIns="67624" rIns="0" bIns="0" rtlCol="0" anchor="ctr">
            <a:normAutofit/>
          </a:bodyPr>
          <a:lstStyle/>
          <a:p>
            <a:r>
              <a:rPr lang="en-US" dirty="0"/>
              <a:t>Edit Header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714" y="2007394"/>
            <a:ext cx="12083892" cy="5638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en-US" dirty="0"/>
              <a:t>Click to edit Master</a:t>
            </a:r>
          </a:p>
          <a:p>
            <a:pPr marL="720000" lvl="1" indent="-360000">
              <a:buSzPct val="100000"/>
              <a:buFontTx/>
              <a:buBlip>
                <a:blip r:embed="rId40"/>
              </a:buBlip>
            </a:pPr>
            <a:r>
              <a:rPr lang="en-US" dirty="0"/>
              <a:t>Second level</a:t>
            </a:r>
          </a:p>
          <a:p>
            <a:pPr marL="1188000" lvl="2" indent="-540000">
              <a:buSzPct val="100000"/>
              <a:buFontTx/>
              <a:buBlip>
                <a:blip r:embed="rId41"/>
              </a:buBlip>
            </a:pPr>
            <a:r>
              <a:rPr lang="en-US" dirty="0"/>
              <a:t>Third level</a:t>
            </a:r>
          </a:p>
          <a:p>
            <a:pPr marL="1296000" lvl="3" indent="288000">
              <a:buFont typeface="Lucida Grande"/>
              <a:buChar char="–"/>
            </a:pPr>
            <a:r>
              <a:rPr lang="en-US" dirty="0"/>
              <a:t>Fourth level</a:t>
            </a:r>
          </a:p>
          <a:p>
            <a:pPr marL="1836000" lvl="4" indent="288000">
              <a:buFont typeface="Lucida Grande"/>
              <a:buChar char="–"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023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816" r:id="rId2"/>
    <p:sldLayoutId id="2147483815" r:id="rId3"/>
    <p:sldLayoutId id="2147483812" r:id="rId4"/>
    <p:sldLayoutId id="2147483814" r:id="rId5"/>
    <p:sldLayoutId id="2147483813" r:id="rId6"/>
    <p:sldLayoutId id="2147483794" r:id="rId7"/>
    <p:sldLayoutId id="2147483779" r:id="rId8"/>
    <p:sldLayoutId id="2147483801" r:id="rId9"/>
    <p:sldLayoutId id="2147483802" r:id="rId10"/>
    <p:sldLayoutId id="2147483846" r:id="rId11"/>
    <p:sldLayoutId id="2147483808" r:id="rId12"/>
    <p:sldLayoutId id="2147483795" r:id="rId13"/>
    <p:sldLayoutId id="2147483809" r:id="rId14"/>
    <p:sldLayoutId id="2147483796" r:id="rId15"/>
    <p:sldLayoutId id="2147483810" r:id="rId16"/>
    <p:sldLayoutId id="2147483797" r:id="rId17"/>
    <p:sldLayoutId id="2147483811" r:id="rId18"/>
    <p:sldLayoutId id="2147483798" r:id="rId19"/>
    <p:sldLayoutId id="2147483789" r:id="rId20"/>
    <p:sldLayoutId id="2147483803" r:id="rId21"/>
    <p:sldLayoutId id="2147483800" r:id="rId22"/>
    <p:sldLayoutId id="2147483844" r:id="rId23"/>
    <p:sldLayoutId id="2147483790" r:id="rId24"/>
    <p:sldLayoutId id="2147483805" r:id="rId25"/>
    <p:sldLayoutId id="2147483806" r:id="rId26"/>
    <p:sldLayoutId id="2147483807" r:id="rId27"/>
    <p:sldLayoutId id="2147483845" r:id="rId28"/>
    <p:sldLayoutId id="2147483791" r:id="rId29"/>
    <p:sldLayoutId id="2147483835" r:id="rId30"/>
    <p:sldLayoutId id="2147483836" r:id="rId31"/>
    <p:sldLayoutId id="2147483837" r:id="rId32"/>
    <p:sldLayoutId id="2147483838" r:id="rId33"/>
    <p:sldLayoutId id="2147483851" r:id="rId34"/>
    <p:sldLayoutId id="2147483854" r:id="rId35"/>
    <p:sldLayoutId id="2147483855" r:id="rId36"/>
    <p:sldLayoutId id="2147483858" r:id="rId37"/>
    <p:sldLayoutId id="2147483859" r:id="rId38"/>
  </p:sldLayoutIdLst>
  <p:txStyles>
    <p:titleStyle>
      <a:lvl1pPr algn="l" defTabSz="1352478" rtl="0" eaLnBrk="1" latinLnBrk="0" hangingPunct="1">
        <a:spcBef>
          <a:spcPct val="0"/>
        </a:spcBef>
        <a:buNone/>
        <a:defRPr sz="3200" b="0" kern="1200">
          <a:solidFill>
            <a:srgbClr val="004182"/>
          </a:solidFill>
          <a:latin typeface="Trebuchet MS"/>
          <a:ea typeface="+mj-ea"/>
          <a:cs typeface="Trebuchet MS"/>
        </a:defRPr>
      </a:lvl1pPr>
    </p:titleStyle>
    <p:bodyStyle>
      <a:lvl1pPr marL="360000" indent="-360000" algn="l" defTabSz="1352478" rtl="0" eaLnBrk="1" latinLnBrk="0" hangingPunct="1">
        <a:spcBef>
          <a:spcPts val="1176"/>
        </a:spcBef>
        <a:spcAft>
          <a:spcPts val="0"/>
        </a:spcAft>
        <a:buClr>
          <a:srgbClr val="858585"/>
        </a:buClr>
        <a:buSzPct val="100000"/>
        <a:buFontTx/>
        <a:buBlip>
          <a:blip r:embed="rId42"/>
        </a:buBlip>
        <a:defRPr sz="2800" b="0" kern="1200">
          <a:solidFill>
            <a:srgbClr val="5A5A5A"/>
          </a:solidFill>
          <a:latin typeface="Trebuchet MS" pitchFamily="34" charset="0"/>
          <a:ea typeface="+mn-ea"/>
          <a:cs typeface="+mn-cs"/>
        </a:defRPr>
      </a:lvl1pPr>
      <a:lvl2pPr marL="900000" indent="-540000" algn="l" defTabSz="1352478" rtl="0" eaLnBrk="1" latinLnBrk="0" hangingPunct="1">
        <a:spcBef>
          <a:spcPts val="1200"/>
        </a:spcBef>
        <a:spcAft>
          <a:spcPts val="0"/>
        </a:spcAft>
        <a:buClr>
          <a:srgbClr val="5A5A5A"/>
        </a:buClr>
        <a:buSzPct val="100000"/>
        <a:buFontTx/>
        <a:buBlip>
          <a:blip r:embed="rId43"/>
        </a:buBlip>
        <a:defRPr sz="2400" b="0" kern="1200">
          <a:solidFill>
            <a:srgbClr val="5A5A5A"/>
          </a:solidFill>
          <a:latin typeface="Trebuchet MS" pitchFamily="34" charset="0"/>
          <a:ea typeface="+mn-ea"/>
          <a:cs typeface="+mn-cs"/>
        </a:defRPr>
      </a:lvl2pPr>
      <a:lvl3pPr marL="1620000" indent="-360000" algn="l" defTabSz="1352478" rtl="0" eaLnBrk="1" latinLnBrk="0" hangingPunct="1">
        <a:spcBef>
          <a:spcPts val="1176"/>
        </a:spcBef>
        <a:spcAft>
          <a:spcPts val="0"/>
        </a:spcAft>
        <a:buClr>
          <a:srgbClr val="858585"/>
        </a:buClr>
        <a:buSzPct val="100000"/>
        <a:buFontTx/>
        <a:buBlip>
          <a:blip r:embed="rId44"/>
        </a:buBlip>
        <a:defRPr sz="2000" b="0" kern="1200">
          <a:solidFill>
            <a:srgbClr val="5A5A5A"/>
          </a:solidFill>
          <a:latin typeface="Trebuchet MS" pitchFamily="34" charset="0"/>
          <a:ea typeface="+mn-ea"/>
          <a:cs typeface="+mn-cs"/>
        </a:defRPr>
      </a:lvl3pPr>
      <a:lvl4pPr marL="1800000" indent="360000" algn="l" defTabSz="1352478" rtl="0" eaLnBrk="1" latinLnBrk="0" hangingPunct="1">
        <a:lnSpc>
          <a:spcPct val="100000"/>
        </a:lnSpc>
        <a:spcBef>
          <a:spcPts val="1176"/>
        </a:spcBef>
        <a:spcAft>
          <a:spcPts val="0"/>
        </a:spcAft>
        <a:buClr>
          <a:srgbClr val="858585"/>
        </a:buClr>
        <a:buSzPct val="100000"/>
        <a:buFont typeface="Lucida Grande"/>
        <a:buChar char="–"/>
        <a:defRPr sz="2000" b="0" kern="1200">
          <a:solidFill>
            <a:srgbClr val="5A5A5A"/>
          </a:solidFill>
          <a:latin typeface="Trebuchet MS" pitchFamily="34" charset="0"/>
          <a:ea typeface="+mn-ea"/>
          <a:cs typeface="+mn-cs"/>
        </a:defRPr>
      </a:lvl4pPr>
      <a:lvl5pPr marL="2196000" indent="288000" algn="l" defTabSz="1352478" rtl="0" eaLnBrk="1" latinLnBrk="0" hangingPunct="1">
        <a:spcBef>
          <a:spcPts val="1176"/>
        </a:spcBef>
        <a:spcAft>
          <a:spcPts val="0"/>
        </a:spcAft>
        <a:buClr>
          <a:srgbClr val="858585"/>
        </a:buClr>
        <a:buSzPct val="100000"/>
        <a:buFont typeface="Lucida Grande"/>
        <a:buChar char="–"/>
        <a:defRPr sz="2000" b="0" kern="1200">
          <a:solidFill>
            <a:srgbClr val="5A5A5A"/>
          </a:solidFill>
          <a:latin typeface="Trebuchet MS" pitchFamily="34" charset="0"/>
          <a:ea typeface="+mn-ea"/>
          <a:cs typeface="+mn-cs"/>
        </a:defRPr>
      </a:lvl5pPr>
      <a:lvl6pPr marL="3719315" indent="-338120" algn="l" defTabSz="13524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395554" indent="-338120" algn="l" defTabSz="13524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071793" indent="-338120" algn="l" defTabSz="13524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748032" indent="-338120" algn="l" defTabSz="13524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524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76239" algn="l" defTabSz="13524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52478" algn="l" defTabSz="13524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28717" algn="l" defTabSz="13524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04956" algn="l" defTabSz="13524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81195" algn="l" defTabSz="13524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057434" algn="l" defTabSz="13524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733673" algn="l" defTabSz="13524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409912" algn="l" defTabSz="135247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emf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3" b="12766"/>
          <a:stretch/>
        </p:blipFill>
        <p:spPr>
          <a:xfrm>
            <a:off x="-13492" y="1626395"/>
            <a:ext cx="13016705" cy="650319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902994"/>
            <a:ext cx="9321006" cy="1600200"/>
          </a:xfrm>
        </p:spPr>
        <p:txBody>
          <a:bodyPr>
            <a:normAutofit/>
          </a:bodyPr>
          <a:lstStyle/>
          <a:p>
            <a:r>
              <a:rPr lang="en-US" dirty="0"/>
              <a:t>Best Practices in Partner Automation</a:t>
            </a:r>
          </a:p>
        </p:txBody>
      </p:sp>
    </p:spTree>
    <p:extLst>
      <p:ext uri="{BB962C8B-B14F-4D97-AF65-F5344CB8AC3E}">
        <p14:creationId xmlns:p14="http://schemas.microsoft.com/office/powerpoint/2010/main" val="2812330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C3CB1-1410-4A07-9A36-3611D3C5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Side Automation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AA2D0-C490-432D-A153-47AD90AFE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006" y="2480480"/>
            <a:ext cx="4724401" cy="235372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System Connectors</a:t>
            </a:r>
          </a:p>
          <a:p>
            <a:r>
              <a:rPr lang="en-US" dirty="0"/>
              <a:t>Using pre-tested, pre-formatted integration</a:t>
            </a:r>
          </a:p>
          <a:p>
            <a:r>
              <a:rPr lang="en-US" dirty="0"/>
              <a:t>Prevalent with Managed Services/SaaS/Cloud</a:t>
            </a:r>
          </a:p>
          <a:p>
            <a:r>
              <a:rPr lang="en-US" dirty="0"/>
              <a:t>Your provider should have relationships and not be custom programming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8B20BE-D710-47EF-BB67-D35920503B54}"/>
              </a:ext>
            </a:extLst>
          </p:cNvPr>
          <p:cNvSpPr txBox="1">
            <a:spLocks/>
          </p:cNvSpPr>
          <p:nvPr/>
        </p:nvSpPr>
        <p:spPr>
          <a:xfrm>
            <a:off x="1703750" y="5041476"/>
            <a:ext cx="4483456" cy="27571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2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3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4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Trading Partner Connections</a:t>
            </a:r>
          </a:p>
          <a:p>
            <a:r>
              <a:rPr lang="en-US" dirty="0"/>
              <a:t>80/20 rule still status quo for most </a:t>
            </a:r>
          </a:p>
          <a:p>
            <a:r>
              <a:rPr lang="en-US" dirty="0"/>
              <a:t>Choose top-tier provider for more access</a:t>
            </a:r>
          </a:p>
          <a:p>
            <a:r>
              <a:rPr lang="en-US" dirty="0"/>
              <a:t>Automate more of your trading community</a:t>
            </a:r>
          </a:p>
          <a:p>
            <a:r>
              <a:rPr lang="en-US" dirty="0"/>
              <a:t>Use Partner Automation tools   (Channel, Vendor, Customer, Others) 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FC91D3-0053-4A8F-BEEE-2EBA79815584}"/>
              </a:ext>
            </a:extLst>
          </p:cNvPr>
          <p:cNvSpPr txBox="1">
            <a:spLocks/>
          </p:cNvSpPr>
          <p:nvPr/>
        </p:nvSpPr>
        <p:spPr>
          <a:xfrm>
            <a:off x="7939804" y="2480480"/>
            <a:ext cx="4502659" cy="1812914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2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3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4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Dashboards, Archiving, Reporting, Alerting</a:t>
            </a:r>
          </a:p>
          <a:p>
            <a:r>
              <a:rPr lang="en-US" dirty="0"/>
              <a:t>Utilize a modern, fast, flexible tool</a:t>
            </a:r>
          </a:p>
          <a:p>
            <a:r>
              <a:rPr lang="en-US" dirty="0"/>
              <a:t>Is your provider adding features often? </a:t>
            </a:r>
          </a:p>
          <a:p>
            <a:r>
              <a:rPr lang="en-US" dirty="0"/>
              <a:t>Your tools should LINK DOCUMENTS (matching)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F73506A-3D6D-409D-AD9B-59B2CEC032F7}"/>
              </a:ext>
            </a:extLst>
          </p:cNvPr>
          <p:cNvSpPr txBox="1">
            <a:spLocks/>
          </p:cNvSpPr>
          <p:nvPr/>
        </p:nvSpPr>
        <p:spPr>
          <a:xfrm>
            <a:off x="7880397" y="5041476"/>
            <a:ext cx="4564809" cy="1812914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2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3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4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E-Invoicing (standardized)</a:t>
            </a:r>
          </a:p>
          <a:p>
            <a:r>
              <a:rPr lang="en-US" dirty="0"/>
              <a:t>More demand from Customers</a:t>
            </a:r>
          </a:p>
          <a:p>
            <a:r>
              <a:rPr lang="en-US" dirty="0"/>
              <a:t>More demand from Governments</a:t>
            </a:r>
          </a:p>
          <a:p>
            <a:r>
              <a:rPr lang="en-US" dirty="0"/>
              <a:t>Make sure your provider has experience and certifications (PEPPOL in EU, etc.)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30E0BC-FFCE-4A86-B0D8-E8AAC0879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5" y="2339891"/>
            <a:ext cx="1177497" cy="11774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703A4E-6C28-4ACE-A679-21FF1645EA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5" y="4834203"/>
            <a:ext cx="1177497" cy="11774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E8A8B4-4810-4E85-B98B-802FC4224A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128" y="2309045"/>
            <a:ext cx="1202732" cy="12027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5E0A18-882D-471C-BAE9-B7C4A0D2AB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06" y="5657141"/>
            <a:ext cx="1200834" cy="11972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5FACE5-4F22-46B6-9091-6B8EBCFADD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239" y="4750594"/>
            <a:ext cx="1253144" cy="124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72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6"/>
          <a:stretch/>
        </p:blipFill>
        <p:spPr>
          <a:xfrm>
            <a:off x="0" y="1626394"/>
            <a:ext cx="13003213" cy="650319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902994"/>
            <a:ext cx="7111206" cy="1600200"/>
          </a:xfrm>
        </p:spPr>
        <p:txBody>
          <a:bodyPr>
            <a:normAutofit/>
          </a:bodyPr>
          <a:lstStyle/>
          <a:p>
            <a:r>
              <a:rPr lang="en-US" dirty="0"/>
              <a:t>Demand Side Automation</a:t>
            </a:r>
          </a:p>
        </p:txBody>
      </p:sp>
    </p:spTree>
    <p:extLst>
      <p:ext uri="{BB962C8B-B14F-4D97-AF65-F5344CB8AC3E}">
        <p14:creationId xmlns:p14="http://schemas.microsoft.com/office/powerpoint/2010/main" val="3671515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713" y="705442"/>
            <a:ext cx="10026492" cy="951564"/>
          </a:xfrm>
        </p:spPr>
        <p:txBody>
          <a:bodyPr/>
          <a:lstStyle/>
          <a:p>
            <a:r>
              <a:rPr lang="en-US" dirty="0"/>
              <a:t>Change in Consumer Journey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717" y="2213724"/>
            <a:ext cx="11855291" cy="541610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nl-NL" dirty="0"/>
          </a:p>
          <a:p>
            <a:pPr marL="346075" lvl="1" indent="0">
              <a:buNone/>
            </a:pPr>
            <a:endParaRPr lang="nl-NL" dirty="0"/>
          </a:p>
          <a:p>
            <a:pPr lvl="1"/>
            <a:endParaRPr lang="nl-NL" dirty="0"/>
          </a:p>
          <a:p>
            <a:pPr marL="346075" lvl="1" indent="0">
              <a:buNone/>
            </a:pPr>
            <a:endParaRPr lang="nl-NL" dirty="0"/>
          </a:p>
        </p:txBody>
      </p:sp>
      <p:grpSp>
        <p:nvGrpSpPr>
          <p:cNvPr id="5" name="Group 49"/>
          <p:cNvGrpSpPr/>
          <p:nvPr/>
        </p:nvGrpSpPr>
        <p:grpSpPr>
          <a:xfrm>
            <a:off x="866881" y="2114312"/>
            <a:ext cx="3182617" cy="1625402"/>
            <a:chOff x="-1443507" y="1718733"/>
            <a:chExt cx="6019761" cy="921600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 bwMode="auto">
            <a:xfrm>
              <a:off x="-1443507" y="1718733"/>
              <a:ext cx="6019761" cy="921600"/>
            </a:xfrm>
            <a:prstGeom prst="rect">
              <a:avLst/>
            </a:prstGeom>
            <a:solidFill>
              <a:srgbClr val="88C54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102388" tIns="0" rIns="130032" bIns="65016" numCol="1" anchor="t" anchorCtr="0" compatLnSpc="1">
              <a:prstTxWarp prst="textNoShape">
                <a:avLst/>
              </a:prstTxWarp>
            </a:bodyPr>
            <a:lstStyle/>
            <a:p>
              <a:pPr marL="3053" indent="-3053">
                <a:buClr>
                  <a:srgbClr val="002060"/>
                </a:buClr>
              </a:pPr>
              <a:endParaRPr lang="en-US" sz="1564" b="1" dirty="0"/>
            </a:p>
            <a:p>
              <a:pPr marL="3053" indent="-3053">
                <a:buClr>
                  <a:srgbClr val="002060"/>
                </a:buClr>
              </a:pPr>
              <a:r>
                <a:rPr lang="en-US" sz="1564" b="1" dirty="0"/>
                <a:t>67% </a:t>
              </a:r>
              <a:r>
                <a:rPr lang="en-US" sz="1564" dirty="0"/>
                <a:t>of the buyer’s journey is now done </a:t>
              </a:r>
              <a:r>
                <a:rPr lang="en-US" sz="1564" b="1" dirty="0"/>
                <a:t>digitally</a:t>
              </a:r>
              <a:r>
                <a:rPr lang="en-US" sz="1564" dirty="0"/>
                <a:t>. “Buyers are more knowledgeable and are engaging later with sales…”</a:t>
              </a:r>
            </a:p>
            <a:p>
              <a:pPr marL="3053" indent="-3053" defTabSz="879031" fontAlgn="base">
                <a:spcBef>
                  <a:spcPct val="0"/>
                </a:spcBef>
                <a:spcAft>
                  <a:spcPct val="0"/>
                </a:spcAft>
                <a:buClr>
                  <a:srgbClr val="002060"/>
                </a:buClr>
                <a:defRPr/>
              </a:pPr>
              <a:r>
                <a:rPr lang="en-US" sz="1564" dirty="0"/>
                <a:t> </a:t>
              </a:r>
            </a:p>
            <a:p>
              <a:pPr marL="3053" indent="-3053" defTabSz="879031" fontAlgn="base">
                <a:spcBef>
                  <a:spcPct val="0"/>
                </a:spcBef>
                <a:spcAft>
                  <a:spcPct val="0"/>
                </a:spcAft>
                <a:buClr>
                  <a:srgbClr val="002060"/>
                </a:buClr>
                <a:defRPr/>
              </a:pPr>
              <a:endParaRPr lang="en-US" sz="1564" dirty="0"/>
            </a:p>
            <a:p>
              <a:pPr marL="3053" indent="-3053" defTabSz="879031" fontAlgn="base">
                <a:spcBef>
                  <a:spcPct val="0"/>
                </a:spcBef>
                <a:spcAft>
                  <a:spcPct val="0"/>
                </a:spcAft>
                <a:buClr>
                  <a:srgbClr val="002060"/>
                </a:buClr>
                <a:defRPr/>
              </a:pPr>
              <a:r>
                <a:rPr lang="en-US" sz="1564" dirty="0"/>
                <a:t> </a:t>
              </a:r>
              <a:endParaRPr lang="de-AT" sz="1564" b="1" dirty="0"/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691" t="11220" r="71235" b="80906"/>
            <a:stretch>
              <a:fillRect/>
            </a:stretch>
          </p:blipFill>
          <p:spPr bwMode="auto">
            <a:xfrm>
              <a:off x="-1257593" y="2456460"/>
              <a:ext cx="2280028" cy="161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48"/>
          <p:cNvGrpSpPr/>
          <p:nvPr/>
        </p:nvGrpSpPr>
        <p:grpSpPr>
          <a:xfrm>
            <a:off x="4551124" y="2114312"/>
            <a:ext cx="3203383" cy="1625402"/>
            <a:chOff x="6317768" y="4607592"/>
            <a:chExt cx="2160000" cy="1152000"/>
          </a:xfrm>
        </p:grpSpPr>
        <p:sp>
          <p:nvSpPr>
            <p:cNvPr id="9" name="Rectangle 8"/>
            <p:cNvSpPr/>
            <p:nvPr/>
          </p:nvSpPr>
          <p:spPr>
            <a:xfrm>
              <a:off x="6317768" y="4607592"/>
              <a:ext cx="2160000" cy="1152000"/>
            </a:xfrm>
            <a:prstGeom prst="rect">
              <a:avLst/>
            </a:prstGeom>
            <a:solidFill>
              <a:srgbClr val="E9E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55969" rtlCol="0" anchor="t"/>
            <a:lstStyle/>
            <a:p>
              <a:r>
                <a:rPr lang="en-US" sz="1564" b="1" dirty="0">
                  <a:solidFill>
                    <a:schemeClr val="tx1"/>
                  </a:solidFill>
                </a:rPr>
                <a:t>57% </a:t>
              </a:r>
              <a:r>
                <a:rPr lang="en-US" sz="1564" dirty="0">
                  <a:solidFill>
                    <a:schemeClr val="tx1"/>
                  </a:solidFill>
                </a:rPr>
                <a:t>That's how far the average buyer is through the purchase decision before engaging a supplier sales rep.</a:t>
              </a:r>
            </a:p>
            <a:p>
              <a:pPr algn="ctr"/>
              <a:endParaRPr lang="en-US" sz="1564" dirty="0"/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8386" t="30709" r="38386" b="56693"/>
            <a:stretch>
              <a:fillRect/>
            </a:stretch>
          </p:blipFill>
          <p:spPr bwMode="auto">
            <a:xfrm>
              <a:off x="6390834" y="5555523"/>
              <a:ext cx="493258" cy="167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ctangle 11"/>
          <p:cNvSpPr/>
          <p:nvPr/>
        </p:nvSpPr>
        <p:spPr>
          <a:xfrm>
            <a:off x="8235368" y="2114313"/>
            <a:ext cx="3250803" cy="1625402"/>
          </a:xfrm>
          <a:prstGeom prst="rect">
            <a:avLst/>
          </a:prstGeom>
          <a:solidFill>
            <a:srgbClr val="486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4585" tIns="0" rIns="234422" bIns="369168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64" b="1" dirty="0">
              <a:solidFill>
                <a:schemeClr val="tx1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64" b="1" dirty="0">
              <a:solidFill>
                <a:schemeClr val="tx1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64" b="1" dirty="0">
              <a:solidFill>
                <a:schemeClr val="tx1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64" b="1" dirty="0">
                <a:solidFill>
                  <a:schemeClr val="tx1"/>
                </a:solidFill>
              </a:rPr>
              <a:t>60% </a:t>
            </a:r>
            <a:r>
              <a:rPr lang="en-US" sz="1564" dirty="0">
                <a:solidFill>
                  <a:schemeClr val="tx1"/>
                </a:solidFill>
              </a:rPr>
              <a:t>All customers are 60% through the sales process before asking for more information.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128" dirty="0">
              <a:solidFill>
                <a:srgbClr val="FFFFFF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2215" t="7677" r="78248" b="80906"/>
          <a:stretch>
            <a:fillRect/>
          </a:stretch>
        </p:blipFill>
        <p:spPr bwMode="auto">
          <a:xfrm>
            <a:off x="8452089" y="3414634"/>
            <a:ext cx="975241" cy="27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hape 3841">
            <a:extLst>
              <a:ext uri="{FF2B5EF4-FFF2-40B4-BE49-F238E27FC236}">
                <a16:creationId xmlns:a16="http://schemas.microsoft.com/office/drawing/2014/main" id="{D754648B-F26D-40FF-AC2C-EB1A3AC17391}"/>
              </a:ext>
            </a:extLst>
          </p:cNvPr>
          <p:cNvSpPr/>
          <p:nvPr/>
        </p:nvSpPr>
        <p:spPr>
          <a:xfrm rot="-5400000">
            <a:off x="1919556" y="4635398"/>
            <a:ext cx="13620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Roboto"/>
              <a:buNone/>
            </a:pPr>
            <a:r>
              <a:rPr lang="en" sz="18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1999</a:t>
            </a:r>
            <a:endParaRPr/>
          </a:p>
        </p:txBody>
      </p:sp>
      <p:sp>
        <p:nvSpPr>
          <p:cNvPr id="15" name="Shape 3842">
            <a:extLst>
              <a:ext uri="{FF2B5EF4-FFF2-40B4-BE49-F238E27FC236}">
                <a16:creationId xmlns:a16="http://schemas.microsoft.com/office/drawing/2014/main" id="{A71D4ABE-6D02-498D-930E-EFEC4F169321}"/>
              </a:ext>
            </a:extLst>
          </p:cNvPr>
          <p:cNvSpPr/>
          <p:nvPr/>
        </p:nvSpPr>
        <p:spPr>
          <a:xfrm rot="-5400000">
            <a:off x="1919556" y="6065644"/>
            <a:ext cx="13620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Roboto"/>
              <a:buNone/>
            </a:pPr>
            <a:r>
              <a:rPr lang="en" sz="18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201</a:t>
            </a:r>
            <a:r>
              <a:rPr lang="en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endParaRPr/>
          </a:p>
        </p:txBody>
      </p:sp>
      <p:cxnSp>
        <p:nvCxnSpPr>
          <p:cNvPr id="16" name="Shape 3843">
            <a:extLst>
              <a:ext uri="{FF2B5EF4-FFF2-40B4-BE49-F238E27FC236}">
                <a16:creationId xmlns:a16="http://schemas.microsoft.com/office/drawing/2014/main" id="{EC5F61E5-832A-4343-9DB4-D850AF2F104D}"/>
              </a:ext>
            </a:extLst>
          </p:cNvPr>
          <p:cNvCxnSpPr/>
          <p:nvPr/>
        </p:nvCxnSpPr>
        <p:spPr>
          <a:xfrm>
            <a:off x="2956305" y="5661931"/>
            <a:ext cx="75861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dot"/>
            <a:round/>
            <a:headEnd type="none" w="med" len="med"/>
            <a:tailEnd type="triangle" w="lg" len="lg"/>
          </a:ln>
        </p:spPr>
      </p:cxnSp>
      <p:sp>
        <p:nvSpPr>
          <p:cNvPr id="17" name="Shape 3844">
            <a:extLst>
              <a:ext uri="{FF2B5EF4-FFF2-40B4-BE49-F238E27FC236}">
                <a16:creationId xmlns:a16="http://schemas.microsoft.com/office/drawing/2014/main" id="{872A34D9-23C8-48A8-8F2D-58B9543BB942}"/>
              </a:ext>
            </a:extLst>
          </p:cNvPr>
          <p:cNvSpPr txBox="1"/>
          <p:nvPr/>
        </p:nvSpPr>
        <p:spPr>
          <a:xfrm>
            <a:off x="2948594" y="5717025"/>
            <a:ext cx="26418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Font typeface="Roboto"/>
              <a:buNone/>
            </a:pPr>
            <a:r>
              <a:rPr lang="en" sz="1200" b="0" i="0" u="none" strike="noStrike" cap="none">
                <a:solidFill>
                  <a:srgbClr val="4A86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Research Journey</a:t>
            </a:r>
            <a:endParaRPr/>
          </a:p>
        </p:txBody>
      </p:sp>
      <p:sp>
        <p:nvSpPr>
          <p:cNvPr id="18" name="Shape 3845">
            <a:extLst>
              <a:ext uri="{FF2B5EF4-FFF2-40B4-BE49-F238E27FC236}">
                <a16:creationId xmlns:a16="http://schemas.microsoft.com/office/drawing/2014/main" id="{41BF7E6F-59E7-44F2-A80D-93F7342036BE}"/>
              </a:ext>
            </a:extLst>
          </p:cNvPr>
          <p:cNvSpPr txBox="1"/>
          <p:nvPr/>
        </p:nvSpPr>
        <p:spPr>
          <a:xfrm>
            <a:off x="8193239" y="5717025"/>
            <a:ext cx="23502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Font typeface="Roboto"/>
              <a:buNone/>
            </a:pPr>
            <a:r>
              <a:rPr lang="en" sz="1200" b="0" i="0" u="none" strike="noStrike" cap="none">
                <a:solidFill>
                  <a:srgbClr val="4A86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Purchase</a:t>
            </a:r>
            <a:endParaRPr/>
          </a:p>
        </p:txBody>
      </p:sp>
      <p:sp>
        <p:nvSpPr>
          <p:cNvPr id="19" name="Shape 3846">
            <a:extLst>
              <a:ext uri="{FF2B5EF4-FFF2-40B4-BE49-F238E27FC236}">
                <a16:creationId xmlns:a16="http://schemas.microsoft.com/office/drawing/2014/main" id="{F099388F-F04B-44DD-933E-9EF8C8A684C0}"/>
              </a:ext>
            </a:extLst>
          </p:cNvPr>
          <p:cNvSpPr/>
          <p:nvPr/>
        </p:nvSpPr>
        <p:spPr>
          <a:xfrm>
            <a:off x="3029226" y="4661781"/>
            <a:ext cx="1411800" cy="5952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3847">
            <a:extLst>
              <a:ext uri="{FF2B5EF4-FFF2-40B4-BE49-F238E27FC236}">
                <a16:creationId xmlns:a16="http://schemas.microsoft.com/office/drawing/2014/main" id="{109ABE0A-23D5-41EA-8A65-4E8D95FB9721}"/>
              </a:ext>
            </a:extLst>
          </p:cNvPr>
          <p:cNvSpPr/>
          <p:nvPr/>
        </p:nvSpPr>
        <p:spPr>
          <a:xfrm>
            <a:off x="4523534" y="4661781"/>
            <a:ext cx="5984100" cy="595200"/>
          </a:xfrm>
          <a:prstGeom prst="rect">
            <a:avLst/>
          </a:prstGeom>
          <a:solidFill>
            <a:srgbClr val="F4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3848">
            <a:extLst>
              <a:ext uri="{FF2B5EF4-FFF2-40B4-BE49-F238E27FC236}">
                <a16:creationId xmlns:a16="http://schemas.microsoft.com/office/drawing/2014/main" id="{8E84B9FA-3352-4A44-8A23-2A154AFE8038}"/>
              </a:ext>
            </a:extLst>
          </p:cNvPr>
          <p:cNvSpPr txBox="1"/>
          <p:nvPr/>
        </p:nvSpPr>
        <p:spPr>
          <a:xfrm>
            <a:off x="3043818" y="4749729"/>
            <a:ext cx="13971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"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Online</a:t>
            </a:r>
            <a:endParaRPr/>
          </a:p>
        </p:txBody>
      </p:sp>
      <p:sp>
        <p:nvSpPr>
          <p:cNvPr id="22" name="Shape 3849">
            <a:extLst>
              <a:ext uri="{FF2B5EF4-FFF2-40B4-BE49-F238E27FC236}">
                <a16:creationId xmlns:a16="http://schemas.microsoft.com/office/drawing/2014/main" id="{EB45F6A7-4C6D-48C6-8D54-1BCFE20C9C30}"/>
              </a:ext>
            </a:extLst>
          </p:cNvPr>
          <p:cNvSpPr txBox="1"/>
          <p:nvPr/>
        </p:nvSpPr>
        <p:spPr>
          <a:xfrm>
            <a:off x="4491431" y="4749731"/>
            <a:ext cx="59841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 </a:t>
            </a:r>
            <a:r>
              <a:rPr lang="en"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Store</a:t>
            </a:r>
            <a:endParaRPr/>
          </a:p>
        </p:txBody>
      </p:sp>
      <p:sp>
        <p:nvSpPr>
          <p:cNvPr id="23" name="Shape 3850">
            <a:extLst>
              <a:ext uri="{FF2B5EF4-FFF2-40B4-BE49-F238E27FC236}">
                <a16:creationId xmlns:a16="http://schemas.microsoft.com/office/drawing/2014/main" id="{990D6973-190F-4E7F-AD18-4EB5D2D68347}"/>
              </a:ext>
            </a:extLst>
          </p:cNvPr>
          <p:cNvSpPr/>
          <p:nvPr/>
        </p:nvSpPr>
        <p:spPr>
          <a:xfrm>
            <a:off x="3029226" y="6096206"/>
            <a:ext cx="5143800" cy="5952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3851">
            <a:extLst>
              <a:ext uri="{FF2B5EF4-FFF2-40B4-BE49-F238E27FC236}">
                <a16:creationId xmlns:a16="http://schemas.microsoft.com/office/drawing/2014/main" id="{EAFEC7EC-2BCF-4E04-B526-37C4E36793EA}"/>
              </a:ext>
            </a:extLst>
          </p:cNvPr>
          <p:cNvSpPr txBox="1"/>
          <p:nvPr/>
        </p:nvSpPr>
        <p:spPr>
          <a:xfrm>
            <a:off x="3082390" y="6184154"/>
            <a:ext cx="50907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"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Online</a:t>
            </a:r>
            <a:endParaRPr/>
          </a:p>
        </p:txBody>
      </p:sp>
      <p:sp>
        <p:nvSpPr>
          <p:cNvPr id="25" name="Shape 3852">
            <a:extLst>
              <a:ext uri="{FF2B5EF4-FFF2-40B4-BE49-F238E27FC236}">
                <a16:creationId xmlns:a16="http://schemas.microsoft.com/office/drawing/2014/main" id="{31645DCF-7B5F-429C-A665-B8D2A4BFA2AD}"/>
              </a:ext>
            </a:extLst>
          </p:cNvPr>
          <p:cNvSpPr/>
          <p:nvPr/>
        </p:nvSpPr>
        <p:spPr>
          <a:xfrm>
            <a:off x="8246934" y="6096206"/>
            <a:ext cx="2260500" cy="595200"/>
          </a:xfrm>
          <a:prstGeom prst="rect">
            <a:avLst/>
          </a:prstGeom>
          <a:solidFill>
            <a:srgbClr val="F4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3853">
            <a:extLst>
              <a:ext uri="{FF2B5EF4-FFF2-40B4-BE49-F238E27FC236}">
                <a16:creationId xmlns:a16="http://schemas.microsoft.com/office/drawing/2014/main" id="{9CC3EDA3-A569-414E-8075-2EAE8B4228B1}"/>
              </a:ext>
            </a:extLst>
          </p:cNvPr>
          <p:cNvSpPr txBox="1"/>
          <p:nvPr/>
        </p:nvSpPr>
        <p:spPr>
          <a:xfrm>
            <a:off x="8241488" y="6184156"/>
            <a:ext cx="2260500" cy="397200"/>
          </a:xfrm>
          <a:prstGeom prst="rect">
            <a:avLst/>
          </a:prstGeom>
          <a:solidFill>
            <a:srgbClr val="F4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 </a:t>
            </a:r>
            <a:r>
              <a:rPr lang="en"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Store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4959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713" y="705442"/>
            <a:ext cx="10026492" cy="951564"/>
          </a:xfrm>
        </p:spPr>
        <p:txBody>
          <a:bodyPr/>
          <a:lstStyle/>
          <a:p>
            <a:r>
              <a:rPr lang="en-US" dirty="0"/>
              <a:t>Change in Consumer Journey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717" y="2213724"/>
            <a:ext cx="11855291" cy="541610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nl-NL" dirty="0"/>
          </a:p>
          <a:p>
            <a:pPr marL="346075" lvl="1" indent="0">
              <a:buNone/>
            </a:pPr>
            <a:endParaRPr lang="nl-NL" dirty="0"/>
          </a:p>
          <a:p>
            <a:pPr lvl="1"/>
            <a:endParaRPr lang="nl-NL" dirty="0"/>
          </a:p>
          <a:p>
            <a:pPr marL="346075" lvl="1" indent="0">
              <a:buNone/>
            </a:pP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BE77C-393B-416D-B962-BA3AE6FB5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606" y="2540794"/>
            <a:ext cx="10519965" cy="450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55C32E-670F-4411-99CE-40406FD48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63" y="7424146"/>
            <a:ext cx="1228725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38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Marketers Will Invest In Technology Even More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70B5DF-621F-48D7-B746-A2A9612C4F46}"/>
              </a:ext>
            </a:extLst>
          </p:cNvPr>
          <p:cNvCxnSpPr>
            <a:cxnSpLocks/>
          </p:cNvCxnSpPr>
          <p:nvPr/>
        </p:nvCxnSpPr>
        <p:spPr>
          <a:xfrm>
            <a:off x="6501606" y="2197221"/>
            <a:ext cx="0" cy="5037719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EB516F76-ED3B-4F0C-9BAE-36A2DDE69D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795218"/>
              </p:ext>
            </p:extLst>
          </p:nvPr>
        </p:nvGraphicFramePr>
        <p:xfrm>
          <a:off x="8080276" y="3453153"/>
          <a:ext cx="2941800" cy="2807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5AE071A9-6F48-45B3-B1FD-58ABDDE80269}"/>
              </a:ext>
            </a:extLst>
          </p:cNvPr>
          <p:cNvSpPr txBox="1"/>
          <p:nvPr/>
        </p:nvSpPr>
        <p:spPr>
          <a:xfrm>
            <a:off x="7451736" y="2587955"/>
            <a:ext cx="4114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66% are planning to increase their technology spend in the upcoming year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12D749-8037-4196-AD68-C70E3612B57F}"/>
              </a:ext>
            </a:extLst>
          </p:cNvPr>
          <p:cNvSpPr txBox="1"/>
          <p:nvPr/>
        </p:nvSpPr>
        <p:spPr>
          <a:xfrm>
            <a:off x="1436680" y="2603374"/>
            <a:ext cx="3896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Global B2B marketers spend 22% of their marketing budget on technology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C477294-8C7A-4334-9037-C8305AF25CF4}"/>
              </a:ext>
            </a:extLst>
          </p:cNvPr>
          <p:cNvSpPr txBox="1">
            <a:spLocks/>
          </p:cNvSpPr>
          <p:nvPr/>
        </p:nvSpPr>
        <p:spPr>
          <a:xfrm>
            <a:off x="177006" y="7424558"/>
            <a:ext cx="12165776" cy="6026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1" indent="0">
              <a:buNone/>
            </a:pPr>
            <a:r>
              <a:rPr lang="en-US" sz="1000" dirty="0"/>
              <a:t>Source: Forrester Data Global Business Technographics® Marketing Survey, 2017</a:t>
            </a:r>
          </a:p>
          <a:p>
            <a:pPr marL="360000" lvl="1" indent="0">
              <a:spcBef>
                <a:spcPts val="0"/>
              </a:spcBef>
              <a:buNone/>
            </a:pPr>
            <a:r>
              <a:rPr lang="en-US" sz="1000" dirty="0"/>
              <a:t>Making The Right Choices For Your L2RM Tech Stack Tools And Technology: The Lead-To-Revenue Playbook. By Lori </a:t>
            </a:r>
            <a:r>
              <a:rPr lang="en-US" sz="1000" dirty="0" err="1"/>
              <a:t>Wizdo</a:t>
            </a:r>
            <a:r>
              <a:rPr lang="en-US" sz="1000" dirty="0"/>
              <a:t> with Caroline Robertson, Steven Casey, Alexander Bullock, and Kara </a:t>
            </a:r>
            <a:r>
              <a:rPr lang="en-US" sz="1000" dirty="0" err="1"/>
              <a:t>Hartig</a:t>
            </a:r>
            <a:r>
              <a:rPr lang="en-US" sz="1000" dirty="0"/>
              <a:t>. February 21, 2018 | Updated: March 13, 2018</a:t>
            </a:r>
          </a:p>
          <a:p>
            <a:pPr marL="360000" lvl="1" indent="0">
              <a:buFontTx/>
              <a:buNone/>
            </a:pPr>
            <a:endParaRPr lang="en-US" sz="1000" dirty="0"/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3AE74CE6-AC85-4475-8929-700BFCBD96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3463350"/>
              </p:ext>
            </p:extLst>
          </p:nvPr>
        </p:nvGraphicFramePr>
        <p:xfrm>
          <a:off x="1981137" y="3471155"/>
          <a:ext cx="2920267" cy="2786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86FBF58-784A-4637-B0A0-F45FB11CC21E}"/>
              </a:ext>
            </a:extLst>
          </p:cNvPr>
          <p:cNvSpPr txBox="1">
            <a:spLocks/>
          </p:cNvSpPr>
          <p:nvPr/>
        </p:nvSpPr>
        <p:spPr>
          <a:xfrm>
            <a:off x="4057394" y="3690702"/>
            <a:ext cx="2012678" cy="2478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1" indent="0">
              <a:buFontTx/>
              <a:buNone/>
            </a:pPr>
            <a:r>
              <a:rPr lang="en-US" sz="1400" dirty="0"/>
              <a:t>Technology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288F3C1-AC0F-41BA-BA74-F0AB3F5B2B1D}"/>
              </a:ext>
            </a:extLst>
          </p:cNvPr>
          <p:cNvSpPr txBox="1">
            <a:spLocks/>
          </p:cNvSpPr>
          <p:nvPr/>
        </p:nvSpPr>
        <p:spPr>
          <a:xfrm>
            <a:off x="4635145" y="4779099"/>
            <a:ext cx="2012678" cy="2478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1" indent="0">
              <a:buFontTx/>
              <a:buNone/>
            </a:pPr>
            <a:r>
              <a:rPr lang="en-US" sz="1400" dirty="0"/>
              <a:t>Other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9BCB639-8D12-4BB9-9B8D-202CDF364732}"/>
              </a:ext>
            </a:extLst>
          </p:cNvPr>
          <p:cNvSpPr txBox="1">
            <a:spLocks/>
          </p:cNvSpPr>
          <p:nvPr/>
        </p:nvSpPr>
        <p:spPr>
          <a:xfrm>
            <a:off x="847068" y="5452355"/>
            <a:ext cx="2012678" cy="2478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1" indent="0">
              <a:buFontTx/>
              <a:buNone/>
            </a:pPr>
            <a:r>
              <a:rPr lang="en-US" sz="1400" dirty="0"/>
              <a:t>Personnel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3A2D3CF-C66E-4F4D-91EE-3A9BBCE20323}"/>
              </a:ext>
            </a:extLst>
          </p:cNvPr>
          <p:cNvSpPr txBox="1">
            <a:spLocks/>
          </p:cNvSpPr>
          <p:nvPr/>
        </p:nvSpPr>
        <p:spPr>
          <a:xfrm>
            <a:off x="430341" y="3797450"/>
            <a:ext cx="2012678" cy="8230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1" indent="0" algn="ctr">
              <a:buFontTx/>
              <a:buNone/>
            </a:pPr>
            <a:r>
              <a:rPr lang="en-US" sz="1400" dirty="0"/>
              <a:t>Programs </a:t>
            </a:r>
          </a:p>
          <a:p>
            <a:pPr marL="360000" lvl="1" indent="0" algn="ctr">
              <a:spcBef>
                <a:spcPts val="0"/>
              </a:spcBef>
              <a:buFontTx/>
              <a:buNone/>
            </a:pPr>
            <a:r>
              <a:rPr lang="en-US" sz="1400" dirty="0"/>
              <a:t>and </a:t>
            </a:r>
          </a:p>
          <a:p>
            <a:pPr marL="360000" lvl="1" indent="0" algn="ctr">
              <a:spcBef>
                <a:spcPts val="0"/>
              </a:spcBef>
              <a:buFontTx/>
              <a:buNone/>
            </a:pPr>
            <a:r>
              <a:rPr lang="en-US" sz="1400" dirty="0"/>
              <a:t>Media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87A87BB-F92E-415B-A456-C4FF8B0046B5}"/>
              </a:ext>
            </a:extLst>
          </p:cNvPr>
          <p:cNvSpPr txBox="1">
            <a:spLocks/>
          </p:cNvSpPr>
          <p:nvPr/>
        </p:nvSpPr>
        <p:spPr>
          <a:xfrm>
            <a:off x="3803129" y="5984921"/>
            <a:ext cx="2012678" cy="8230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1" indent="0" algn="ctr">
              <a:buNone/>
            </a:pPr>
            <a:r>
              <a:rPr lang="en-US" sz="1400" dirty="0"/>
              <a:t>Market research </a:t>
            </a:r>
          </a:p>
          <a:p>
            <a:pPr marL="360000" lvl="1" indent="0" algn="ctr">
              <a:spcBef>
                <a:spcPts val="0"/>
              </a:spcBef>
              <a:buNone/>
            </a:pPr>
            <a:r>
              <a:rPr lang="en-US" sz="1400" dirty="0"/>
              <a:t>and data services</a:t>
            </a:r>
          </a:p>
        </p:txBody>
      </p:sp>
      <p:pic>
        <p:nvPicPr>
          <p:cNvPr id="28" name="Picture 2" descr="Image result for forrester logo">
            <a:extLst>
              <a:ext uri="{FF2B5EF4-FFF2-40B4-BE49-F238E27FC236}">
                <a16:creationId xmlns:a16="http://schemas.microsoft.com/office/drawing/2014/main" id="{0884E519-84BF-4A4D-8129-70C470B8F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4" y="7036594"/>
            <a:ext cx="1873088" cy="29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596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Related image">
            <a:extLst>
              <a:ext uri="{FF2B5EF4-FFF2-40B4-BE49-F238E27FC236}">
                <a16:creationId xmlns:a16="http://schemas.microsoft.com/office/drawing/2014/main" id="{BA45C1AE-B6AE-407C-A71E-E37A8AF76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39" y="2159794"/>
            <a:ext cx="542925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 with Disconnected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714" y="2007394"/>
            <a:ext cx="6978492" cy="5638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Fragmented data / Technology silos</a:t>
            </a:r>
          </a:p>
          <a:p>
            <a:r>
              <a:rPr lang="en-US" dirty="0"/>
              <a:t>Extended wait time </a:t>
            </a:r>
          </a:p>
          <a:p>
            <a:r>
              <a:rPr lang="en-US" dirty="0"/>
              <a:t>Human interaction = Errors </a:t>
            </a:r>
          </a:p>
          <a:p>
            <a:r>
              <a:rPr lang="en-US" dirty="0"/>
              <a:t>No visibility on channel funnel results</a:t>
            </a:r>
          </a:p>
          <a:p>
            <a:r>
              <a:rPr lang="en-US" dirty="0"/>
              <a:t>Partners don’t have resources</a:t>
            </a:r>
          </a:p>
          <a:p>
            <a:r>
              <a:rPr lang="en-US" dirty="0"/>
              <a:t>Unclear ROI</a:t>
            </a:r>
          </a:p>
          <a:p>
            <a:r>
              <a:rPr lang="en-US" dirty="0"/>
              <a:t>Bad customer experience</a:t>
            </a:r>
          </a:p>
          <a:p>
            <a:r>
              <a:rPr lang="en-US" dirty="0"/>
              <a:t>No journey personalization</a:t>
            </a:r>
          </a:p>
          <a:p>
            <a:r>
              <a:rPr lang="en-US" dirty="0"/>
              <a:t>Unprotected data across all channels</a:t>
            </a:r>
          </a:p>
          <a:p>
            <a:r>
              <a:rPr lang="en-US" dirty="0"/>
              <a:t>Many marketing tools were built as point solutions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063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F5F47-6A84-4A74-AED0-C030871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Reduce Complexity &amp; Improve Partner Agility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A637A-9C16-424B-B7FD-2B040600E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06" y="4445794"/>
            <a:ext cx="1457325" cy="1223302"/>
          </a:xfrm>
          <a:prstGeom prst="rect">
            <a:avLst/>
          </a:prstGeom>
        </p:spPr>
      </p:pic>
      <p:sp>
        <p:nvSpPr>
          <p:cNvPr id="6" name="Text Box 64">
            <a:extLst>
              <a:ext uri="{FF2B5EF4-FFF2-40B4-BE49-F238E27FC236}">
                <a16:creationId xmlns:a16="http://schemas.microsoft.com/office/drawing/2014/main" id="{906891E5-2B08-4A54-AC39-EFD3B23B8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477" y="3186886"/>
            <a:ext cx="1295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FontTx/>
              <a:buNone/>
            </a:pPr>
            <a:r>
              <a:rPr lang="en-GB" sz="1600" b="1" dirty="0">
                <a:latin typeface="Trebuchet MS" panose="020B0603020202020204" pitchFamily="34" charset="0"/>
                <a:ea typeface="ＭＳ Ｐゴシック" pitchFamily="8" charset="-128"/>
              </a:rPr>
              <a:t>Supplier </a:t>
            </a:r>
          </a:p>
          <a:p>
            <a:pPr algn="ctr">
              <a:buFontTx/>
              <a:buNone/>
            </a:pPr>
            <a:r>
              <a:rPr lang="en-GB" sz="1600" b="1" dirty="0">
                <a:latin typeface="Trebuchet MS" panose="020B0603020202020204" pitchFamily="34" charset="0"/>
                <a:ea typeface="ＭＳ Ｐゴシック" pitchFamily="8" charset="-128"/>
              </a:rPr>
              <a:t>or Manufacturer</a:t>
            </a:r>
            <a:endParaRPr lang="en-US" sz="1600" b="1" u="sng" dirty="0">
              <a:solidFill>
                <a:schemeClr val="tx1"/>
              </a:solidFill>
              <a:latin typeface="Trebuchet MS" panose="020B0603020202020204" pitchFamily="34" charset="0"/>
              <a:ea typeface="ＭＳ Ｐゴシック" pitchFamily="8" charset="-128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BF3A4930-E662-4269-8EAC-FCE94D541B38}"/>
              </a:ext>
            </a:extLst>
          </p:cNvPr>
          <p:cNvSpPr>
            <a:spLocks noEditPoints="1"/>
          </p:cNvSpPr>
          <p:nvPr/>
        </p:nvSpPr>
        <p:spPr bwMode="auto">
          <a:xfrm>
            <a:off x="10732012" y="4414362"/>
            <a:ext cx="1304925" cy="1174432"/>
          </a:xfrm>
          <a:custGeom>
            <a:avLst/>
            <a:gdLst>
              <a:gd name="T0" fmla="*/ 1911 w 3413"/>
              <a:gd name="T1" fmla="*/ 2191 h 3117"/>
              <a:gd name="T2" fmla="*/ 2081 w 3413"/>
              <a:gd name="T3" fmla="*/ 2989 h 3117"/>
              <a:gd name="T4" fmla="*/ 1903 w 3413"/>
              <a:gd name="T5" fmla="*/ 3058 h 3117"/>
              <a:gd name="T6" fmla="*/ 1372 w 3413"/>
              <a:gd name="T7" fmla="*/ 3116 h 3117"/>
              <a:gd name="T8" fmla="*/ 709 w 3413"/>
              <a:gd name="T9" fmla="*/ 2996 h 3117"/>
              <a:gd name="T10" fmla="*/ 840 w 3413"/>
              <a:gd name="T11" fmla="*/ 2228 h 3117"/>
              <a:gd name="T12" fmla="*/ 1892 w 3413"/>
              <a:gd name="T13" fmla="*/ 1643 h 3117"/>
              <a:gd name="T14" fmla="*/ 2616 w 3413"/>
              <a:gd name="T15" fmla="*/ 1813 h 3117"/>
              <a:gd name="T16" fmla="*/ 2745 w 3413"/>
              <a:gd name="T17" fmla="*/ 2575 h 3117"/>
              <a:gd name="T18" fmla="*/ 2528 w 3413"/>
              <a:gd name="T19" fmla="*/ 2654 h 3117"/>
              <a:gd name="T20" fmla="*/ 2165 w 3413"/>
              <a:gd name="T21" fmla="*/ 2449 h 3117"/>
              <a:gd name="T22" fmla="*/ 1851 w 3413"/>
              <a:gd name="T23" fmla="*/ 2034 h 3117"/>
              <a:gd name="T24" fmla="*/ 1889 w 3413"/>
              <a:gd name="T25" fmla="*/ 1693 h 3117"/>
              <a:gd name="T26" fmla="*/ 940 w 3413"/>
              <a:gd name="T27" fmla="*/ 1835 h 3117"/>
              <a:gd name="T28" fmla="*/ 794 w 3413"/>
              <a:gd name="T29" fmla="*/ 2138 h 3117"/>
              <a:gd name="T30" fmla="*/ 611 w 3413"/>
              <a:gd name="T31" fmla="*/ 2699 h 3117"/>
              <a:gd name="T32" fmla="*/ 0 w 3413"/>
              <a:gd name="T33" fmla="*/ 2575 h 3117"/>
              <a:gd name="T34" fmla="*/ 170 w 3413"/>
              <a:gd name="T35" fmla="*/ 1776 h 3117"/>
              <a:gd name="T36" fmla="*/ 2897 w 3413"/>
              <a:gd name="T37" fmla="*/ 1240 h 3117"/>
              <a:gd name="T38" fmla="*/ 3313 w 3413"/>
              <a:gd name="T39" fmla="*/ 1450 h 3117"/>
              <a:gd name="T40" fmla="*/ 3383 w 3413"/>
              <a:gd name="T41" fmla="*/ 2184 h 3117"/>
              <a:gd name="T42" fmla="*/ 3145 w 3413"/>
              <a:gd name="T43" fmla="*/ 2260 h 3117"/>
              <a:gd name="T44" fmla="*/ 2814 w 3413"/>
              <a:gd name="T45" fmla="*/ 1986 h 3117"/>
              <a:gd name="T46" fmla="*/ 2461 w 3413"/>
              <a:gd name="T47" fmla="*/ 1604 h 3117"/>
              <a:gd name="T48" fmla="*/ 2558 w 3413"/>
              <a:gd name="T49" fmla="*/ 1240 h 3117"/>
              <a:gd name="T50" fmla="*/ 1726 w 3413"/>
              <a:gd name="T51" fmla="*/ 1400 h 3117"/>
              <a:gd name="T52" fmla="*/ 1750 w 3413"/>
              <a:gd name="T53" fmla="*/ 1818 h 3117"/>
              <a:gd name="T54" fmla="*/ 1395 w 3413"/>
              <a:gd name="T55" fmla="*/ 2031 h 3117"/>
              <a:gd name="T56" fmla="*/ 1038 w 3413"/>
              <a:gd name="T57" fmla="*/ 1818 h 3117"/>
              <a:gd name="T58" fmla="*/ 1063 w 3413"/>
              <a:gd name="T59" fmla="*/ 1400 h 3117"/>
              <a:gd name="T60" fmla="*/ 1189 w 3413"/>
              <a:gd name="T61" fmla="*/ 902 h 3117"/>
              <a:gd name="T62" fmla="*/ 1585 w 3413"/>
              <a:gd name="T63" fmla="*/ 1169 h 3117"/>
              <a:gd name="T64" fmla="*/ 1165 w 3413"/>
              <a:gd name="T65" fmla="*/ 1189 h 3117"/>
              <a:gd name="T66" fmla="*/ 2061 w 3413"/>
              <a:gd name="T67" fmla="*/ 813 h 3117"/>
              <a:gd name="T68" fmla="*/ 2417 w 3413"/>
              <a:gd name="T69" fmla="*/ 1026 h 3117"/>
              <a:gd name="T70" fmla="*/ 2392 w 3413"/>
              <a:gd name="T71" fmla="*/ 1444 h 3117"/>
              <a:gd name="T72" fmla="*/ 2016 w 3413"/>
              <a:gd name="T73" fmla="*/ 1614 h 3117"/>
              <a:gd name="T74" fmla="*/ 1772 w 3413"/>
              <a:gd name="T75" fmla="*/ 1305 h 3117"/>
              <a:gd name="T76" fmla="*/ 1762 w 3413"/>
              <a:gd name="T77" fmla="*/ 945 h 3117"/>
              <a:gd name="T78" fmla="*/ 738 w 3413"/>
              <a:gd name="T79" fmla="*/ 816 h 3117"/>
              <a:gd name="T80" fmla="*/ 1063 w 3413"/>
              <a:gd name="T81" fmla="*/ 1069 h 3117"/>
              <a:gd name="T82" fmla="*/ 931 w 3413"/>
              <a:gd name="T83" fmla="*/ 1448 h 3117"/>
              <a:gd name="T84" fmla="*/ 588 w 3413"/>
              <a:gd name="T85" fmla="*/ 1604 h 3117"/>
              <a:gd name="T86" fmla="*/ 296 w 3413"/>
              <a:gd name="T87" fmla="*/ 1313 h 3117"/>
              <a:gd name="T88" fmla="*/ 420 w 3413"/>
              <a:gd name="T89" fmla="*/ 914 h 3117"/>
              <a:gd name="T90" fmla="*/ 2825 w 3413"/>
              <a:gd name="T91" fmla="*/ 420 h 3117"/>
              <a:gd name="T92" fmla="*/ 3116 w 3413"/>
              <a:gd name="T93" fmla="*/ 711 h 3117"/>
              <a:gd name="T94" fmla="*/ 2994 w 3413"/>
              <a:gd name="T95" fmla="*/ 1110 h 3117"/>
              <a:gd name="T96" fmla="*/ 2595 w 3413"/>
              <a:gd name="T97" fmla="*/ 1190 h 3117"/>
              <a:gd name="T98" fmla="*/ 2364 w 3413"/>
              <a:gd name="T99" fmla="*/ 833 h 3117"/>
              <a:gd name="T100" fmla="*/ 2498 w 3413"/>
              <a:gd name="T101" fmla="*/ 479 h 3117"/>
              <a:gd name="T102" fmla="*/ 1521 w 3413"/>
              <a:gd name="T103" fmla="*/ 25 h 3117"/>
              <a:gd name="T104" fmla="*/ 1800 w 3413"/>
              <a:gd name="T105" fmla="*/ 336 h 3117"/>
              <a:gd name="T106" fmla="*/ 1684 w 3413"/>
              <a:gd name="T107" fmla="*/ 744 h 3117"/>
              <a:gd name="T108" fmla="*/ 1274 w 3413"/>
              <a:gd name="T109" fmla="*/ 860 h 3117"/>
              <a:gd name="T110" fmla="*/ 962 w 3413"/>
              <a:gd name="T111" fmla="*/ 583 h 3117"/>
              <a:gd name="T112" fmla="*/ 1033 w 3413"/>
              <a:gd name="T113" fmla="*/ 163 h 3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13" h="3117">
                <a:moveTo>
                  <a:pt x="1223" y="2058"/>
                </a:moveTo>
                <a:lnTo>
                  <a:pt x="1566" y="2058"/>
                </a:lnTo>
                <a:lnTo>
                  <a:pt x="1622" y="2061"/>
                </a:lnTo>
                <a:lnTo>
                  <a:pt x="1676" y="2070"/>
                </a:lnTo>
                <a:lnTo>
                  <a:pt x="1729" y="2085"/>
                </a:lnTo>
                <a:lnTo>
                  <a:pt x="1778" y="2104"/>
                </a:lnTo>
                <a:lnTo>
                  <a:pt x="1826" y="2129"/>
                </a:lnTo>
                <a:lnTo>
                  <a:pt x="1870" y="2158"/>
                </a:lnTo>
                <a:lnTo>
                  <a:pt x="1911" y="2191"/>
                </a:lnTo>
                <a:lnTo>
                  <a:pt x="1948" y="2228"/>
                </a:lnTo>
                <a:lnTo>
                  <a:pt x="1982" y="2269"/>
                </a:lnTo>
                <a:lnTo>
                  <a:pt x="2011" y="2313"/>
                </a:lnTo>
                <a:lnTo>
                  <a:pt x="2035" y="2360"/>
                </a:lnTo>
                <a:lnTo>
                  <a:pt x="2055" y="2410"/>
                </a:lnTo>
                <a:lnTo>
                  <a:pt x="2070" y="2463"/>
                </a:lnTo>
                <a:lnTo>
                  <a:pt x="2078" y="2516"/>
                </a:lnTo>
                <a:lnTo>
                  <a:pt x="2081" y="2572"/>
                </a:lnTo>
                <a:lnTo>
                  <a:pt x="2081" y="2989"/>
                </a:lnTo>
                <a:lnTo>
                  <a:pt x="2079" y="2989"/>
                </a:lnTo>
                <a:lnTo>
                  <a:pt x="2052" y="3003"/>
                </a:lnTo>
                <a:lnTo>
                  <a:pt x="2046" y="3006"/>
                </a:lnTo>
                <a:lnTo>
                  <a:pt x="2035" y="3011"/>
                </a:lnTo>
                <a:lnTo>
                  <a:pt x="2019" y="3017"/>
                </a:lnTo>
                <a:lnTo>
                  <a:pt x="1998" y="3027"/>
                </a:lnTo>
                <a:lnTo>
                  <a:pt x="1971" y="3036"/>
                </a:lnTo>
                <a:lnTo>
                  <a:pt x="1939" y="3046"/>
                </a:lnTo>
                <a:lnTo>
                  <a:pt x="1903" y="3058"/>
                </a:lnTo>
                <a:lnTo>
                  <a:pt x="1861" y="3069"/>
                </a:lnTo>
                <a:lnTo>
                  <a:pt x="1815" y="3079"/>
                </a:lnTo>
                <a:lnTo>
                  <a:pt x="1763" y="3090"/>
                </a:lnTo>
                <a:lnTo>
                  <a:pt x="1708" y="3099"/>
                </a:lnTo>
                <a:lnTo>
                  <a:pt x="1647" y="3106"/>
                </a:lnTo>
                <a:lnTo>
                  <a:pt x="1581" y="3112"/>
                </a:lnTo>
                <a:lnTo>
                  <a:pt x="1513" y="3116"/>
                </a:lnTo>
                <a:lnTo>
                  <a:pt x="1438" y="3117"/>
                </a:lnTo>
                <a:lnTo>
                  <a:pt x="1372" y="3116"/>
                </a:lnTo>
                <a:lnTo>
                  <a:pt x="1304" y="3113"/>
                </a:lnTo>
                <a:lnTo>
                  <a:pt x="1231" y="3107"/>
                </a:lnTo>
                <a:lnTo>
                  <a:pt x="1156" y="3099"/>
                </a:lnTo>
                <a:lnTo>
                  <a:pt x="1078" y="3086"/>
                </a:lnTo>
                <a:lnTo>
                  <a:pt x="997" y="3072"/>
                </a:lnTo>
                <a:lnTo>
                  <a:pt x="913" y="3053"/>
                </a:lnTo>
                <a:lnTo>
                  <a:pt x="826" y="3031"/>
                </a:lnTo>
                <a:lnTo>
                  <a:pt x="737" y="3005"/>
                </a:lnTo>
                <a:lnTo>
                  <a:pt x="709" y="2996"/>
                </a:lnTo>
                <a:lnTo>
                  <a:pt x="707" y="2989"/>
                </a:lnTo>
                <a:lnTo>
                  <a:pt x="707" y="2572"/>
                </a:lnTo>
                <a:lnTo>
                  <a:pt x="710" y="2516"/>
                </a:lnTo>
                <a:lnTo>
                  <a:pt x="719" y="2463"/>
                </a:lnTo>
                <a:lnTo>
                  <a:pt x="734" y="2410"/>
                </a:lnTo>
                <a:lnTo>
                  <a:pt x="753" y="2360"/>
                </a:lnTo>
                <a:lnTo>
                  <a:pt x="778" y="2313"/>
                </a:lnTo>
                <a:lnTo>
                  <a:pt x="807" y="2269"/>
                </a:lnTo>
                <a:lnTo>
                  <a:pt x="840" y="2228"/>
                </a:lnTo>
                <a:lnTo>
                  <a:pt x="878" y="2191"/>
                </a:lnTo>
                <a:lnTo>
                  <a:pt x="919" y="2158"/>
                </a:lnTo>
                <a:lnTo>
                  <a:pt x="963" y="2129"/>
                </a:lnTo>
                <a:lnTo>
                  <a:pt x="1010" y="2104"/>
                </a:lnTo>
                <a:lnTo>
                  <a:pt x="1060" y="2085"/>
                </a:lnTo>
                <a:lnTo>
                  <a:pt x="1113" y="2070"/>
                </a:lnTo>
                <a:lnTo>
                  <a:pt x="1167" y="2061"/>
                </a:lnTo>
                <a:lnTo>
                  <a:pt x="1223" y="2058"/>
                </a:lnTo>
                <a:close/>
                <a:moveTo>
                  <a:pt x="1892" y="1643"/>
                </a:moveTo>
                <a:lnTo>
                  <a:pt x="2232" y="1643"/>
                </a:lnTo>
                <a:lnTo>
                  <a:pt x="2288" y="1647"/>
                </a:lnTo>
                <a:lnTo>
                  <a:pt x="2343" y="1655"/>
                </a:lnTo>
                <a:lnTo>
                  <a:pt x="2395" y="1669"/>
                </a:lnTo>
                <a:lnTo>
                  <a:pt x="2446" y="1689"/>
                </a:lnTo>
                <a:lnTo>
                  <a:pt x="2492" y="1714"/>
                </a:lnTo>
                <a:lnTo>
                  <a:pt x="2537" y="1743"/>
                </a:lnTo>
                <a:lnTo>
                  <a:pt x="2578" y="1776"/>
                </a:lnTo>
                <a:lnTo>
                  <a:pt x="2616" y="1813"/>
                </a:lnTo>
                <a:lnTo>
                  <a:pt x="2649" y="1854"/>
                </a:lnTo>
                <a:lnTo>
                  <a:pt x="2678" y="1899"/>
                </a:lnTo>
                <a:lnTo>
                  <a:pt x="2703" y="1945"/>
                </a:lnTo>
                <a:lnTo>
                  <a:pt x="2723" y="1996"/>
                </a:lnTo>
                <a:lnTo>
                  <a:pt x="2737" y="2047"/>
                </a:lnTo>
                <a:lnTo>
                  <a:pt x="2745" y="2102"/>
                </a:lnTo>
                <a:lnTo>
                  <a:pt x="2748" y="2158"/>
                </a:lnTo>
                <a:lnTo>
                  <a:pt x="2748" y="2575"/>
                </a:lnTo>
                <a:lnTo>
                  <a:pt x="2745" y="2575"/>
                </a:lnTo>
                <a:lnTo>
                  <a:pt x="2718" y="2589"/>
                </a:lnTo>
                <a:lnTo>
                  <a:pt x="2713" y="2591"/>
                </a:lnTo>
                <a:lnTo>
                  <a:pt x="2702" y="2596"/>
                </a:lnTo>
                <a:lnTo>
                  <a:pt x="2686" y="2603"/>
                </a:lnTo>
                <a:lnTo>
                  <a:pt x="2664" y="2611"/>
                </a:lnTo>
                <a:lnTo>
                  <a:pt x="2638" y="2622"/>
                </a:lnTo>
                <a:lnTo>
                  <a:pt x="2605" y="2632"/>
                </a:lnTo>
                <a:lnTo>
                  <a:pt x="2569" y="2643"/>
                </a:lnTo>
                <a:lnTo>
                  <a:pt x="2528" y="2654"/>
                </a:lnTo>
                <a:lnTo>
                  <a:pt x="2481" y="2665"/>
                </a:lnTo>
                <a:lnTo>
                  <a:pt x="2429" y="2675"/>
                </a:lnTo>
                <a:lnTo>
                  <a:pt x="2373" y="2684"/>
                </a:lnTo>
                <a:lnTo>
                  <a:pt x="2312" y="2692"/>
                </a:lnTo>
                <a:lnTo>
                  <a:pt x="2247" y="2698"/>
                </a:lnTo>
                <a:lnTo>
                  <a:pt x="2177" y="2701"/>
                </a:lnTo>
                <a:lnTo>
                  <a:pt x="2177" y="2573"/>
                </a:lnTo>
                <a:lnTo>
                  <a:pt x="2174" y="2510"/>
                </a:lnTo>
                <a:lnTo>
                  <a:pt x="2165" y="2449"/>
                </a:lnTo>
                <a:lnTo>
                  <a:pt x="2149" y="2390"/>
                </a:lnTo>
                <a:lnTo>
                  <a:pt x="2129" y="2333"/>
                </a:lnTo>
                <a:lnTo>
                  <a:pt x="2102" y="2280"/>
                </a:lnTo>
                <a:lnTo>
                  <a:pt x="2071" y="2229"/>
                </a:lnTo>
                <a:lnTo>
                  <a:pt x="2035" y="2183"/>
                </a:lnTo>
                <a:lnTo>
                  <a:pt x="1995" y="2138"/>
                </a:lnTo>
                <a:lnTo>
                  <a:pt x="1950" y="2099"/>
                </a:lnTo>
                <a:lnTo>
                  <a:pt x="1903" y="2064"/>
                </a:lnTo>
                <a:lnTo>
                  <a:pt x="1851" y="2034"/>
                </a:lnTo>
                <a:lnTo>
                  <a:pt x="1797" y="2008"/>
                </a:lnTo>
                <a:lnTo>
                  <a:pt x="1740" y="1988"/>
                </a:lnTo>
                <a:lnTo>
                  <a:pt x="1772" y="1954"/>
                </a:lnTo>
                <a:lnTo>
                  <a:pt x="1802" y="1916"/>
                </a:lnTo>
                <a:lnTo>
                  <a:pt x="1827" y="1877"/>
                </a:lnTo>
                <a:lnTo>
                  <a:pt x="1849" y="1834"/>
                </a:lnTo>
                <a:lnTo>
                  <a:pt x="1868" y="1789"/>
                </a:lnTo>
                <a:lnTo>
                  <a:pt x="1880" y="1743"/>
                </a:lnTo>
                <a:lnTo>
                  <a:pt x="1889" y="1693"/>
                </a:lnTo>
                <a:lnTo>
                  <a:pt x="1892" y="1643"/>
                </a:lnTo>
                <a:close/>
                <a:moveTo>
                  <a:pt x="516" y="1643"/>
                </a:moveTo>
                <a:lnTo>
                  <a:pt x="858" y="1643"/>
                </a:lnTo>
                <a:lnTo>
                  <a:pt x="877" y="1644"/>
                </a:lnTo>
                <a:lnTo>
                  <a:pt x="896" y="1646"/>
                </a:lnTo>
                <a:lnTo>
                  <a:pt x="900" y="1695"/>
                </a:lnTo>
                <a:lnTo>
                  <a:pt x="909" y="1744"/>
                </a:lnTo>
                <a:lnTo>
                  <a:pt x="922" y="1790"/>
                </a:lnTo>
                <a:lnTo>
                  <a:pt x="940" y="1835"/>
                </a:lnTo>
                <a:lnTo>
                  <a:pt x="962" y="1877"/>
                </a:lnTo>
                <a:lnTo>
                  <a:pt x="988" y="1917"/>
                </a:lnTo>
                <a:lnTo>
                  <a:pt x="1017" y="1954"/>
                </a:lnTo>
                <a:lnTo>
                  <a:pt x="1049" y="1988"/>
                </a:lnTo>
                <a:lnTo>
                  <a:pt x="992" y="2008"/>
                </a:lnTo>
                <a:lnTo>
                  <a:pt x="938" y="2034"/>
                </a:lnTo>
                <a:lnTo>
                  <a:pt x="886" y="2064"/>
                </a:lnTo>
                <a:lnTo>
                  <a:pt x="838" y="2099"/>
                </a:lnTo>
                <a:lnTo>
                  <a:pt x="794" y="2138"/>
                </a:lnTo>
                <a:lnTo>
                  <a:pt x="753" y="2182"/>
                </a:lnTo>
                <a:lnTo>
                  <a:pt x="718" y="2229"/>
                </a:lnTo>
                <a:lnTo>
                  <a:pt x="686" y="2280"/>
                </a:lnTo>
                <a:lnTo>
                  <a:pt x="660" y="2333"/>
                </a:lnTo>
                <a:lnTo>
                  <a:pt x="639" y="2390"/>
                </a:lnTo>
                <a:lnTo>
                  <a:pt x="624" y="2449"/>
                </a:lnTo>
                <a:lnTo>
                  <a:pt x="615" y="2510"/>
                </a:lnTo>
                <a:lnTo>
                  <a:pt x="611" y="2573"/>
                </a:lnTo>
                <a:lnTo>
                  <a:pt x="611" y="2699"/>
                </a:lnTo>
                <a:lnTo>
                  <a:pt x="537" y="2694"/>
                </a:lnTo>
                <a:lnTo>
                  <a:pt x="460" y="2685"/>
                </a:lnTo>
                <a:lnTo>
                  <a:pt x="380" y="2673"/>
                </a:lnTo>
                <a:lnTo>
                  <a:pt x="296" y="2659"/>
                </a:lnTo>
                <a:lnTo>
                  <a:pt x="210" y="2640"/>
                </a:lnTo>
                <a:lnTo>
                  <a:pt x="122" y="2618"/>
                </a:lnTo>
                <a:lnTo>
                  <a:pt x="30" y="2591"/>
                </a:lnTo>
                <a:lnTo>
                  <a:pt x="1" y="2581"/>
                </a:lnTo>
                <a:lnTo>
                  <a:pt x="0" y="2575"/>
                </a:lnTo>
                <a:lnTo>
                  <a:pt x="0" y="2158"/>
                </a:lnTo>
                <a:lnTo>
                  <a:pt x="3" y="2102"/>
                </a:lnTo>
                <a:lnTo>
                  <a:pt x="12" y="2047"/>
                </a:lnTo>
                <a:lnTo>
                  <a:pt x="26" y="1996"/>
                </a:lnTo>
                <a:lnTo>
                  <a:pt x="46" y="1945"/>
                </a:lnTo>
                <a:lnTo>
                  <a:pt x="70" y="1899"/>
                </a:lnTo>
                <a:lnTo>
                  <a:pt x="99" y="1854"/>
                </a:lnTo>
                <a:lnTo>
                  <a:pt x="133" y="1813"/>
                </a:lnTo>
                <a:lnTo>
                  <a:pt x="170" y="1776"/>
                </a:lnTo>
                <a:lnTo>
                  <a:pt x="211" y="1743"/>
                </a:lnTo>
                <a:lnTo>
                  <a:pt x="256" y="1714"/>
                </a:lnTo>
                <a:lnTo>
                  <a:pt x="303" y="1689"/>
                </a:lnTo>
                <a:lnTo>
                  <a:pt x="353" y="1669"/>
                </a:lnTo>
                <a:lnTo>
                  <a:pt x="405" y="1655"/>
                </a:lnTo>
                <a:lnTo>
                  <a:pt x="460" y="1647"/>
                </a:lnTo>
                <a:lnTo>
                  <a:pt x="516" y="1643"/>
                </a:lnTo>
                <a:close/>
                <a:moveTo>
                  <a:pt x="2558" y="1240"/>
                </a:moveTo>
                <a:lnTo>
                  <a:pt x="2897" y="1240"/>
                </a:lnTo>
                <a:lnTo>
                  <a:pt x="2953" y="1242"/>
                </a:lnTo>
                <a:lnTo>
                  <a:pt x="3008" y="1251"/>
                </a:lnTo>
                <a:lnTo>
                  <a:pt x="3059" y="1265"/>
                </a:lnTo>
                <a:lnTo>
                  <a:pt x="3110" y="1285"/>
                </a:lnTo>
                <a:lnTo>
                  <a:pt x="3157" y="1310"/>
                </a:lnTo>
                <a:lnTo>
                  <a:pt x="3201" y="1339"/>
                </a:lnTo>
                <a:lnTo>
                  <a:pt x="3243" y="1372"/>
                </a:lnTo>
                <a:lnTo>
                  <a:pt x="3280" y="1409"/>
                </a:lnTo>
                <a:lnTo>
                  <a:pt x="3313" y="1450"/>
                </a:lnTo>
                <a:lnTo>
                  <a:pt x="3342" y="1494"/>
                </a:lnTo>
                <a:lnTo>
                  <a:pt x="3367" y="1541"/>
                </a:lnTo>
                <a:lnTo>
                  <a:pt x="3387" y="1591"/>
                </a:lnTo>
                <a:lnTo>
                  <a:pt x="3401" y="1643"/>
                </a:lnTo>
                <a:lnTo>
                  <a:pt x="3410" y="1697"/>
                </a:lnTo>
                <a:lnTo>
                  <a:pt x="3413" y="1754"/>
                </a:lnTo>
                <a:lnTo>
                  <a:pt x="3413" y="2170"/>
                </a:lnTo>
                <a:lnTo>
                  <a:pt x="3410" y="2170"/>
                </a:lnTo>
                <a:lnTo>
                  <a:pt x="3383" y="2184"/>
                </a:lnTo>
                <a:lnTo>
                  <a:pt x="3378" y="2187"/>
                </a:lnTo>
                <a:lnTo>
                  <a:pt x="3367" y="2192"/>
                </a:lnTo>
                <a:lnTo>
                  <a:pt x="3351" y="2199"/>
                </a:lnTo>
                <a:lnTo>
                  <a:pt x="3329" y="2207"/>
                </a:lnTo>
                <a:lnTo>
                  <a:pt x="3302" y="2217"/>
                </a:lnTo>
                <a:lnTo>
                  <a:pt x="3271" y="2227"/>
                </a:lnTo>
                <a:lnTo>
                  <a:pt x="3233" y="2238"/>
                </a:lnTo>
                <a:lnTo>
                  <a:pt x="3192" y="2250"/>
                </a:lnTo>
                <a:lnTo>
                  <a:pt x="3145" y="2260"/>
                </a:lnTo>
                <a:lnTo>
                  <a:pt x="3094" y="2270"/>
                </a:lnTo>
                <a:lnTo>
                  <a:pt x="3038" y="2280"/>
                </a:lnTo>
                <a:lnTo>
                  <a:pt x="2977" y="2288"/>
                </a:lnTo>
                <a:lnTo>
                  <a:pt x="2912" y="2293"/>
                </a:lnTo>
                <a:lnTo>
                  <a:pt x="2842" y="2297"/>
                </a:lnTo>
                <a:lnTo>
                  <a:pt x="2842" y="2169"/>
                </a:lnTo>
                <a:lnTo>
                  <a:pt x="2839" y="2106"/>
                </a:lnTo>
                <a:lnTo>
                  <a:pt x="2829" y="2045"/>
                </a:lnTo>
                <a:lnTo>
                  <a:pt x="2814" y="1986"/>
                </a:lnTo>
                <a:lnTo>
                  <a:pt x="2793" y="1930"/>
                </a:lnTo>
                <a:lnTo>
                  <a:pt x="2767" y="1876"/>
                </a:lnTo>
                <a:lnTo>
                  <a:pt x="2735" y="1825"/>
                </a:lnTo>
                <a:lnTo>
                  <a:pt x="2700" y="1778"/>
                </a:lnTo>
                <a:lnTo>
                  <a:pt x="2659" y="1734"/>
                </a:lnTo>
                <a:lnTo>
                  <a:pt x="2615" y="1695"/>
                </a:lnTo>
                <a:lnTo>
                  <a:pt x="2567" y="1660"/>
                </a:lnTo>
                <a:lnTo>
                  <a:pt x="2516" y="1629"/>
                </a:lnTo>
                <a:lnTo>
                  <a:pt x="2461" y="1604"/>
                </a:lnTo>
                <a:lnTo>
                  <a:pt x="2404" y="1584"/>
                </a:lnTo>
                <a:lnTo>
                  <a:pt x="2438" y="1549"/>
                </a:lnTo>
                <a:lnTo>
                  <a:pt x="2467" y="1512"/>
                </a:lnTo>
                <a:lnTo>
                  <a:pt x="2492" y="1472"/>
                </a:lnTo>
                <a:lnTo>
                  <a:pt x="2514" y="1430"/>
                </a:lnTo>
                <a:lnTo>
                  <a:pt x="2532" y="1384"/>
                </a:lnTo>
                <a:lnTo>
                  <a:pt x="2545" y="1338"/>
                </a:lnTo>
                <a:lnTo>
                  <a:pt x="2554" y="1289"/>
                </a:lnTo>
                <a:lnTo>
                  <a:pt x="2558" y="1240"/>
                </a:lnTo>
                <a:close/>
                <a:moveTo>
                  <a:pt x="1395" y="1227"/>
                </a:moveTo>
                <a:lnTo>
                  <a:pt x="1445" y="1230"/>
                </a:lnTo>
                <a:lnTo>
                  <a:pt x="1493" y="1240"/>
                </a:lnTo>
                <a:lnTo>
                  <a:pt x="1540" y="1254"/>
                </a:lnTo>
                <a:lnTo>
                  <a:pt x="1584" y="1275"/>
                </a:lnTo>
                <a:lnTo>
                  <a:pt x="1625" y="1299"/>
                </a:lnTo>
                <a:lnTo>
                  <a:pt x="1662" y="1328"/>
                </a:lnTo>
                <a:lnTo>
                  <a:pt x="1695" y="1363"/>
                </a:lnTo>
                <a:lnTo>
                  <a:pt x="1726" y="1400"/>
                </a:lnTo>
                <a:lnTo>
                  <a:pt x="1750" y="1440"/>
                </a:lnTo>
                <a:lnTo>
                  <a:pt x="1770" y="1483"/>
                </a:lnTo>
                <a:lnTo>
                  <a:pt x="1786" y="1530"/>
                </a:lnTo>
                <a:lnTo>
                  <a:pt x="1794" y="1578"/>
                </a:lnTo>
                <a:lnTo>
                  <a:pt x="1797" y="1629"/>
                </a:lnTo>
                <a:lnTo>
                  <a:pt x="1794" y="1680"/>
                </a:lnTo>
                <a:lnTo>
                  <a:pt x="1786" y="1728"/>
                </a:lnTo>
                <a:lnTo>
                  <a:pt x="1770" y="1775"/>
                </a:lnTo>
                <a:lnTo>
                  <a:pt x="1750" y="1818"/>
                </a:lnTo>
                <a:lnTo>
                  <a:pt x="1726" y="1858"/>
                </a:lnTo>
                <a:lnTo>
                  <a:pt x="1695" y="1895"/>
                </a:lnTo>
                <a:lnTo>
                  <a:pt x="1662" y="1930"/>
                </a:lnTo>
                <a:lnTo>
                  <a:pt x="1625" y="1959"/>
                </a:lnTo>
                <a:lnTo>
                  <a:pt x="1584" y="1983"/>
                </a:lnTo>
                <a:lnTo>
                  <a:pt x="1540" y="2004"/>
                </a:lnTo>
                <a:lnTo>
                  <a:pt x="1493" y="2018"/>
                </a:lnTo>
                <a:lnTo>
                  <a:pt x="1445" y="2028"/>
                </a:lnTo>
                <a:lnTo>
                  <a:pt x="1395" y="2031"/>
                </a:lnTo>
                <a:lnTo>
                  <a:pt x="1344" y="2028"/>
                </a:lnTo>
                <a:lnTo>
                  <a:pt x="1295" y="2018"/>
                </a:lnTo>
                <a:lnTo>
                  <a:pt x="1249" y="2004"/>
                </a:lnTo>
                <a:lnTo>
                  <a:pt x="1205" y="1983"/>
                </a:lnTo>
                <a:lnTo>
                  <a:pt x="1164" y="1959"/>
                </a:lnTo>
                <a:lnTo>
                  <a:pt x="1127" y="1930"/>
                </a:lnTo>
                <a:lnTo>
                  <a:pt x="1093" y="1895"/>
                </a:lnTo>
                <a:lnTo>
                  <a:pt x="1063" y="1858"/>
                </a:lnTo>
                <a:lnTo>
                  <a:pt x="1038" y="1818"/>
                </a:lnTo>
                <a:lnTo>
                  <a:pt x="1019" y="1775"/>
                </a:lnTo>
                <a:lnTo>
                  <a:pt x="1003" y="1728"/>
                </a:lnTo>
                <a:lnTo>
                  <a:pt x="994" y="1680"/>
                </a:lnTo>
                <a:lnTo>
                  <a:pt x="991" y="1629"/>
                </a:lnTo>
                <a:lnTo>
                  <a:pt x="994" y="1578"/>
                </a:lnTo>
                <a:lnTo>
                  <a:pt x="1003" y="1530"/>
                </a:lnTo>
                <a:lnTo>
                  <a:pt x="1019" y="1483"/>
                </a:lnTo>
                <a:lnTo>
                  <a:pt x="1038" y="1440"/>
                </a:lnTo>
                <a:lnTo>
                  <a:pt x="1063" y="1400"/>
                </a:lnTo>
                <a:lnTo>
                  <a:pt x="1093" y="1363"/>
                </a:lnTo>
                <a:lnTo>
                  <a:pt x="1127" y="1328"/>
                </a:lnTo>
                <a:lnTo>
                  <a:pt x="1164" y="1299"/>
                </a:lnTo>
                <a:lnTo>
                  <a:pt x="1205" y="1275"/>
                </a:lnTo>
                <a:lnTo>
                  <a:pt x="1249" y="1254"/>
                </a:lnTo>
                <a:lnTo>
                  <a:pt x="1295" y="1240"/>
                </a:lnTo>
                <a:lnTo>
                  <a:pt x="1344" y="1230"/>
                </a:lnTo>
                <a:lnTo>
                  <a:pt x="1395" y="1227"/>
                </a:lnTo>
                <a:close/>
                <a:moveTo>
                  <a:pt x="1189" y="902"/>
                </a:moveTo>
                <a:lnTo>
                  <a:pt x="1560" y="902"/>
                </a:lnTo>
                <a:lnTo>
                  <a:pt x="1618" y="905"/>
                </a:lnTo>
                <a:lnTo>
                  <a:pt x="1675" y="913"/>
                </a:lnTo>
                <a:lnTo>
                  <a:pt x="1650" y="951"/>
                </a:lnTo>
                <a:lnTo>
                  <a:pt x="1629" y="991"/>
                </a:lnTo>
                <a:lnTo>
                  <a:pt x="1612" y="1033"/>
                </a:lnTo>
                <a:lnTo>
                  <a:pt x="1598" y="1076"/>
                </a:lnTo>
                <a:lnTo>
                  <a:pt x="1589" y="1122"/>
                </a:lnTo>
                <a:lnTo>
                  <a:pt x="1585" y="1169"/>
                </a:lnTo>
                <a:lnTo>
                  <a:pt x="1540" y="1152"/>
                </a:lnTo>
                <a:lnTo>
                  <a:pt x="1493" y="1140"/>
                </a:lnTo>
                <a:lnTo>
                  <a:pt x="1445" y="1132"/>
                </a:lnTo>
                <a:lnTo>
                  <a:pt x="1395" y="1130"/>
                </a:lnTo>
                <a:lnTo>
                  <a:pt x="1345" y="1132"/>
                </a:lnTo>
                <a:lnTo>
                  <a:pt x="1298" y="1139"/>
                </a:lnTo>
                <a:lnTo>
                  <a:pt x="1251" y="1152"/>
                </a:lnTo>
                <a:lnTo>
                  <a:pt x="1207" y="1168"/>
                </a:lnTo>
                <a:lnTo>
                  <a:pt x="1165" y="1189"/>
                </a:lnTo>
                <a:lnTo>
                  <a:pt x="1162" y="1138"/>
                </a:lnTo>
                <a:lnTo>
                  <a:pt x="1153" y="1089"/>
                </a:lnTo>
                <a:lnTo>
                  <a:pt x="1140" y="1041"/>
                </a:lnTo>
                <a:lnTo>
                  <a:pt x="1122" y="997"/>
                </a:lnTo>
                <a:lnTo>
                  <a:pt x="1101" y="953"/>
                </a:lnTo>
                <a:lnTo>
                  <a:pt x="1075" y="913"/>
                </a:lnTo>
                <a:lnTo>
                  <a:pt x="1131" y="905"/>
                </a:lnTo>
                <a:lnTo>
                  <a:pt x="1189" y="902"/>
                </a:lnTo>
                <a:close/>
                <a:moveTo>
                  <a:pt x="2061" y="813"/>
                </a:moveTo>
                <a:lnTo>
                  <a:pt x="2112" y="816"/>
                </a:lnTo>
                <a:lnTo>
                  <a:pt x="2161" y="824"/>
                </a:lnTo>
                <a:lnTo>
                  <a:pt x="2207" y="840"/>
                </a:lnTo>
                <a:lnTo>
                  <a:pt x="2251" y="859"/>
                </a:lnTo>
                <a:lnTo>
                  <a:pt x="2291" y="884"/>
                </a:lnTo>
                <a:lnTo>
                  <a:pt x="2329" y="914"/>
                </a:lnTo>
                <a:lnTo>
                  <a:pt x="2363" y="947"/>
                </a:lnTo>
                <a:lnTo>
                  <a:pt x="2392" y="984"/>
                </a:lnTo>
                <a:lnTo>
                  <a:pt x="2417" y="1026"/>
                </a:lnTo>
                <a:lnTo>
                  <a:pt x="2438" y="1069"/>
                </a:lnTo>
                <a:lnTo>
                  <a:pt x="2452" y="1116"/>
                </a:lnTo>
                <a:lnTo>
                  <a:pt x="2461" y="1164"/>
                </a:lnTo>
                <a:lnTo>
                  <a:pt x="2464" y="1214"/>
                </a:lnTo>
                <a:lnTo>
                  <a:pt x="2461" y="1264"/>
                </a:lnTo>
                <a:lnTo>
                  <a:pt x="2452" y="1313"/>
                </a:lnTo>
                <a:lnTo>
                  <a:pt x="2438" y="1359"/>
                </a:lnTo>
                <a:lnTo>
                  <a:pt x="2417" y="1403"/>
                </a:lnTo>
                <a:lnTo>
                  <a:pt x="2392" y="1444"/>
                </a:lnTo>
                <a:lnTo>
                  <a:pt x="2363" y="1481"/>
                </a:lnTo>
                <a:lnTo>
                  <a:pt x="2329" y="1514"/>
                </a:lnTo>
                <a:lnTo>
                  <a:pt x="2291" y="1544"/>
                </a:lnTo>
                <a:lnTo>
                  <a:pt x="2251" y="1569"/>
                </a:lnTo>
                <a:lnTo>
                  <a:pt x="2207" y="1589"/>
                </a:lnTo>
                <a:lnTo>
                  <a:pt x="2161" y="1604"/>
                </a:lnTo>
                <a:lnTo>
                  <a:pt x="2112" y="1612"/>
                </a:lnTo>
                <a:lnTo>
                  <a:pt x="2061" y="1616"/>
                </a:lnTo>
                <a:lnTo>
                  <a:pt x="2016" y="1614"/>
                </a:lnTo>
                <a:lnTo>
                  <a:pt x="1972" y="1606"/>
                </a:lnTo>
                <a:lnTo>
                  <a:pt x="1931" y="1594"/>
                </a:lnTo>
                <a:lnTo>
                  <a:pt x="1891" y="1578"/>
                </a:lnTo>
                <a:lnTo>
                  <a:pt x="1883" y="1527"/>
                </a:lnTo>
                <a:lnTo>
                  <a:pt x="1870" y="1477"/>
                </a:lnTo>
                <a:lnTo>
                  <a:pt x="1852" y="1431"/>
                </a:lnTo>
                <a:lnTo>
                  <a:pt x="1829" y="1385"/>
                </a:lnTo>
                <a:lnTo>
                  <a:pt x="1802" y="1344"/>
                </a:lnTo>
                <a:lnTo>
                  <a:pt x="1772" y="1305"/>
                </a:lnTo>
                <a:lnTo>
                  <a:pt x="1737" y="1269"/>
                </a:lnTo>
                <a:lnTo>
                  <a:pt x="1700" y="1236"/>
                </a:lnTo>
                <a:lnTo>
                  <a:pt x="1658" y="1209"/>
                </a:lnTo>
                <a:lnTo>
                  <a:pt x="1662" y="1158"/>
                </a:lnTo>
                <a:lnTo>
                  <a:pt x="1672" y="1110"/>
                </a:lnTo>
                <a:lnTo>
                  <a:pt x="1687" y="1065"/>
                </a:lnTo>
                <a:lnTo>
                  <a:pt x="1708" y="1022"/>
                </a:lnTo>
                <a:lnTo>
                  <a:pt x="1733" y="981"/>
                </a:lnTo>
                <a:lnTo>
                  <a:pt x="1762" y="945"/>
                </a:lnTo>
                <a:lnTo>
                  <a:pt x="1796" y="912"/>
                </a:lnTo>
                <a:lnTo>
                  <a:pt x="1833" y="883"/>
                </a:lnTo>
                <a:lnTo>
                  <a:pt x="1874" y="858"/>
                </a:lnTo>
                <a:lnTo>
                  <a:pt x="1917" y="839"/>
                </a:lnTo>
                <a:lnTo>
                  <a:pt x="1963" y="824"/>
                </a:lnTo>
                <a:lnTo>
                  <a:pt x="2012" y="815"/>
                </a:lnTo>
                <a:lnTo>
                  <a:pt x="2061" y="813"/>
                </a:lnTo>
                <a:close/>
                <a:moveTo>
                  <a:pt x="687" y="813"/>
                </a:moveTo>
                <a:lnTo>
                  <a:pt x="738" y="816"/>
                </a:lnTo>
                <a:lnTo>
                  <a:pt x="787" y="824"/>
                </a:lnTo>
                <a:lnTo>
                  <a:pt x="833" y="840"/>
                </a:lnTo>
                <a:lnTo>
                  <a:pt x="877" y="859"/>
                </a:lnTo>
                <a:lnTo>
                  <a:pt x="917" y="884"/>
                </a:lnTo>
                <a:lnTo>
                  <a:pt x="954" y="914"/>
                </a:lnTo>
                <a:lnTo>
                  <a:pt x="989" y="947"/>
                </a:lnTo>
                <a:lnTo>
                  <a:pt x="1018" y="984"/>
                </a:lnTo>
                <a:lnTo>
                  <a:pt x="1043" y="1026"/>
                </a:lnTo>
                <a:lnTo>
                  <a:pt x="1063" y="1069"/>
                </a:lnTo>
                <a:lnTo>
                  <a:pt x="1078" y="1116"/>
                </a:lnTo>
                <a:lnTo>
                  <a:pt x="1087" y="1164"/>
                </a:lnTo>
                <a:lnTo>
                  <a:pt x="1090" y="1214"/>
                </a:lnTo>
                <a:lnTo>
                  <a:pt x="1089" y="1236"/>
                </a:lnTo>
                <a:lnTo>
                  <a:pt x="1049" y="1272"/>
                </a:lnTo>
                <a:lnTo>
                  <a:pt x="1013" y="1311"/>
                </a:lnTo>
                <a:lnTo>
                  <a:pt x="980" y="1353"/>
                </a:lnTo>
                <a:lnTo>
                  <a:pt x="952" y="1400"/>
                </a:lnTo>
                <a:lnTo>
                  <a:pt x="931" y="1448"/>
                </a:lnTo>
                <a:lnTo>
                  <a:pt x="913" y="1500"/>
                </a:lnTo>
                <a:lnTo>
                  <a:pt x="902" y="1554"/>
                </a:lnTo>
                <a:lnTo>
                  <a:pt x="863" y="1575"/>
                </a:lnTo>
                <a:lnTo>
                  <a:pt x="822" y="1593"/>
                </a:lnTo>
                <a:lnTo>
                  <a:pt x="778" y="1605"/>
                </a:lnTo>
                <a:lnTo>
                  <a:pt x="734" y="1614"/>
                </a:lnTo>
                <a:lnTo>
                  <a:pt x="687" y="1616"/>
                </a:lnTo>
                <a:lnTo>
                  <a:pt x="636" y="1612"/>
                </a:lnTo>
                <a:lnTo>
                  <a:pt x="588" y="1604"/>
                </a:lnTo>
                <a:lnTo>
                  <a:pt x="542" y="1589"/>
                </a:lnTo>
                <a:lnTo>
                  <a:pt x="497" y="1569"/>
                </a:lnTo>
                <a:lnTo>
                  <a:pt x="457" y="1544"/>
                </a:lnTo>
                <a:lnTo>
                  <a:pt x="420" y="1514"/>
                </a:lnTo>
                <a:lnTo>
                  <a:pt x="386" y="1481"/>
                </a:lnTo>
                <a:lnTo>
                  <a:pt x="357" y="1444"/>
                </a:lnTo>
                <a:lnTo>
                  <a:pt x="332" y="1403"/>
                </a:lnTo>
                <a:lnTo>
                  <a:pt x="311" y="1359"/>
                </a:lnTo>
                <a:lnTo>
                  <a:pt x="296" y="1313"/>
                </a:lnTo>
                <a:lnTo>
                  <a:pt x="287" y="1264"/>
                </a:lnTo>
                <a:lnTo>
                  <a:pt x="284" y="1214"/>
                </a:lnTo>
                <a:lnTo>
                  <a:pt x="287" y="1164"/>
                </a:lnTo>
                <a:lnTo>
                  <a:pt x="296" y="1116"/>
                </a:lnTo>
                <a:lnTo>
                  <a:pt x="311" y="1069"/>
                </a:lnTo>
                <a:lnTo>
                  <a:pt x="332" y="1026"/>
                </a:lnTo>
                <a:lnTo>
                  <a:pt x="357" y="984"/>
                </a:lnTo>
                <a:lnTo>
                  <a:pt x="386" y="947"/>
                </a:lnTo>
                <a:lnTo>
                  <a:pt x="420" y="914"/>
                </a:lnTo>
                <a:lnTo>
                  <a:pt x="457" y="884"/>
                </a:lnTo>
                <a:lnTo>
                  <a:pt x="497" y="859"/>
                </a:lnTo>
                <a:lnTo>
                  <a:pt x="542" y="840"/>
                </a:lnTo>
                <a:lnTo>
                  <a:pt x="588" y="824"/>
                </a:lnTo>
                <a:lnTo>
                  <a:pt x="636" y="816"/>
                </a:lnTo>
                <a:lnTo>
                  <a:pt x="687" y="813"/>
                </a:lnTo>
                <a:close/>
                <a:moveTo>
                  <a:pt x="2726" y="408"/>
                </a:moveTo>
                <a:lnTo>
                  <a:pt x="2776" y="411"/>
                </a:lnTo>
                <a:lnTo>
                  <a:pt x="2825" y="420"/>
                </a:lnTo>
                <a:lnTo>
                  <a:pt x="2872" y="435"/>
                </a:lnTo>
                <a:lnTo>
                  <a:pt x="2915" y="456"/>
                </a:lnTo>
                <a:lnTo>
                  <a:pt x="2956" y="480"/>
                </a:lnTo>
                <a:lnTo>
                  <a:pt x="2994" y="509"/>
                </a:lnTo>
                <a:lnTo>
                  <a:pt x="3027" y="543"/>
                </a:lnTo>
                <a:lnTo>
                  <a:pt x="3056" y="581"/>
                </a:lnTo>
                <a:lnTo>
                  <a:pt x="3082" y="621"/>
                </a:lnTo>
                <a:lnTo>
                  <a:pt x="3102" y="665"/>
                </a:lnTo>
                <a:lnTo>
                  <a:pt x="3116" y="711"/>
                </a:lnTo>
                <a:lnTo>
                  <a:pt x="3126" y="759"/>
                </a:lnTo>
                <a:lnTo>
                  <a:pt x="3129" y="810"/>
                </a:lnTo>
                <a:lnTo>
                  <a:pt x="3126" y="860"/>
                </a:lnTo>
                <a:lnTo>
                  <a:pt x="3116" y="909"/>
                </a:lnTo>
                <a:lnTo>
                  <a:pt x="3102" y="956"/>
                </a:lnTo>
                <a:lnTo>
                  <a:pt x="3082" y="999"/>
                </a:lnTo>
                <a:lnTo>
                  <a:pt x="3056" y="1039"/>
                </a:lnTo>
                <a:lnTo>
                  <a:pt x="3027" y="1076"/>
                </a:lnTo>
                <a:lnTo>
                  <a:pt x="2994" y="1110"/>
                </a:lnTo>
                <a:lnTo>
                  <a:pt x="2956" y="1139"/>
                </a:lnTo>
                <a:lnTo>
                  <a:pt x="2915" y="1164"/>
                </a:lnTo>
                <a:lnTo>
                  <a:pt x="2872" y="1185"/>
                </a:lnTo>
                <a:lnTo>
                  <a:pt x="2825" y="1199"/>
                </a:lnTo>
                <a:lnTo>
                  <a:pt x="2776" y="1209"/>
                </a:lnTo>
                <a:lnTo>
                  <a:pt x="2726" y="1212"/>
                </a:lnTo>
                <a:lnTo>
                  <a:pt x="2681" y="1210"/>
                </a:lnTo>
                <a:lnTo>
                  <a:pt x="2638" y="1201"/>
                </a:lnTo>
                <a:lnTo>
                  <a:pt x="2595" y="1190"/>
                </a:lnTo>
                <a:lnTo>
                  <a:pt x="2556" y="1173"/>
                </a:lnTo>
                <a:lnTo>
                  <a:pt x="2547" y="1123"/>
                </a:lnTo>
                <a:lnTo>
                  <a:pt x="2534" y="1073"/>
                </a:lnTo>
                <a:lnTo>
                  <a:pt x="2516" y="1026"/>
                </a:lnTo>
                <a:lnTo>
                  <a:pt x="2493" y="981"/>
                </a:lnTo>
                <a:lnTo>
                  <a:pt x="2467" y="939"/>
                </a:lnTo>
                <a:lnTo>
                  <a:pt x="2436" y="901"/>
                </a:lnTo>
                <a:lnTo>
                  <a:pt x="2402" y="865"/>
                </a:lnTo>
                <a:lnTo>
                  <a:pt x="2364" y="833"/>
                </a:lnTo>
                <a:lnTo>
                  <a:pt x="2324" y="804"/>
                </a:lnTo>
                <a:lnTo>
                  <a:pt x="2327" y="754"/>
                </a:lnTo>
                <a:lnTo>
                  <a:pt x="2337" y="707"/>
                </a:lnTo>
                <a:lnTo>
                  <a:pt x="2352" y="661"/>
                </a:lnTo>
                <a:lnTo>
                  <a:pt x="2372" y="618"/>
                </a:lnTo>
                <a:lnTo>
                  <a:pt x="2397" y="577"/>
                </a:lnTo>
                <a:lnTo>
                  <a:pt x="2427" y="541"/>
                </a:lnTo>
                <a:lnTo>
                  <a:pt x="2460" y="508"/>
                </a:lnTo>
                <a:lnTo>
                  <a:pt x="2498" y="479"/>
                </a:lnTo>
                <a:lnTo>
                  <a:pt x="2538" y="455"/>
                </a:lnTo>
                <a:lnTo>
                  <a:pt x="2582" y="435"/>
                </a:lnTo>
                <a:lnTo>
                  <a:pt x="2627" y="420"/>
                </a:lnTo>
                <a:lnTo>
                  <a:pt x="2676" y="411"/>
                </a:lnTo>
                <a:lnTo>
                  <a:pt x="2726" y="408"/>
                </a:lnTo>
                <a:close/>
                <a:moveTo>
                  <a:pt x="1374" y="0"/>
                </a:moveTo>
                <a:lnTo>
                  <a:pt x="1425" y="3"/>
                </a:lnTo>
                <a:lnTo>
                  <a:pt x="1475" y="11"/>
                </a:lnTo>
                <a:lnTo>
                  <a:pt x="1521" y="25"/>
                </a:lnTo>
                <a:lnTo>
                  <a:pt x="1567" y="44"/>
                </a:lnTo>
                <a:lnTo>
                  <a:pt x="1608" y="68"/>
                </a:lnTo>
                <a:lnTo>
                  <a:pt x="1648" y="96"/>
                </a:lnTo>
                <a:lnTo>
                  <a:pt x="1684" y="127"/>
                </a:lnTo>
                <a:lnTo>
                  <a:pt x="1715" y="163"/>
                </a:lnTo>
                <a:lnTo>
                  <a:pt x="1743" y="203"/>
                </a:lnTo>
                <a:lnTo>
                  <a:pt x="1767" y="244"/>
                </a:lnTo>
                <a:lnTo>
                  <a:pt x="1787" y="289"/>
                </a:lnTo>
                <a:lnTo>
                  <a:pt x="1800" y="336"/>
                </a:lnTo>
                <a:lnTo>
                  <a:pt x="1808" y="385"/>
                </a:lnTo>
                <a:lnTo>
                  <a:pt x="1812" y="436"/>
                </a:lnTo>
                <a:lnTo>
                  <a:pt x="1808" y="487"/>
                </a:lnTo>
                <a:lnTo>
                  <a:pt x="1800" y="536"/>
                </a:lnTo>
                <a:lnTo>
                  <a:pt x="1787" y="583"/>
                </a:lnTo>
                <a:lnTo>
                  <a:pt x="1767" y="628"/>
                </a:lnTo>
                <a:lnTo>
                  <a:pt x="1743" y="669"/>
                </a:lnTo>
                <a:lnTo>
                  <a:pt x="1715" y="709"/>
                </a:lnTo>
                <a:lnTo>
                  <a:pt x="1684" y="744"/>
                </a:lnTo>
                <a:lnTo>
                  <a:pt x="1648" y="776"/>
                </a:lnTo>
                <a:lnTo>
                  <a:pt x="1608" y="804"/>
                </a:lnTo>
                <a:lnTo>
                  <a:pt x="1567" y="827"/>
                </a:lnTo>
                <a:lnTo>
                  <a:pt x="1521" y="846"/>
                </a:lnTo>
                <a:lnTo>
                  <a:pt x="1475" y="860"/>
                </a:lnTo>
                <a:lnTo>
                  <a:pt x="1425" y="869"/>
                </a:lnTo>
                <a:lnTo>
                  <a:pt x="1374" y="872"/>
                </a:lnTo>
                <a:lnTo>
                  <a:pt x="1323" y="869"/>
                </a:lnTo>
                <a:lnTo>
                  <a:pt x="1274" y="860"/>
                </a:lnTo>
                <a:lnTo>
                  <a:pt x="1227" y="846"/>
                </a:lnTo>
                <a:lnTo>
                  <a:pt x="1181" y="827"/>
                </a:lnTo>
                <a:lnTo>
                  <a:pt x="1140" y="804"/>
                </a:lnTo>
                <a:lnTo>
                  <a:pt x="1101" y="776"/>
                </a:lnTo>
                <a:lnTo>
                  <a:pt x="1064" y="744"/>
                </a:lnTo>
                <a:lnTo>
                  <a:pt x="1033" y="709"/>
                </a:lnTo>
                <a:lnTo>
                  <a:pt x="1005" y="669"/>
                </a:lnTo>
                <a:lnTo>
                  <a:pt x="981" y="628"/>
                </a:lnTo>
                <a:lnTo>
                  <a:pt x="962" y="583"/>
                </a:lnTo>
                <a:lnTo>
                  <a:pt x="948" y="536"/>
                </a:lnTo>
                <a:lnTo>
                  <a:pt x="940" y="487"/>
                </a:lnTo>
                <a:lnTo>
                  <a:pt x="937" y="436"/>
                </a:lnTo>
                <a:lnTo>
                  <a:pt x="940" y="385"/>
                </a:lnTo>
                <a:lnTo>
                  <a:pt x="948" y="336"/>
                </a:lnTo>
                <a:lnTo>
                  <a:pt x="962" y="289"/>
                </a:lnTo>
                <a:lnTo>
                  <a:pt x="981" y="244"/>
                </a:lnTo>
                <a:lnTo>
                  <a:pt x="1005" y="203"/>
                </a:lnTo>
                <a:lnTo>
                  <a:pt x="1033" y="163"/>
                </a:lnTo>
                <a:lnTo>
                  <a:pt x="1064" y="127"/>
                </a:lnTo>
                <a:lnTo>
                  <a:pt x="1101" y="96"/>
                </a:lnTo>
                <a:lnTo>
                  <a:pt x="1140" y="68"/>
                </a:lnTo>
                <a:lnTo>
                  <a:pt x="1181" y="44"/>
                </a:lnTo>
                <a:lnTo>
                  <a:pt x="1227" y="25"/>
                </a:lnTo>
                <a:lnTo>
                  <a:pt x="1274" y="11"/>
                </a:lnTo>
                <a:lnTo>
                  <a:pt x="1323" y="3"/>
                </a:lnTo>
                <a:lnTo>
                  <a:pt x="1374" y="0"/>
                </a:lnTo>
                <a:close/>
              </a:path>
            </a:pathLst>
          </a:custGeom>
          <a:solidFill>
            <a:srgbClr val="014A9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id="{A8A81229-8623-4E95-8AB6-75C966AF3460}"/>
              </a:ext>
            </a:extLst>
          </p:cNvPr>
          <p:cNvSpPr>
            <a:spLocks noEditPoints="1"/>
          </p:cNvSpPr>
          <p:nvPr/>
        </p:nvSpPr>
        <p:spPr bwMode="auto">
          <a:xfrm>
            <a:off x="5747708" y="4566762"/>
            <a:ext cx="1108083" cy="857693"/>
          </a:xfrm>
          <a:custGeom>
            <a:avLst/>
            <a:gdLst>
              <a:gd name="T0" fmla="*/ 2315 w 3604"/>
              <a:gd name="T1" fmla="*/ 1678 h 3007"/>
              <a:gd name="T2" fmla="*/ 2613 w 3604"/>
              <a:gd name="T3" fmla="*/ 1921 h 3007"/>
              <a:gd name="T4" fmla="*/ 2729 w 3604"/>
              <a:gd name="T5" fmla="*/ 2297 h 3007"/>
              <a:gd name="T6" fmla="*/ 2655 w 3604"/>
              <a:gd name="T7" fmla="*/ 2873 h 3007"/>
              <a:gd name="T8" fmla="*/ 2444 w 3604"/>
              <a:gd name="T9" fmla="*/ 2942 h 3007"/>
              <a:gd name="T10" fmla="*/ 2054 w 3604"/>
              <a:gd name="T11" fmla="*/ 3002 h 3007"/>
              <a:gd name="T12" fmla="*/ 1556 w 3604"/>
              <a:gd name="T13" fmla="*/ 2987 h 3007"/>
              <a:gd name="T14" fmla="*/ 967 w 3604"/>
              <a:gd name="T15" fmla="*/ 2860 h 3007"/>
              <a:gd name="T16" fmla="*/ 958 w 3604"/>
              <a:gd name="T17" fmla="*/ 2097 h 3007"/>
              <a:gd name="T18" fmla="*/ 1174 w 3604"/>
              <a:gd name="T19" fmla="*/ 1778 h 3007"/>
              <a:gd name="T20" fmla="*/ 1535 w 3604"/>
              <a:gd name="T21" fmla="*/ 1629 h 3007"/>
              <a:gd name="T22" fmla="*/ 3128 w 3604"/>
              <a:gd name="T23" fmla="*/ 1114 h 3007"/>
              <a:gd name="T24" fmla="*/ 3449 w 3604"/>
              <a:gd name="T25" fmla="*/ 1328 h 3007"/>
              <a:gd name="T26" fmla="*/ 3600 w 3604"/>
              <a:gd name="T27" fmla="*/ 1686 h 3007"/>
              <a:gd name="T28" fmla="*/ 3548 w 3604"/>
              <a:gd name="T29" fmla="*/ 2325 h 3007"/>
              <a:gd name="T30" fmla="*/ 3368 w 3604"/>
              <a:gd name="T31" fmla="*/ 2388 h 3007"/>
              <a:gd name="T32" fmla="*/ 3012 w 3604"/>
              <a:gd name="T33" fmla="*/ 2454 h 3007"/>
              <a:gd name="T34" fmla="*/ 2828 w 3604"/>
              <a:gd name="T35" fmla="*/ 2089 h 3007"/>
              <a:gd name="T36" fmla="*/ 2626 w 3604"/>
              <a:gd name="T37" fmla="*/ 1741 h 3007"/>
              <a:gd name="T38" fmla="*/ 2281 w 3604"/>
              <a:gd name="T39" fmla="*/ 1534 h 3007"/>
              <a:gd name="T40" fmla="*/ 2466 w 3604"/>
              <a:gd name="T41" fmla="*/ 1213 h 3007"/>
              <a:gd name="T42" fmla="*/ 1180 w 3604"/>
              <a:gd name="T43" fmla="*/ 1151 h 3007"/>
              <a:gd name="T44" fmla="*/ 1333 w 3604"/>
              <a:gd name="T45" fmla="*/ 1489 h 3007"/>
              <a:gd name="T46" fmla="*/ 1080 w 3604"/>
              <a:gd name="T47" fmla="*/ 1695 h 3007"/>
              <a:gd name="T48" fmla="*/ 850 w 3604"/>
              <a:gd name="T49" fmla="*/ 2023 h 3007"/>
              <a:gd name="T50" fmla="*/ 716 w 3604"/>
              <a:gd name="T51" fmla="*/ 2455 h 3007"/>
              <a:gd name="T52" fmla="*/ 145 w 3604"/>
              <a:gd name="T53" fmla="*/ 2350 h 3007"/>
              <a:gd name="T54" fmla="*/ 13 w 3604"/>
              <a:gd name="T55" fmla="*/ 1620 h 3007"/>
              <a:gd name="T56" fmla="*/ 198 w 3604"/>
              <a:gd name="T57" fmla="*/ 1281 h 3007"/>
              <a:gd name="T58" fmla="*/ 540 w 3604"/>
              <a:gd name="T59" fmla="*/ 1097 h 3007"/>
              <a:gd name="T60" fmla="*/ 1995 w 3604"/>
              <a:gd name="T61" fmla="*/ 568 h 3007"/>
              <a:gd name="T62" fmla="*/ 2254 w 3604"/>
              <a:gd name="T63" fmla="*/ 756 h 3007"/>
              <a:gd name="T64" fmla="*/ 2357 w 3604"/>
              <a:gd name="T65" fmla="*/ 1065 h 3007"/>
              <a:gd name="T66" fmla="*/ 2254 w 3604"/>
              <a:gd name="T67" fmla="*/ 1374 h 3007"/>
              <a:gd name="T68" fmla="*/ 1995 w 3604"/>
              <a:gd name="T69" fmla="*/ 1563 h 3007"/>
              <a:gd name="T70" fmla="*/ 1661 w 3604"/>
              <a:gd name="T71" fmla="*/ 1563 h 3007"/>
              <a:gd name="T72" fmla="*/ 1402 w 3604"/>
              <a:gd name="T73" fmla="*/ 1375 h 3007"/>
              <a:gd name="T74" fmla="*/ 1300 w 3604"/>
              <a:gd name="T75" fmla="*/ 1065 h 3007"/>
              <a:gd name="T76" fmla="*/ 1402 w 3604"/>
              <a:gd name="T77" fmla="*/ 756 h 3007"/>
              <a:gd name="T78" fmla="*/ 1661 w 3604"/>
              <a:gd name="T79" fmla="*/ 568 h 3007"/>
              <a:gd name="T80" fmla="*/ 2816 w 3604"/>
              <a:gd name="T81" fmla="*/ 12 h 3007"/>
              <a:gd name="T82" fmla="*/ 3095 w 3604"/>
              <a:gd name="T83" fmla="*/ 173 h 3007"/>
              <a:gd name="T84" fmla="*/ 3228 w 3604"/>
              <a:gd name="T85" fmla="*/ 467 h 3007"/>
              <a:gd name="T86" fmla="*/ 3159 w 3604"/>
              <a:gd name="T87" fmla="*/ 789 h 3007"/>
              <a:gd name="T88" fmla="*/ 2921 w 3604"/>
              <a:gd name="T89" fmla="*/ 1002 h 3007"/>
              <a:gd name="T90" fmla="*/ 2587 w 3604"/>
              <a:gd name="T91" fmla="*/ 1035 h 3007"/>
              <a:gd name="T92" fmla="*/ 2411 w 3604"/>
              <a:gd name="T93" fmla="*/ 770 h 3007"/>
              <a:gd name="T94" fmla="*/ 2175 w 3604"/>
              <a:gd name="T95" fmla="*/ 516 h 3007"/>
              <a:gd name="T96" fmla="*/ 2293 w 3604"/>
              <a:gd name="T97" fmla="*/ 192 h 3007"/>
              <a:gd name="T98" fmla="*/ 2582 w 3604"/>
              <a:gd name="T99" fmla="*/ 13 h 3007"/>
              <a:gd name="T100" fmla="*/ 1069 w 3604"/>
              <a:gd name="T101" fmla="*/ 27 h 3007"/>
              <a:gd name="T102" fmla="*/ 1328 w 3604"/>
              <a:gd name="T103" fmla="*/ 214 h 3007"/>
              <a:gd name="T104" fmla="*/ 1429 w 3604"/>
              <a:gd name="T105" fmla="*/ 524 h 3007"/>
              <a:gd name="T106" fmla="*/ 1267 w 3604"/>
              <a:gd name="T107" fmla="*/ 735 h 3007"/>
              <a:gd name="T108" fmla="*/ 1096 w 3604"/>
              <a:gd name="T109" fmla="*/ 1011 h 3007"/>
              <a:gd name="T110" fmla="*/ 787 w 3604"/>
              <a:gd name="T111" fmla="*/ 1036 h 3007"/>
              <a:gd name="T112" fmla="*/ 508 w 3604"/>
              <a:gd name="T113" fmla="*/ 876 h 3007"/>
              <a:gd name="T114" fmla="*/ 375 w 3604"/>
              <a:gd name="T115" fmla="*/ 581 h 3007"/>
              <a:gd name="T116" fmla="*/ 445 w 3604"/>
              <a:gd name="T117" fmla="*/ 259 h 3007"/>
              <a:gd name="T118" fmla="*/ 683 w 3604"/>
              <a:gd name="T119" fmla="*/ 46 h 3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04" h="3007">
                <a:moveTo>
                  <a:pt x="1604" y="1624"/>
                </a:moveTo>
                <a:lnTo>
                  <a:pt x="2053" y="1624"/>
                </a:lnTo>
                <a:lnTo>
                  <a:pt x="2122" y="1629"/>
                </a:lnTo>
                <a:lnTo>
                  <a:pt x="2189" y="1639"/>
                </a:lnTo>
                <a:lnTo>
                  <a:pt x="2253" y="1655"/>
                </a:lnTo>
                <a:lnTo>
                  <a:pt x="2315" y="1678"/>
                </a:lnTo>
                <a:lnTo>
                  <a:pt x="2375" y="1706"/>
                </a:lnTo>
                <a:lnTo>
                  <a:pt x="2430" y="1740"/>
                </a:lnTo>
                <a:lnTo>
                  <a:pt x="2483" y="1778"/>
                </a:lnTo>
                <a:lnTo>
                  <a:pt x="2531" y="1822"/>
                </a:lnTo>
                <a:lnTo>
                  <a:pt x="2574" y="1869"/>
                </a:lnTo>
                <a:lnTo>
                  <a:pt x="2613" y="1921"/>
                </a:lnTo>
                <a:lnTo>
                  <a:pt x="2647" y="1977"/>
                </a:lnTo>
                <a:lnTo>
                  <a:pt x="2676" y="2035"/>
                </a:lnTo>
                <a:lnTo>
                  <a:pt x="2698" y="2097"/>
                </a:lnTo>
                <a:lnTo>
                  <a:pt x="2715" y="2161"/>
                </a:lnTo>
                <a:lnTo>
                  <a:pt x="2726" y="2227"/>
                </a:lnTo>
                <a:lnTo>
                  <a:pt x="2729" y="2297"/>
                </a:lnTo>
                <a:lnTo>
                  <a:pt x="2729" y="2840"/>
                </a:lnTo>
                <a:lnTo>
                  <a:pt x="2725" y="2840"/>
                </a:lnTo>
                <a:lnTo>
                  <a:pt x="2691" y="2858"/>
                </a:lnTo>
                <a:lnTo>
                  <a:pt x="2684" y="2861"/>
                </a:lnTo>
                <a:lnTo>
                  <a:pt x="2673" y="2866"/>
                </a:lnTo>
                <a:lnTo>
                  <a:pt x="2655" y="2873"/>
                </a:lnTo>
                <a:lnTo>
                  <a:pt x="2633" y="2883"/>
                </a:lnTo>
                <a:lnTo>
                  <a:pt x="2605" y="2893"/>
                </a:lnTo>
                <a:lnTo>
                  <a:pt x="2573" y="2905"/>
                </a:lnTo>
                <a:lnTo>
                  <a:pt x="2535" y="2917"/>
                </a:lnTo>
                <a:lnTo>
                  <a:pt x="2491" y="2929"/>
                </a:lnTo>
                <a:lnTo>
                  <a:pt x="2444" y="2942"/>
                </a:lnTo>
                <a:lnTo>
                  <a:pt x="2391" y="2955"/>
                </a:lnTo>
                <a:lnTo>
                  <a:pt x="2332" y="2966"/>
                </a:lnTo>
                <a:lnTo>
                  <a:pt x="2270" y="2977"/>
                </a:lnTo>
                <a:lnTo>
                  <a:pt x="2202" y="2987"/>
                </a:lnTo>
                <a:lnTo>
                  <a:pt x="2130" y="2996"/>
                </a:lnTo>
                <a:lnTo>
                  <a:pt x="2054" y="3002"/>
                </a:lnTo>
                <a:lnTo>
                  <a:pt x="1972" y="3006"/>
                </a:lnTo>
                <a:lnTo>
                  <a:pt x="1887" y="3007"/>
                </a:lnTo>
                <a:lnTo>
                  <a:pt x="1808" y="3006"/>
                </a:lnTo>
                <a:lnTo>
                  <a:pt x="1727" y="3003"/>
                </a:lnTo>
                <a:lnTo>
                  <a:pt x="1643" y="2996"/>
                </a:lnTo>
                <a:lnTo>
                  <a:pt x="1556" y="2987"/>
                </a:lnTo>
                <a:lnTo>
                  <a:pt x="1465" y="2975"/>
                </a:lnTo>
                <a:lnTo>
                  <a:pt x="1371" y="2960"/>
                </a:lnTo>
                <a:lnTo>
                  <a:pt x="1274" y="2941"/>
                </a:lnTo>
                <a:lnTo>
                  <a:pt x="1175" y="2918"/>
                </a:lnTo>
                <a:lnTo>
                  <a:pt x="1072" y="2892"/>
                </a:lnTo>
                <a:lnTo>
                  <a:pt x="967" y="2860"/>
                </a:lnTo>
                <a:lnTo>
                  <a:pt x="929" y="2849"/>
                </a:lnTo>
                <a:lnTo>
                  <a:pt x="927" y="2840"/>
                </a:lnTo>
                <a:lnTo>
                  <a:pt x="927" y="2297"/>
                </a:lnTo>
                <a:lnTo>
                  <a:pt x="931" y="2227"/>
                </a:lnTo>
                <a:lnTo>
                  <a:pt x="941" y="2161"/>
                </a:lnTo>
                <a:lnTo>
                  <a:pt x="958" y="2097"/>
                </a:lnTo>
                <a:lnTo>
                  <a:pt x="981" y="2035"/>
                </a:lnTo>
                <a:lnTo>
                  <a:pt x="1009" y="1977"/>
                </a:lnTo>
                <a:lnTo>
                  <a:pt x="1043" y="1921"/>
                </a:lnTo>
                <a:lnTo>
                  <a:pt x="1082" y="1869"/>
                </a:lnTo>
                <a:lnTo>
                  <a:pt x="1126" y="1822"/>
                </a:lnTo>
                <a:lnTo>
                  <a:pt x="1174" y="1778"/>
                </a:lnTo>
                <a:lnTo>
                  <a:pt x="1226" y="1740"/>
                </a:lnTo>
                <a:lnTo>
                  <a:pt x="1282" y="1706"/>
                </a:lnTo>
                <a:lnTo>
                  <a:pt x="1341" y="1678"/>
                </a:lnTo>
                <a:lnTo>
                  <a:pt x="1403" y="1655"/>
                </a:lnTo>
                <a:lnTo>
                  <a:pt x="1468" y="1639"/>
                </a:lnTo>
                <a:lnTo>
                  <a:pt x="1535" y="1629"/>
                </a:lnTo>
                <a:lnTo>
                  <a:pt x="1604" y="1624"/>
                </a:lnTo>
                <a:close/>
                <a:moveTo>
                  <a:pt x="2483" y="1084"/>
                </a:moveTo>
                <a:lnTo>
                  <a:pt x="2927" y="1084"/>
                </a:lnTo>
                <a:lnTo>
                  <a:pt x="2996" y="1087"/>
                </a:lnTo>
                <a:lnTo>
                  <a:pt x="3063" y="1097"/>
                </a:lnTo>
                <a:lnTo>
                  <a:pt x="3128" y="1114"/>
                </a:lnTo>
                <a:lnTo>
                  <a:pt x="3190" y="1137"/>
                </a:lnTo>
                <a:lnTo>
                  <a:pt x="3249" y="1165"/>
                </a:lnTo>
                <a:lnTo>
                  <a:pt x="3305" y="1198"/>
                </a:lnTo>
                <a:lnTo>
                  <a:pt x="3357" y="1237"/>
                </a:lnTo>
                <a:lnTo>
                  <a:pt x="3405" y="1281"/>
                </a:lnTo>
                <a:lnTo>
                  <a:pt x="3449" y="1328"/>
                </a:lnTo>
                <a:lnTo>
                  <a:pt x="3488" y="1380"/>
                </a:lnTo>
                <a:lnTo>
                  <a:pt x="3522" y="1436"/>
                </a:lnTo>
                <a:lnTo>
                  <a:pt x="3550" y="1494"/>
                </a:lnTo>
                <a:lnTo>
                  <a:pt x="3573" y="1555"/>
                </a:lnTo>
                <a:lnTo>
                  <a:pt x="3590" y="1620"/>
                </a:lnTo>
                <a:lnTo>
                  <a:pt x="3600" y="1686"/>
                </a:lnTo>
                <a:lnTo>
                  <a:pt x="3604" y="1755"/>
                </a:lnTo>
                <a:lnTo>
                  <a:pt x="3604" y="2299"/>
                </a:lnTo>
                <a:lnTo>
                  <a:pt x="3600" y="2299"/>
                </a:lnTo>
                <a:lnTo>
                  <a:pt x="3564" y="2316"/>
                </a:lnTo>
                <a:lnTo>
                  <a:pt x="3559" y="2320"/>
                </a:lnTo>
                <a:lnTo>
                  <a:pt x="3548" y="2325"/>
                </a:lnTo>
                <a:lnTo>
                  <a:pt x="3531" y="2332"/>
                </a:lnTo>
                <a:lnTo>
                  <a:pt x="3509" y="2342"/>
                </a:lnTo>
                <a:lnTo>
                  <a:pt x="3481" y="2351"/>
                </a:lnTo>
                <a:lnTo>
                  <a:pt x="3449" y="2363"/>
                </a:lnTo>
                <a:lnTo>
                  <a:pt x="3412" y="2376"/>
                </a:lnTo>
                <a:lnTo>
                  <a:pt x="3368" y="2388"/>
                </a:lnTo>
                <a:lnTo>
                  <a:pt x="3321" y="2401"/>
                </a:lnTo>
                <a:lnTo>
                  <a:pt x="3269" y="2413"/>
                </a:lnTo>
                <a:lnTo>
                  <a:pt x="3211" y="2425"/>
                </a:lnTo>
                <a:lnTo>
                  <a:pt x="3149" y="2436"/>
                </a:lnTo>
                <a:lnTo>
                  <a:pt x="3083" y="2446"/>
                </a:lnTo>
                <a:lnTo>
                  <a:pt x="3012" y="2454"/>
                </a:lnTo>
                <a:lnTo>
                  <a:pt x="2935" y="2460"/>
                </a:lnTo>
                <a:lnTo>
                  <a:pt x="2856" y="2465"/>
                </a:lnTo>
                <a:lnTo>
                  <a:pt x="2856" y="2297"/>
                </a:lnTo>
                <a:lnTo>
                  <a:pt x="2852" y="2226"/>
                </a:lnTo>
                <a:lnTo>
                  <a:pt x="2842" y="2156"/>
                </a:lnTo>
                <a:lnTo>
                  <a:pt x="2828" y="2089"/>
                </a:lnTo>
                <a:lnTo>
                  <a:pt x="2807" y="2023"/>
                </a:lnTo>
                <a:lnTo>
                  <a:pt x="2780" y="1960"/>
                </a:lnTo>
                <a:lnTo>
                  <a:pt x="2748" y="1901"/>
                </a:lnTo>
                <a:lnTo>
                  <a:pt x="2713" y="1844"/>
                </a:lnTo>
                <a:lnTo>
                  <a:pt x="2672" y="1790"/>
                </a:lnTo>
                <a:lnTo>
                  <a:pt x="2626" y="1741"/>
                </a:lnTo>
                <a:lnTo>
                  <a:pt x="2578" y="1695"/>
                </a:lnTo>
                <a:lnTo>
                  <a:pt x="2525" y="1653"/>
                </a:lnTo>
                <a:lnTo>
                  <a:pt x="2468" y="1616"/>
                </a:lnTo>
                <a:lnTo>
                  <a:pt x="2408" y="1584"/>
                </a:lnTo>
                <a:lnTo>
                  <a:pt x="2346" y="1556"/>
                </a:lnTo>
                <a:lnTo>
                  <a:pt x="2281" y="1534"/>
                </a:lnTo>
                <a:lnTo>
                  <a:pt x="2324" y="1489"/>
                </a:lnTo>
                <a:lnTo>
                  <a:pt x="2363" y="1440"/>
                </a:lnTo>
                <a:lnTo>
                  <a:pt x="2396" y="1387"/>
                </a:lnTo>
                <a:lnTo>
                  <a:pt x="2425" y="1332"/>
                </a:lnTo>
                <a:lnTo>
                  <a:pt x="2448" y="1274"/>
                </a:lnTo>
                <a:lnTo>
                  <a:pt x="2466" y="1213"/>
                </a:lnTo>
                <a:lnTo>
                  <a:pt x="2477" y="1149"/>
                </a:lnTo>
                <a:lnTo>
                  <a:pt x="2483" y="1084"/>
                </a:lnTo>
                <a:close/>
                <a:moveTo>
                  <a:pt x="677" y="1084"/>
                </a:moveTo>
                <a:lnTo>
                  <a:pt x="1125" y="1084"/>
                </a:lnTo>
                <a:lnTo>
                  <a:pt x="1175" y="1086"/>
                </a:lnTo>
                <a:lnTo>
                  <a:pt x="1180" y="1151"/>
                </a:lnTo>
                <a:lnTo>
                  <a:pt x="1191" y="1214"/>
                </a:lnTo>
                <a:lnTo>
                  <a:pt x="1209" y="1275"/>
                </a:lnTo>
                <a:lnTo>
                  <a:pt x="1232" y="1333"/>
                </a:lnTo>
                <a:lnTo>
                  <a:pt x="1261" y="1388"/>
                </a:lnTo>
                <a:lnTo>
                  <a:pt x="1294" y="1441"/>
                </a:lnTo>
                <a:lnTo>
                  <a:pt x="1333" y="1489"/>
                </a:lnTo>
                <a:lnTo>
                  <a:pt x="1375" y="1534"/>
                </a:lnTo>
                <a:lnTo>
                  <a:pt x="1311" y="1556"/>
                </a:lnTo>
                <a:lnTo>
                  <a:pt x="1248" y="1584"/>
                </a:lnTo>
                <a:lnTo>
                  <a:pt x="1188" y="1616"/>
                </a:lnTo>
                <a:lnTo>
                  <a:pt x="1133" y="1653"/>
                </a:lnTo>
                <a:lnTo>
                  <a:pt x="1080" y="1695"/>
                </a:lnTo>
                <a:lnTo>
                  <a:pt x="1030" y="1741"/>
                </a:lnTo>
                <a:lnTo>
                  <a:pt x="985" y="1790"/>
                </a:lnTo>
                <a:lnTo>
                  <a:pt x="945" y="1844"/>
                </a:lnTo>
                <a:lnTo>
                  <a:pt x="908" y="1901"/>
                </a:lnTo>
                <a:lnTo>
                  <a:pt x="877" y="1960"/>
                </a:lnTo>
                <a:lnTo>
                  <a:pt x="850" y="2023"/>
                </a:lnTo>
                <a:lnTo>
                  <a:pt x="829" y="2089"/>
                </a:lnTo>
                <a:lnTo>
                  <a:pt x="814" y="2156"/>
                </a:lnTo>
                <a:lnTo>
                  <a:pt x="805" y="2226"/>
                </a:lnTo>
                <a:lnTo>
                  <a:pt x="802" y="2297"/>
                </a:lnTo>
                <a:lnTo>
                  <a:pt x="802" y="2461"/>
                </a:lnTo>
                <a:lnTo>
                  <a:pt x="716" y="2455"/>
                </a:lnTo>
                <a:lnTo>
                  <a:pt x="629" y="2446"/>
                </a:lnTo>
                <a:lnTo>
                  <a:pt x="538" y="2434"/>
                </a:lnTo>
                <a:lnTo>
                  <a:pt x="444" y="2418"/>
                </a:lnTo>
                <a:lnTo>
                  <a:pt x="348" y="2400"/>
                </a:lnTo>
                <a:lnTo>
                  <a:pt x="248" y="2377"/>
                </a:lnTo>
                <a:lnTo>
                  <a:pt x="145" y="2350"/>
                </a:lnTo>
                <a:lnTo>
                  <a:pt x="39" y="2320"/>
                </a:lnTo>
                <a:lnTo>
                  <a:pt x="1" y="2307"/>
                </a:lnTo>
                <a:lnTo>
                  <a:pt x="0" y="2299"/>
                </a:lnTo>
                <a:lnTo>
                  <a:pt x="0" y="1755"/>
                </a:lnTo>
                <a:lnTo>
                  <a:pt x="3" y="1686"/>
                </a:lnTo>
                <a:lnTo>
                  <a:pt x="13" y="1620"/>
                </a:lnTo>
                <a:lnTo>
                  <a:pt x="31" y="1555"/>
                </a:lnTo>
                <a:lnTo>
                  <a:pt x="53" y="1494"/>
                </a:lnTo>
                <a:lnTo>
                  <a:pt x="82" y="1436"/>
                </a:lnTo>
                <a:lnTo>
                  <a:pt x="115" y="1380"/>
                </a:lnTo>
                <a:lnTo>
                  <a:pt x="155" y="1328"/>
                </a:lnTo>
                <a:lnTo>
                  <a:pt x="198" y="1281"/>
                </a:lnTo>
                <a:lnTo>
                  <a:pt x="247" y="1237"/>
                </a:lnTo>
                <a:lnTo>
                  <a:pt x="299" y="1198"/>
                </a:lnTo>
                <a:lnTo>
                  <a:pt x="354" y="1165"/>
                </a:lnTo>
                <a:lnTo>
                  <a:pt x="413" y="1137"/>
                </a:lnTo>
                <a:lnTo>
                  <a:pt x="476" y="1114"/>
                </a:lnTo>
                <a:lnTo>
                  <a:pt x="540" y="1097"/>
                </a:lnTo>
                <a:lnTo>
                  <a:pt x="608" y="1087"/>
                </a:lnTo>
                <a:lnTo>
                  <a:pt x="677" y="1084"/>
                </a:lnTo>
                <a:close/>
                <a:moveTo>
                  <a:pt x="1828" y="541"/>
                </a:moveTo>
                <a:lnTo>
                  <a:pt x="1886" y="544"/>
                </a:lnTo>
                <a:lnTo>
                  <a:pt x="1942" y="553"/>
                </a:lnTo>
                <a:lnTo>
                  <a:pt x="1995" y="568"/>
                </a:lnTo>
                <a:lnTo>
                  <a:pt x="2046" y="588"/>
                </a:lnTo>
                <a:lnTo>
                  <a:pt x="2095" y="613"/>
                </a:lnTo>
                <a:lnTo>
                  <a:pt x="2140" y="642"/>
                </a:lnTo>
                <a:lnTo>
                  <a:pt x="2182" y="676"/>
                </a:lnTo>
                <a:lnTo>
                  <a:pt x="2221" y="714"/>
                </a:lnTo>
                <a:lnTo>
                  <a:pt x="2254" y="756"/>
                </a:lnTo>
                <a:lnTo>
                  <a:pt x="2284" y="801"/>
                </a:lnTo>
                <a:lnTo>
                  <a:pt x="2310" y="848"/>
                </a:lnTo>
                <a:lnTo>
                  <a:pt x="2330" y="900"/>
                </a:lnTo>
                <a:lnTo>
                  <a:pt x="2345" y="952"/>
                </a:lnTo>
                <a:lnTo>
                  <a:pt x="2354" y="1008"/>
                </a:lnTo>
                <a:lnTo>
                  <a:pt x="2357" y="1065"/>
                </a:lnTo>
                <a:lnTo>
                  <a:pt x="2354" y="1123"/>
                </a:lnTo>
                <a:lnTo>
                  <a:pt x="2345" y="1177"/>
                </a:lnTo>
                <a:lnTo>
                  <a:pt x="2330" y="1230"/>
                </a:lnTo>
                <a:lnTo>
                  <a:pt x="2310" y="1282"/>
                </a:lnTo>
                <a:lnTo>
                  <a:pt x="2284" y="1330"/>
                </a:lnTo>
                <a:lnTo>
                  <a:pt x="2254" y="1374"/>
                </a:lnTo>
                <a:lnTo>
                  <a:pt x="2221" y="1416"/>
                </a:lnTo>
                <a:lnTo>
                  <a:pt x="2182" y="1454"/>
                </a:lnTo>
                <a:lnTo>
                  <a:pt x="2140" y="1488"/>
                </a:lnTo>
                <a:lnTo>
                  <a:pt x="2095" y="1518"/>
                </a:lnTo>
                <a:lnTo>
                  <a:pt x="2046" y="1542"/>
                </a:lnTo>
                <a:lnTo>
                  <a:pt x="1995" y="1563"/>
                </a:lnTo>
                <a:lnTo>
                  <a:pt x="1942" y="1577"/>
                </a:lnTo>
                <a:lnTo>
                  <a:pt x="1886" y="1586"/>
                </a:lnTo>
                <a:lnTo>
                  <a:pt x="1828" y="1589"/>
                </a:lnTo>
                <a:lnTo>
                  <a:pt x="1771" y="1586"/>
                </a:lnTo>
                <a:lnTo>
                  <a:pt x="1715" y="1577"/>
                </a:lnTo>
                <a:lnTo>
                  <a:pt x="1661" y="1563"/>
                </a:lnTo>
                <a:lnTo>
                  <a:pt x="1610" y="1542"/>
                </a:lnTo>
                <a:lnTo>
                  <a:pt x="1561" y="1518"/>
                </a:lnTo>
                <a:lnTo>
                  <a:pt x="1516" y="1488"/>
                </a:lnTo>
                <a:lnTo>
                  <a:pt x="1474" y="1454"/>
                </a:lnTo>
                <a:lnTo>
                  <a:pt x="1436" y="1416"/>
                </a:lnTo>
                <a:lnTo>
                  <a:pt x="1402" y="1375"/>
                </a:lnTo>
                <a:lnTo>
                  <a:pt x="1372" y="1330"/>
                </a:lnTo>
                <a:lnTo>
                  <a:pt x="1346" y="1282"/>
                </a:lnTo>
                <a:lnTo>
                  <a:pt x="1327" y="1231"/>
                </a:lnTo>
                <a:lnTo>
                  <a:pt x="1312" y="1177"/>
                </a:lnTo>
                <a:lnTo>
                  <a:pt x="1303" y="1123"/>
                </a:lnTo>
                <a:lnTo>
                  <a:pt x="1300" y="1065"/>
                </a:lnTo>
                <a:lnTo>
                  <a:pt x="1303" y="1008"/>
                </a:lnTo>
                <a:lnTo>
                  <a:pt x="1312" y="952"/>
                </a:lnTo>
                <a:lnTo>
                  <a:pt x="1327" y="900"/>
                </a:lnTo>
                <a:lnTo>
                  <a:pt x="1346" y="849"/>
                </a:lnTo>
                <a:lnTo>
                  <a:pt x="1372" y="801"/>
                </a:lnTo>
                <a:lnTo>
                  <a:pt x="1402" y="756"/>
                </a:lnTo>
                <a:lnTo>
                  <a:pt x="1436" y="714"/>
                </a:lnTo>
                <a:lnTo>
                  <a:pt x="1474" y="676"/>
                </a:lnTo>
                <a:lnTo>
                  <a:pt x="1516" y="642"/>
                </a:lnTo>
                <a:lnTo>
                  <a:pt x="1561" y="613"/>
                </a:lnTo>
                <a:lnTo>
                  <a:pt x="1610" y="588"/>
                </a:lnTo>
                <a:lnTo>
                  <a:pt x="1661" y="568"/>
                </a:lnTo>
                <a:lnTo>
                  <a:pt x="1715" y="553"/>
                </a:lnTo>
                <a:lnTo>
                  <a:pt x="1771" y="544"/>
                </a:lnTo>
                <a:lnTo>
                  <a:pt x="1828" y="541"/>
                </a:lnTo>
                <a:close/>
                <a:moveTo>
                  <a:pt x="2703" y="0"/>
                </a:moveTo>
                <a:lnTo>
                  <a:pt x="2760" y="2"/>
                </a:lnTo>
                <a:lnTo>
                  <a:pt x="2816" y="12"/>
                </a:lnTo>
                <a:lnTo>
                  <a:pt x="2870" y="27"/>
                </a:lnTo>
                <a:lnTo>
                  <a:pt x="2921" y="46"/>
                </a:lnTo>
                <a:lnTo>
                  <a:pt x="2970" y="72"/>
                </a:lnTo>
                <a:lnTo>
                  <a:pt x="3015" y="101"/>
                </a:lnTo>
                <a:lnTo>
                  <a:pt x="3057" y="135"/>
                </a:lnTo>
                <a:lnTo>
                  <a:pt x="3095" y="173"/>
                </a:lnTo>
                <a:lnTo>
                  <a:pt x="3129" y="214"/>
                </a:lnTo>
                <a:lnTo>
                  <a:pt x="3159" y="259"/>
                </a:lnTo>
                <a:lnTo>
                  <a:pt x="3185" y="308"/>
                </a:lnTo>
                <a:lnTo>
                  <a:pt x="3204" y="358"/>
                </a:lnTo>
                <a:lnTo>
                  <a:pt x="3219" y="411"/>
                </a:lnTo>
                <a:lnTo>
                  <a:pt x="3228" y="467"/>
                </a:lnTo>
                <a:lnTo>
                  <a:pt x="3231" y="524"/>
                </a:lnTo>
                <a:lnTo>
                  <a:pt x="3228" y="581"/>
                </a:lnTo>
                <a:lnTo>
                  <a:pt x="3219" y="636"/>
                </a:lnTo>
                <a:lnTo>
                  <a:pt x="3204" y="690"/>
                </a:lnTo>
                <a:lnTo>
                  <a:pt x="3185" y="740"/>
                </a:lnTo>
                <a:lnTo>
                  <a:pt x="3159" y="789"/>
                </a:lnTo>
                <a:lnTo>
                  <a:pt x="3129" y="834"/>
                </a:lnTo>
                <a:lnTo>
                  <a:pt x="3095" y="876"/>
                </a:lnTo>
                <a:lnTo>
                  <a:pt x="3057" y="913"/>
                </a:lnTo>
                <a:lnTo>
                  <a:pt x="3015" y="947"/>
                </a:lnTo>
                <a:lnTo>
                  <a:pt x="2970" y="977"/>
                </a:lnTo>
                <a:lnTo>
                  <a:pt x="2921" y="1002"/>
                </a:lnTo>
                <a:lnTo>
                  <a:pt x="2870" y="1022"/>
                </a:lnTo>
                <a:lnTo>
                  <a:pt x="2816" y="1036"/>
                </a:lnTo>
                <a:lnTo>
                  <a:pt x="2760" y="1045"/>
                </a:lnTo>
                <a:lnTo>
                  <a:pt x="2703" y="1048"/>
                </a:lnTo>
                <a:lnTo>
                  <a:pt x="2644" y="1045"/>
                </a:lnTo>
                <a:lnTo>
                  <a:pt x="2587" y="1035"/>
                </a:lnTo>
                <a:lnTo>
                  <a:pt x="2531" y="1019"/>
                </a:lnTo>
                <a:lnTo>
                  <a:pt x="2479" y="999"/>
                </a:lnTo>
                <a:lnTo>
                  <a:pt x="2470" y="938"/>
                </a:lnTo>
                <a:lnTo>
                  <a:pt x="2456" y="880"/>
                </a:lnTo>
                <a:lnTo>
                  <a:pt x="2436" y="824"/>
                </a:lnTo>
                <a:lnTo>
                  <a:pt x="2411" y="770"/>
                </a:lnTo>
                <a:lnTo>
                  <a:pt x="2382" y="720"/>
                </a:lnTo>
                <a:lnTo>
                  <a:pt x="2347" y="672"/>
                </a:lnTo>
                <a:lnTo>
                  <a:pt x="2310" y="627"/>
                </a:lnTo>
                <a:lnTo>
                  <a:pt x="2269" y="587"/>
                </a:lnTo>
                <a:lnTo>
                  <a:pt x="2223" y="549"/>
                </a:lnTo>
                <a:lnTo>
                  <a:pt x="2175" y="516"/>
                </a:lnTo>
                <a:lnTo>
                  <a:pt x="2179" y="456"/>
                </a:lnTo>
                <a:lnTo>
                  <a:pt x="2190" y="398"/>
                </a:lnTo>
                <a:lnTo>
                  <a:pt x="2208" y="342"/>
                </a:lnTo>
                <a:lnTo>
                  <a:pt x="2231" y="289"/>
                </a:lnTo>
                <a:lnTo>
                  <a:pt x="2260" y="239"/>
                </a:lnTo>
                <a:lnTo>
                  <a:pt x="2293" y="192"/>
                </a:lnTo>
                <a:lnTo>
                  <a:pt x="2332" y="151"/>
                </a:lnTo>
                <a:lnTo>
                  <a:pt x="2375" y="113"/>
                </a:lnTo>
                <a:lnTo>
                  <a:pt x="2422" y="80"/>
                </a:lnTo>
                <a:lnTo>
                  <a:pt x="2473" y="52"/>
                </a:lnTo>
                <a:lnTo>
                  <a:pt x="2526" y="30"/>
                </a:lnTo>
                <a:lnTo>
                  <a:pt x="2582" y="13"/>
                </a:lnTo>
                <a:lnTo>
                  <a:pt x="2642" y="4"/>
                </a:lnTo>
                <a:lnTo>
                  <a:pt x="2703" y="0"/>
                </a:lnTo>
                <a:close/>
                <a:moveTo>
                  <a:pt x="901" y="0"/>
                </a:moveTo>
                <a:lnTo>
                  <a:pt x="959" y="2"/>
                </a:lnTo>
                <a:lnTo>
                  <a:pt x="1014" y="12"/>
                </a:lnTo>
                <a:lnTo>
                  <a:pt x="1069" y="27"/>
                </a:lnTo>
                <a:lnTo>
                  <a:pt x="1119" y="46"/>
                </a:lnTo>
                <a:lnTo>
                  <a:pt x="1168" y="72"/>
                </a:lnTo>
                <a:lnTo>
                  <a:pt x="1214" y="101"/>
                </a:lnTo>
                <a:lnTo>
                  <a:pt x="1256" y="135"/>
                </a:lnTo>
                <a:lnTo>
                  <a:pt x="1293" y="173"/>
                </a:lnTo>
                <a:lnTo>
                  <a:pt x="1328" y="214"/>
                </a:lnTo>
                <a:lnTo>
                  <a:pt x="1358" y="259"/>
                </a:lnTo>
                <a:lnTo>
                  <a:pt x="1383" y="308"/>
                </a:lnTo>
                <a:lnTo>
                  <a:pt x="1403" y="358"/>
                </a:lnTo>
                <a:lnTo>
                  <a:pt x="1417" y="412"/>
                </a:lnTo>
                <a:lnTo>
                  <a:pt x="1426" y="467"/>
                </a:lnTo>
                <a:lnTo>
                  <a:pt x="1429" y="524"/>
                </a:lnTo>
                <a:lnTo>
                  <a:pt x="1429" y="538"/>
                </a:lnTo>
                <a:lnTo>
                  <a:pt x="1428" y="554"/>
                </a:lnTo>
                <a:lnTo>
                  <a:pt x="1382" y="593"/>
                </a:lnTo>
                <a:lnTo>
                  <a:pt x="1339" y="636"/>
                </a:lnTo>
                <a:lnTo>
                  <a:pt x="1300" y="684"/>
                </a:lnTo>
                <a:lnTo>
                  <a:pt x="1267" y="735"/>
                </a:lnTo>
                <a:lnTo>
                  <a:pt x="1237" y="789"/>
                </a:lnTo>
                <a:lnTo>
                  <a:pt x="1214" y="846"/>
                </a:lnTo>
                <a:lnTo>
                  <a:pt x="1195" y="905"/>
                </a:lnTo>
                <a:lnTo>
                  <a:pt x="1183" y="967"/>
                </a:lnTo>
                <a:lnTo>
                  <a:pt x="1140" y="991"/>
                </a:lnTo>
                <a:lnTo>
                  <a:pt x="1096" y="1011"/>
                </a:lnTo>
                <a:lnTo>
                  <a:pt x="1050" y="1027"/>
                </a:lnTo>
                <a:lnTo>
                  <a:pt x="1002" y="1038"/>
                </a:lnTo>
                <a:lnTo>
                  <a:pt x="952" y="1046"/>
                </a:lnTo>
                <a:lnTo>
                  <a:pt x="901" y="1048"/>
                </a:lnTo>
                <a:lnTo>
                  <a:pt x="844" y="1045"/>
                </a:lnTo>
                <a:lnTo>
                  <a:pt x="787" y="1036"/>
                </a:lnTo>
                <a:lnTo>
                  <a:pt x="734" y="1022"/>
                </a:lnTo>
                <a:lnTo>
                  <a:pt x="683" y="1002"/>
                </a:lnTo>
                <a:lnTo>
                  <a:pt x="634" y="977"/>
                </a:lnTo>
                <a:lnTo>
                  <a:pt x="589" y="947"/>
                </a:lnTo>
                <a:lnTo>
                  <a:pt x="547" y="913"/>
                </a:lnTo>
                <a:lnTo>
                  <a:pt x="508" y="876"/>
                </a:lnTo>
                <a:lnTo>
                  <a:pt x="474" y="834"/>
                </a:lnTo>
                <a:lnTo>
                  <a:pt x="445" y="789"/>
                </a:lnTo>
                <a:lnTo>
                  <a:pt x="420" y="740"/>
                </a:lnTo>
                <a:lnTo>
                  <a:pt x="400" y="690"/>
                </a:lnTo>
                <a:lnTo>
                  <a:pt x="384" y="636"/>
                </a:lnTo>
                <a:lnTo>
                  <a:pt x="375" y="581"/>
                </a:lnTo>
                <a:lnTo>
                  <a:pt x="372" y="524"/>
                </a:lnTo>
                <a:lnTo>
                  <a:pt x="375" y="467"/>
                </a:lnTo>
                <a:lnTo>
                  <a:pt x="384" y="412"/>
                </a:lnTo>
                <a:lnTo>
                  <a:pt x="400" y="358"/>
                </a:lnTo>
                <a:lnTo>
                  <a:pt x="420" y="308"/>
                </a:lnTo>
                <a:lnTo>
                  <a:pt x="445" y="259"/>
                </a:lnTo>
                <a:lnTo>
                  <a:pt x="474" y="214"/>
                </a:lnTo>
                <a:lnTo>
                  <a:pt x="508" y="173"/>
                </a:lnTo>
                <a:lnTo>
                  <a:pt x="547" y="135"/>
                </a:lnTo>
                <a:lnTo>
                  <a:pt x="589" y="101"/>
                </a:lnTo>
                <a:lnTo>
                  <a:pt x="634" y="72"/>
                </a:lnTo>
                <a:lnTo>
                  <a:pt x="683" y="46"/>
                </a:lnTo>
                <a:lnTo>
                  <a:pt x="734" y="27"/>
                </a:lnTo>
                <a:lnTo>
                  <a:pt x="787" y="12"/>
                </a:lnTo>
                <a:lnTo>
                  <a:pt x="844" y="2"/>
                </a:lnTo>
                <a:lnTo>
                  <a:pt x="901" y="0"/>
                </a:lnTo>
                <a:close/>
              </a:path>
            </a:pathLst>
          </a:custGeom>
          <a:solidFill>
            <a:srgbClr val="014A9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 Box 64">
            <a:extLst>
              <a:ext uri="{FF2B5EF4-FFF2-40B4-BE49-F238E27FC236}">
                <a16:creationId xmlns:a16="http://schemas.microsoft.com/office/drawing/2014/main" id="{96649347-0F0B-4195-A06F-9C370E7D7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3054" y="3439715"/>
            <a:ext cx="1295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FontTx/>
              <a:buNone/>
            </a:pPr>
            <a:r>
              <a:rPr lang="en-GB" sz="1600" b="1" dirty="0">
                <a:latin typeface="Trebuchet MS" panose="020B0603020202020204" pitchFamily="34" charset="0"/>
                <a:ea typeface="ＭＳ Ｐゴシック" pitchFamily="8" charset="-128"/>
              </a:rPr>
              <a:t>Retailers</a:t>
            </a:r>
            <a:endParaRPr lang="en-GB" sz="1600" b="1" dirty="0">
              <a:solidFill>
                <a:schemeClr val="tx1"/>
              </a:solidFill>
              <a:latin typeface="Trebuchet MS" panose="020B0603020202020204" pitchFamily="34" charset="0"/>
              <a:ea typeface="ＭＳ Ｐゴシック" pitchFamily="8" charset="-128"/>
            </a:endParaRPr>
          </a:p>
        </p:txBody>
      </p:sp>
      <p:sp>
        <p:nvSpPr>
          <p:cNvPr id="18" name="Text Box 64">
            <a:extLst>
              <a:ext uri="{FF2B5EF4-FFF2-40B4-BE49-F238E27FC236}">
                <a16:creationId xmlns:a16="http://schemas.microsoft.com/office/drawing/2014/main" id="{FE95A261-2FF2-4E16-89D7-00210966C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6618" y="3439715"/>
            <a:ext cx="15361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FontTx/>
              <a:buNone/>
            </a:pPr>
            <a:r>
              <a:rPr lang="en-GB" sz="1600" b="1" dirty="0">
                <a:solidFill>
                  <a:schemeClr val="tx1"/>
                </a:solidFill>
                <a:latin typeface="Trebuchet MS" panose="020B0603020202020204" pitchFamily="34" charset="0"/>
                <a:ea typeface="ＭＳ Ｐゴシック" pitchFamily="8" charset="-128"/>
              </a:rPr>
              <a:t>End Consumers</a:t>
            </a:r>
            <a:endParaRPr lang="en-US" sz="1600" b="1" dirty="0">
              <a:solidFill>
                <a:schemeClr val="tx1"/>
              </a:solidFill>
              <a:latin typeface="Trebuchet MS" panose="020B0603020202020204" pitchFamily="34" charset="0"/>
              <a:ea typeface="ＭＳ Ｐゴシック" pitchFamily="8" charset="-128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8F5875C-1BA3-4D4A-B617-4294618AECB5}"/>
              </a:ext>
            </a:extLst>
          </p:cNvPr>
          <p:cNvCxnSpPr>
            <a:cxnSpLocks/>
          </p:cNvCxnSpPr>
          <p:nvPr/>
        </p:nvCxnSpPr>
        <p:spPr>
          <a:xfrm>
            <a:off x="2410272" y="4826794"/>
            <a:ext cx="3052031" cy="0"/>
          </a:xfrm>
          <a:prstGeom prst="straightConnector1">
            <a:avLst/>
          </a:prstGeom>
          <a:ln w="698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A81291-E9CF-4CE2-8079-4E7B70B370C0}"/>
              </a:ext>
            </a:extLst>
          </p:cNvPr>
          <p:cNvCxnSpPr>
            <a:cxnSpLocks/>
          </p:cNvCxnSpPr>
          <p:nvPr/>
        </p:nvCxnSpPr>
        <p:spPr>
          <a:xfrm flipH="1">
            <a:off x="2340597" y="5232889"/>
            <a:ext cx="3035636" cy="0"/>
          </a:xfrm>
          <a:prstGeom prst="straightConnector1">
            <a:avLst/>
          </a:prstGeom>
          <a:ln w="698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F6361D9-EDD2-4F8F-92CA-2819D0A643D0}"/>
              </a:ext>
            </a:extLst>
          </p:cNvPr>
          <p:cNvSpPr txBox="1"/>
          <p:nvPr/>
        </p:nvSpPr>
        <p:spPr>
          <a:xfrm>
            <a:off x="2418216" y="4082222"/>
            <a:ext cx="3052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Trebuchet MS" panose="020B0603020202020204" pitchFamily="34" charset="0"/>
              </a:rPr>
              <a:t>Content, Campaigns, Data, </a:t>
            </a:r>
          </a:p>
          <a:p>
            <a:pPr algn="ctr"/>
            <a:r>
              <a:rPr lang="en-US" sz="1400" dirty="0">
                <a:latin typeface="Trebuchet MS" panose="020B0603020202020204" pitchFamily="34" charset="0"/>
              </a:rPr>
              <a:t>Documents, Leads, Orders, Invoices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ED3D978-155C-4946-A097-77EF30B79451}"/>
              </a:ext>
            </a:extLst>
          </p:cNvPr>
          <p:cNvCxnSpPr>
            <a:cxnSpLocks/>
          </p:cNvCxnSpPr>
          <p:nvPr/>
        </p:nvCxnSpPr>
        <p:spPr>
          <a:xfrm>
            <a:off x="7263603" y="4816893"/>
            <a:ext cx="3102315" cy="0"/>
          </a:xfrm>
          <a:prstGeom prst="straightConnector1">
            <a:avLst/>
          </a:prstGeom>
          <a:ln w="698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C602D27-8182-4BCB-9E72-87122F246EE2}"/>
              </a:ext>
            </a:extLst>
          </p:cNvPr>
          <p:cNvCxnSpPr>
            <a:cxnSpLocks/>
          </p:cNvCxnSpPr>
          <p:nvPr/>
        </p:nvCxnSpPr>
        <p:spPr>
          <a:xfrm flipH="1">
            <a:off x="7187406" y="5224766"/>
            <a:ext cx="3178512" cy="16245"/>
          </a:xfrm>
          <a:prstGeom prst="straightConnector1">
            <a:avLst/>
          </a:prstGeom>
          <a:ln w="698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63E8136-B72D-45F1-81C8-7A8D43EEEB94}"/>
              </a:ext>
            </a:extLst>
          </p:cNvPr>
          <p:cNvSpPr txBox="1"/>
          <p:nvPr/>
        </p:nvSpPr>
        <p:spPr>
          <a:xfrm>
            <a:off x="7811605" y="5522774"/>
            <a:ext cx="2250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Trebuchet MS" panose="020B0603020202020204" pitchFamily="34" charset="0"/>
              </a:rPr>
              <a:t>Data, Documents, Leads, </a:t>
            </a:r>
          </a:p>
          <a:p>
            <a:pPr algn="ctr"/>
            <a:r>
              <a:rPr lang="en-US" sz="1400" dirty="0">
                <a:latin typeface="Trebuchet MS" panose="020B0603020202020204" pitchFamily="34" charset="0"/>
              </a:rPr>
              <a:t>Orders, Invoices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58630A-5395-4D7E-97DE-C70964FA3511}"/>
              </a:ext>
            </a:extLst>
          </p:cNvPr>
          <p:cNvSpPr txBox="1"/>
          <p:nvPr/>
        </p:nvSpPr>
        <p:spPr>
          <a:xfrm>
            <a:off x="2820099" y="5436394"/>
            <a:ext cx="2196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Trebuchet MS" panose="020B0603020202020204" pitchFamily="34" charset="0"/>
              </a:rPr>
              <a:t>Data, Documents, Leads,</a:t>
            </a:r>
          </a:p>
          <a:p>
            <a:pPr algn="ctr"/>
            <a:r>
              <a:rPr lang="en-US" sz="1400" dirty="0">
                <a:latin typeface="Trebuchet MS" panose="020B0603020202020204" pitchFamily="34" charset="0"/>
              </a:rPr>
              <a:t> Orders, Invoices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4B5C16-88B6-4DCD-BE26-4000F14625C6}"/>
              </a:ext>
            </a:extLst>
          </p:cNvPr>
          <p:cNvSpPr txBox="1"/>
          <p:nvPr/>
        </p:nvSpPr>
        <p:spPr>
          <a:xfrm>
            <a:off x="7263603" y="4050899"/>
            <a:ext cx="3052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Trebuchet MS" panose="020B0603020202020204" pitchFamily="34" charset="0"/>
              </a:rPr>
              <a:t>Content, Campaigns, Data, </a:t>
            </a:r>
          </a:p>
          <a:p>
            <a:pPr algn="ctr"/>
            <a:r>
              <a:rPr lang="en-US" sz="1400" dirty="0">
                <a:latin typeface="Trebuchet MS" panose="020B0603020202020204" pitchFamily="34" charset="0"/>
              </a:rPr>
              <a:t>Documents, Leads, Orders, Invoices</a:t>
            </a:r>
          </a:p>
        </p:txBody>
      </p:sp>
    </p:spTree>
    <p:extLst>
      <p:ext uri="{BB962C8B-B14F-4D97-AF65-F5344CB8AC3E}">
        <p14:creationId xmlns:p14="http://schemas.microsoft.com/office/powerpoint/2010/main" val="391764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70"/>
          <a:stretch/>
        </p:blipFill>
        <p:spPr>
          <a:xfrm>
            <a:off x="0" y="1651396"/>
            <a:ext cx="13003213" cy="64781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902994"/>
            <a:ext cx="6654006" cy="1600200"/>
          </a:xfrm>
        </p:spPr>
        <p:txBody>
          <a:bodyPr>
            <a:normAutofit/>
          </a:bodyPr>
          <a:lstStyle/>
          <a:p>
            <a:r>
              <a:rPr lang="en-US" dirty="0"/>
              <a:t>Partner Automation</a:t>
            </a:r>
          </a:p>
        </p:txBody>
      </p:sp>
    </p:spTree>
    <p:extLst>
      <p:ext uri="{BB962C8B-B14F-4D97-AF65-F5344CB8AC3E}">
        <p14:creationId xmlns:p14="http://schemas.microsoft.com/office/powerpoint/2010/main" val="599568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8D44-473F-45F0-83F7-BEA76CB49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 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A2FB2-9185-4F09-9EB8-1E67A338B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Supply Side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profitable </a:t>
            </a:r>
            <a:r>
              <a:rPr lang="en-US" b="1" dirty="0"/>
              <a:t>value chain</a:t>
            </a:r>
            <a:r>
              <a:rPr lang="en-US" dirty="0"/>
              <a:t> is a set of interrelated activities a company uses to create a </a:t>
            </a:r>
            <a:r>
              <a:rPr lang="en-US" b="1" dirty="0"/>
              <a:t>competitive advantage</a:t>
            </a:r>
            <a:r>
              <a:rPr lang="en-US" dirty="0"/>
              <a:t>.</a:t>
            </a:r>
          </a:p>
          <a:p>
            <a:r>
              <a:rPr lang="en-US" dirty="0"/>
              <a:t>Collaboration: Work with, through, to and from your partner ecosystem</a:t>
            </a:r>
          </a:p>
          <a:p>
            <a:pPr marL="0" indent="0">
              <a:buNone/>
            </a:pPr>
            <a:endParaRPr lang="en-US" b="1" i="1" dirty="0">
              <a:solidFill>
                <a:srgbClr val="004182"/>
              </a:solidFill>
            </a:endParaRPr>
          </a:p>
          <a:p>
            <a:pPr marL="0" indent="0" algn="ctr">
              <a:buNone/>
            </a:pPr>
            <a:r>
              <a:rPr lang="en-US" b="1" i="1" dirty="0">
                <a:solidFill>
                  <a:srgbClr val="004182"/>
                </a:solidFill>
              </a:rPr>
              <a:t>   More Demand + More Orders Processed = More Revenue</a:t>
            </a:r>
          </a:p>
        </p:txBody>
      </p:sp>
      <p:pic>
        <p:nvPicPr>
          <p:cNvPr id="4" name="Picture 2" descr="Image result for dollar signs">
            <a:extLst>
              <a:ext uri="{FF2B5EF4-FFF2-40B4-BE49-F238E27FC236}">
                <a16:creationId xmlns:a16="http://schemas.microsoft.com/office/drawing/2014/main" id="{2538806E-2538-49A5-9F74-E66546F2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446" y="2125148"/>
            <a:ext cx="3535328" cy="205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4B1128-0239-490B-B520-BD967EDA6226}"/>
              </a:ext>
            </a:extLst>
          </p:cNvPr>
          <p:cNvSpPr txBox="1">
            <a:spLocks/>
          </p:cNvSpPr>
          <p:nvPr/>
        </p:nvSpPr>
        <p:spPr>
          <a:xfrm>
            <a:off x="1853406" y="2845594"/>
            <a:ext cx="3427609" cy="76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Demand Side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C36CD3-2D94-4EF7-98CE-9D05D967C972}"/>
              </a:ext>
            </a:extLst>
          </p:cNvPr>
          <p:cNvSpPr txBox="1">
            <a:spLocks/>
          </p:cNvSpPr>
          <p:nvPr/>
        </p:nvSpPr>
        <p:spPr>
          <a:xfrm>
            <a:off x="3453606" y="3683794"/>
            <a:ext cx="3427609" cy="76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Value Chain</a:t>
            </a:r>
          </a:p>
        </p:txBody>
      </p:sp>
    </p:spTree>
    <p:extLst>
      <p:ext uri="{BB962C8B-B14F-4D97-AF65-F5344CB8AC3E}">
        <p14:creationId xmlns:p14="http://schemas.microsoft.com/office/powerpoint/2010/main" val="4167709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Side – Partner Profiles</a:t>
            </a:r>
          </a:p>
        </p:txBody>
      </p:sp>
      <p:grpSp>
        <p:nvGrpSpPr>
          <p:cNvPr id="4" name="Groeperen 16"/>
          <p:cNvGrpSpPr/>
          <p:nvPr/>
        </p:nvGrpSpPr>
        <p:grpSpPr>
          <a:xfrm>
            <a:off x="2920206" y="2448142"/>
            <a:ext cx="7543800" cy="4858268"/>
            <a:chOff x="2920206" y="2149328"/>
            <a:chExt cx="7543800" cy="4858268"/>
          </a:xfrm>
        </p:grpSpPr>
        <p:sp>
          <p:nvSpPr>
            <p:cNvPr id="5" name="Rechthoek 6"/>
            <p:cNvSpPr/>
            <p:nvPr/>
          </p:nvSpPr>
          <p:spPr>
            <a:xfrm>
              <a:off x="6654005" y="2159793"/>
              <a:ext cx="3810001" cy="4535705"/>
            </a:xfrm>
            <a:prstGeom prst="rect">
              <a:avLst/>
            </a:prstGeom>
            <a:solidFill>
              <a:srgbClr val="EF79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Rechthoek 5"/>
            <p:cNvSpPr/>
            <p:nvPr/>
          </p:nvSpPr>
          <p:spPr>
            <a:xfrm>
              <a:off x="4372734" y="2159793"/>
              <a:ext cx="2281272" cy="4535705"/>
            </a:xfrm>
            <a:prstGeom prst="rect">
              <a:avLst/>
            </a:prstGeom>
            <a:solidFill>
              <a:srgbClr val="EF79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4"/>
            <p:cNvSpPr/>
            <p:nvPr/>
          </p:nvSpPr>
          <p:spPr>
            <a:xfrm>
              <a:off x="2920206" y="2159793"/>
              <a:ext cx="1452528" cy="4535705"/>
            </a:xfrm>
            <a:prstGeom prst="rect">
              <a:avLst/>
            </a:prstGeom>
            <a:solidFill>
              <a:srgbClr val="EF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8" name="Afbeelding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7923" y="2149328"/>
              <a:ext cx="7186083" cy="4184286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9" name="Rechte verbindingslijn 12"/>
            <p:cNvCxnSpPr/>
            <p:nvPr/>
          </p:nvCxnSpPr>
          <p:spPr>
            <a:xfrm flipV="1">
              <a:off x="4372734" y="2159710"/>
              <a:ext cx="0" cy="4847886"/>
            </a:xfrm>
            <a:prstGeom prst="line">
              <a:avLst/>
            </a:prstGeom>
            <a:ln w="15875" cap="rnd">
              <a:solidFill>
                <a:srgbClr val="104C87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13"/>
            <p:cNvCxnSpPr/>
            <p:nvPr/>
          </p:nvCxnSpPr>
          <p:spPr>
            <a:xfrm flipV="1">
              <a:off x="6654004" y="2159710"/>
              <a:ext cx="0" cy="4847886"/>
            </a:xfrm>
            <a:prstGeom prst="line">
              <a:avLst/>
            </a:prstGeom>
            <a:ln w="15875" cap="rnd">
              <a:solidFill>
                <a:srgbClr val="104C87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eperen 28"/>
          <p:cNvGrpSpPr/>
          <p:nvPr/>
        </p:nvGrpSpPr>
        <p:grpSpPr>
          <a:xfrm rot="16200000" flipV="1">
            <a:off x="322095" y="4523234"/>
            <a:ext cx="4535788" cy="406367"/>
            <a:chOff x="6806406" y="5374981"/>
            <a:chExt cx="3657600" cy="381002"/>
          </a:xfrm>
        </p:grpSpPr>
        <p:sp>
          <p:nvSpPr>
            <p:cNvPr id="12" name="Rechthoek 26"/>
            <p:cNvSpPr/>
            <p:nvPr/>
          </p:nvSpPr>
          <p:spPr>
            <a:xfrm flipV="1">
              <a:off x="6806406" y="5374981"/>
              <a:ext cx="3429000" cy="64111"/>
            </a:xfrm>
            <a:prstGeom prst="rect">
              <a:avLst/>
            </a:prstGeom>
            <a:solidFill>
              <a:schemeClr val="bg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dirty="0"/>
                <a:t>         </a:t>
              </a:r>
            </a:p>
          </p:txBody>
        </p:sp>
        <p:sp>
          <p:nvSpPr>
            <p:cNvPr id="13" name="Rechthoekige driehoek 27"/>
            <p:cNvSpPr/>
            <p:nvPr/>
          </p:nvSpPr>
          <p:spPr>
            <a:xfrm rot="5400000">
              <a:off x="10083006" y="5374983"/>
              <a:ext cx="381000" cy="381000"/>
            </a:xfrm>
            <a:prstGeom prst="rtTriangle">
              <a:avLst/>
            </a:prstGeom>
            <a:solidFill>
              <a:schemeClr val="bg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nl-NL"/>
            </a:p>
          </p:txBody>
        </p:sp>
      </p:grpSp>
      <p:sp>
        <p:nvSpPr>
          <p:cNvPr id="14" name="Rechthoek 15"/>
          <p:cNvSpPr/>
          <p:nvPr/>
        </p:nvSpPr>
        <p:spPr>
          <a:xfrm flipV="1">
            <a:off x="2920206" y="7112793"/>
            <a:ext cx="7315200" cy="63129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       </a:t>
            </a:r>
          </a:p>
        </p:txBody>
      </p: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7470854" y="7276995"/>
            <a:ext cx="2459752" cy="3810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b="1" dirty="0"/>
              <a:t>Number of suppliers</a:t>
            </a:r>
            <a:endParaRPr lang="nl-NL" sz="1600" dirty="0"/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 rot="16200000">
            <a:off x="1169388" y="4199712"/>
            <a:ext cx="2620837" cy="381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800" b="1" dirty="0"/>
              <a:t>Large suppliers</a:t>
            </a:r>
            <a:endParaRPr lang="nl-NL" sz="1600" dirty="0"/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6712100" y="2235993"/>
            <a:ext cx="3675706" cy="4419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indent="-117475">
              <a:buFontTx/>
              <a:buNone/>
            </a:pPr>
            <a:r>
              <a:rPr lang="en-US" sz="1000" b="1" dirty="0"/>
              <a:t>SMALL</a:t>
            </a:r>
          </a:p>
          <a:p>
            <a:pPr marL="117475" indent="-117475">
              <a:buNone/>
            </a:pPr>
            <a:r>
              <a:rPr lang="en-US" sz="1000" dirty="0"/>
              <a:t>Wait for it</a:t>
            </a:r>
          </a:p>
          <a:p>
            <a:pPr marL="117475" indent="-117475">
              <a:buNone/>
            </a:pPr>
            <a:r>
              <a:rPr lang="en-US" sz="1000" dirty="0"/>
              <a:t>No IT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Small organizations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Little to no IT knowledge and structure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Book keeping software / manual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No resources (time, money, skills)</a:t>
            </a:r>
          </a:p>
        </p:txBody>
      </p:sp>
      <p:sp>
        <p:nvSpPr>
          <p:cNvPr id="18" name="Rechthoekige driehoek 18"/>
          <p:cNvSpPr/>
          <p:nvPr/>
        </p:nvSpPr>
        <p:spPr>
          <a:xfrm rot="5400000">
            <a:off x="10083006" y="7112794"/>
            <a:ext cx="381000" cy="381000"/>
          </a:xfrm>
          <a:prstGeom prst="rtTriangle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inhoud 2"/>
          <p:cNvSpPr txBox="1">
            <a:spLocks/>
          </p:cNvSpPr>
          <p:nvPr/>
        </p:nvSpPr>
        <p:spPr>
          <a:xfrm>
            <a:off x="4444206" y="2237364"/>
            <a:ext cx="1762949" cy="43950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indent="-117475">
              <a:buFontTx/>
              <a:buNone/>
            </a:pPr>
            <a:r>
              <a:rPr lang="en-US" sz="1000" b="1" dirty="0"/>
              <a:t>MEDIUM</a:t>
            </a:r>
            <a:endParaRPr lang="en-US" sz="1000" dirty="0"/>
          </a:p>
          <a:p>
            <a:pPr marL="117475" indent="-117475">
              <a:buNone/>
            </a:pPr>
            <a:r>
              <a:rPr lang="en-US" sz="1000" dirty="0"/>
              <a:t>Reactive</a:t>
            </a:r>
          </a:p>
          <a:p>
            <a:pPr marL="117475" indent="-117475">
              <a:buNone/>
            </a:pPr>
            <a:r>
              <a:rPr lang="en-US" sz="1000" dirty="0"/>
              <a:t>Professional IT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Mid size organization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Good knowledge / structure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Good insight market trends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Knowledgeable IT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Financial system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Limited resources (time, money, skills)</a:t>
            </a:r>
          </a:p>
        </p:txBody>
      </p:sp>
      <p:sp>
        <p:nvSpPr>
          <p:cNvPr id="20" name="Tijdelijke aanduiding voor inhoud 2"/>
          <p:cNvSpPr txBox="1">
            <a:spLocks/>
          </p:cNvSpPr>
          <p:nvPr/>
        </p:nvSpPr>
        <p:spPr>
          <a:xfrm>
            <a:off x="2981769" y="2241471"/>
            <a:ext cx="1319493" cy="4313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indent="-117475">
              <a:buFontTx/>
              <a:buNone/>
            </a:pPr>
            <a:r>
              <a:rPr lang="en-US" sz="1000" b="1" dirty="0"/>
              <a:t>LARGE</a:t>
            </a:r>
            <a:endParaRPr lang="en-US" sz="1000" dirty="0"/>
          </a:p>
          <a:p>
            <a:pPr marL="117475" indent="-117475">
              <a:buNone/>
            </a:pPr>
            <a:r>
              <a:rPr lang="en-US" sz="1000" dirty="0"/>
              <a:t>Pro-Active</a:t>
            </a:r>
          </a:p>
          <a:p>
            <a:pPr marL="117475" indent="-117475">
              <a:buNone/>
            </a:pPr>
            <a:r>
              <a:rPr lang="en-US" sz="1000" dirty="0"/>
              <a:t>Enterprise IT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Large organization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In-house IT and Integration solutions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ERP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Own resources</a:t>
            </a:r>
            <a:br>
              <a:rPr lang="en-US" sz="1000" dirty="0"/>
            </a:br>
            <a:r>
              <a:rPr lang="en-US" sz="1000" dirty="0"/>
              <a:t>(time, money, skills)</a:t>
            </a:r>
          </a:p>
        </p:txBody>
      </p:sp>
      <p:sp>
        <p:nvSpPr>
          <p:cNvPr id="21" name="Tijdelijke aanduiding voor inhoud 2"/>
          <p:cNvSpPr txBox="1">
            <a:spLocks/>
          </p:cNvSpPr>
          <p:nvPr/>
        </p:nvSpPr>
        <p:spPr>
          <a:xfrm>
            <a:off x="3050390" y="6682308"/>
            <a:ext cx="869620" cy="4018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1" dirty="0"/>
              <a:t>20%</a:t>
            </a:r>
            <a:endParaRPr lang="nl-NL" sz="1600" dirty="0"/>
          </a:p>
        </p:txBody>
      </p:sp>
      <p:sp>
        <p:nvSpPr>
          <p:cNvPr id="22" name="Tijdelijke aanduiding voor inhoud 2"/>
          <p:cNvSpPr txBox="1">
            <a:spLocks/>
          </p:cNvSpPr>
          <p:nvPr/>
        </p:nvSpPr>
        <p:spPr>
          <a:xfrm>
            <a:off x="4588549" y="6674302"/>
            <a:ext cx="869620" cy="4018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1" dirty="0"/>
              <a:t>35%</a:t>
            </a:r>
            <a:endParaRPr lang="nl-NL" sz="1600" dirty="0"/>
          </a:p>
        </p:txBody>
      </p:sp>
      <p:sp>
        <p:nvSpPr>
          <p:cNvPr id="23" name="Tijdelijke aanduiding voor inhoud 2"/>
          <p:cNvSpPr txBox="1">
            <a:spLocks/>
          </p:cNvSpPr>
          <p:nvPr/>
        </p:nvSpPr>
        <p:spPr>
          <a:xfrm>
            <a:off x="6628589" y="6672045"/>
            <a:ext cx="869620" cy="4018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1" dirty="0"/>
              <a:t>45%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84189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Supply Side Automation</a:t>
            </a:r>
          </a:p>
          <a:p>
            <a:r>
              <a:rPr lang="en-US" dirty="0"/>
              <a:t>Demand Side Automation</a:t>
            </a:r>
          </a:p>
          <a:p>
            <a:r>
              <a:rPr lang="en-US" dirty="0"/>
              <a:t>What is “Partner Automation”?</a:t>
            </a:r>
          </a:p>
          <a:p>
            <a:r>
              <a:rPr lang="en-US" dirty="0"/>
              <a:t>Partner Automation Best Practices</a:t>
            </a:r>
          </a:p>
          <a:p>
            <a:r>
              <a:rPr lang="en-US" dirty="0"/>
              <a:t>About TIE Kinetix </a:t>
            </a:r>
          </a:p>
          <a:p>
            <a:r>
              <a:rPr lang="en-US" dirty="0"/>
              <a:t>Q&amp;A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76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hoek 6"/>
          <p:cNvSpPr/>
          <p:nvPr/>
        </p:nvSpPr>
        <p:spPr>
          <a:xfrm>
            <a:off x="5953876" y="2464594"/>
            <a:ext cx="2219047" cy="4535705"/>
          </a:xfrm>
          <a:prstGeom prst="rect">
            <a:avLst/>
          </a:prstGeom>
          <a:solidFill>
            <a:srgbClr val="EF7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9" name="Groeperen 28"/>
          <p:cNvGrpSpPr/>
          <p:nvPr/>
        </p:nvGrpSpPr>
        <p:grpSpPr>
          <a:xfrm rot="16200000" flipV="1">
            <a:off x="322095" y="4523234"/>
            <a:ext cx="4535788" cy="406367"/>
            <a:chOff x="6806406" y="5374981"/>
            <a:chExt cx="3657600" cy="381002"/>
          </a:xfrm>
        </p:grpSpPr>
        <p:sp>
          <p:nvSpPr>
            <p:cNvPr id="27" name="Rechthoek 26"/>
            <p:cNvSpPr/>
            <p:nvPr/>
          </p:nvSpPr>
          <p:spPr>
            <a:xfrm flipV="1">
              <a:off x="6806406" y="5374981"/>
              <a:ext cx="3429000" cy="64111"/>
            </a:xfrm>
            <a:prstGeom prst="rect">
              <a:avLst/>
            </a:prstGeom>
            <a:solidFill>
              <a:schemeClr val="bg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dirty="0"/>
                <a:t>         </a:t>
              </a:r>
            </a:p>
          </p:txBody>
        </p:sp>
        <p:sp>
          <p:nvSpPr>
            <p:cNvPr id="28" name="Rechthoekige driehoek 27"/>
            <p:cNvSpPr/>
            <p:nvPr/>
          </p:nvSpPr>
          <p:spPr>
            <a:xfrm rot="5400000">
              <a:off x="10083006" y="5374983"/>
              <a:ext cx="381000" cy="381000"/>
            </a:xfrm>
            <a:prstGeom prst="rtTriangle">
              <a:avLst/>
            </a:prstGeom>
            <a:solidFill>
              <a:schemeClr val="bg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nl-NL"/>
            </a:p>
          </p:txBody>
        </p:sp>
      </p:grpSp>
      <p:sp>
        <p:nvSpPr>
          <p:cNvPr id="16" name="Rechthoek 15"/>
          <p:cNvSpPr/>
          <p:nvPr/>
        </p:nvSpPr>
        <p:spPr>
          <a:xfrm flipV="1">
            <a:off x="2920206" y="7112793"/>
            <a:ext cx="7315200" cy="63129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     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Demand Side – Partner Profiles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70854" y="7276995"/>
            <a:ext cx="2459752" cy="3810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b="1" dirty="0"/>
              <a:t>NUMBER</a:t>
            </a:r>
            <a:r>
              <a:rPr lang="en-US" sz="1600" dirty="0"/>
              <a:t> of resellers</a:t>
            </a:r>
            <a:endParaRPr lang="nl-NL" sz="1600" dirty="0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7548986" y="3468485"/>
            <a:ext cx="2459752" cy="381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2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3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4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600" dirty="0"/>
              <a:t>Introduction</a:t>
            </a:r>
            <a:endParaRPr lang="nl-NL" sz="1600" dirty="0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 rot="16200000">
            <a:off x="1169388" y="4199712"/>
            <a:ext cx="2620837" cy="381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2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3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4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800" b="1" dirty="0"/>
              <a:t>SIZE</a:t>
            </a:r>
            <a:r>
              <a:rPr lang="en-US" sz="1600" dirty="0"/>
              <a:t> of resellers</a:t>
            </a:r>
            <a:endParaRPr lang="nl-NL" sz="1600" dirty="0"/>
          </a:p>
        </p:txBody>
      </p:sp>
      <p:grpSp>
        <p:nvGrpSpPr>
          <p:cNvPr id="17" name="Groeperen 16"/>
          <p:cNvGrpSpPr/>
          <p:nvPr/>
        </p:nvGrpSpPr>
        <p:grpSpPr>
          <a:xfrm>
            <a:off x="2920206" y="2448142"/>
            <a:ext cx="7543800" cy="4858268"/>
            <a:chOff x="2920206" y="2149328"/>
            <a:chExt cx="7543800" cy="4858268"/>
          </a:xfrm>
        </p:grpSpPr>
        <p:sp>
          <p:nvSpPr>
            <p:cNvPr id="7" name="Rechthoek 6"/>
            <p:cNvSpPr/>
            <p:nvPr/>
          </p:nvSpPr>
          <p:spPr>
            <a:xfrm>
              <a:off x="8172923" y="2159793"/>
              <a:ext cx="2291083" cy="4535705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Rechthoek 5"/>
            <p:cNvSpPr/>
            <p:nvPr/>
          </p:nvSpPr>
          <p:spPr>
            <a:xfrm>
              <a:off x="4050195" y="2159793"/>
              <a:ext cx="1903681" cy="4535705"/>
            </a:xfrm>
            <a:prstGeom prst="rect">
              <a:avLst/>
            </a:prstGeom>
            <a:solidFill>
              <a:srgbClr val="EF79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Rechthoek 4"/>
            <p:cNvSpPr/>
            <p:nvPr/>
          </p:nvSpPr>
          <p:spPr>
            <a:xfrm>
              <a:off x="2920206" y="2159793"/>
              <a:ext cx="1129989" cy="4535705"/>
            </a:xfrm>
            <a:prstGeom prst="rect">
              <a:avLst/>
            </a:prstGeom>
            <a:solidFill>
              <a:srgbClr val="EF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7923" y="2149328"/>
              <a:ext cx="7186083" cy="4184286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3" name="Rechte verbindingslijn 12"/>
            <p:cNvCxnSpPr/>
            <p:nvPr/>
          </p:nvCxnSpPr>
          <p:spPr>
            <a:xfrm flipV="1">
              <a:off x="4045100" y="2159710"/>
              <a:ext cx="0" cy="4847886"/>
            </a:xfrm>
            <a:prstGeom prst="line">
              <a:avLst/>
            </a:prstGeom>
            <a:ln w="15875" cap="rnd">
              <a:solidFill>
                <a:srgbClr val="104C87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3"/>
            <p:cNvCxnSpPr/>
            <p:nvPr/>
          </p:nvCxnSpPr>
          <p:spPr>
            <a:xfrm flipV="1">
              <a:off x="5959153" y="2159710"/>
              <a:ext cx="0" cy="4847886"/>
            </a:xfrm>
            <a:prstGeom prst="line">
              <a:avLst/>
            </a:prstGeom>
            <a:ln w="15875" cap="rnd">
              <a:solidFill>
                <a:srgbClr val="104C87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026300" y="2235993"/>
            <a:ext cx="2057400" cy="4419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2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3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4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indent="-117475">
              <a:buFontTx/>
              <a:buNone/>
            </a:pPr>
            <a:r>
              <a:rPr lang="en-US" sz="1000" b="1" dirty="0"/>
              <a:t>DIFM</a:t>
            </a:r>
          </a:p>
          <a:p>
            <a:pPr marL="117475" indent="-117475">
              <a:buFontTx/>
              <a:buNone/>
            </a:pPr>
            <a:r>
              <a:rPr lang="en-US" sz="1000" b="1" dirty="0"/>
              <a:t>(Do it for me)</a:t>
            </a:r>
            <a:endParaRPr lang="en-US" sz="1000" dirty="0"/>
          </a:p>
          <a:p>
            <a:pPr marL="117475" indent="-117475">
              <a:buNone/>
            </a:pPr>
            <a:r>
              <a:rPr lang="en-US" sz="1000" dirty="0"/>
              <a:t>Neophyte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Large or midsized single tier partner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Knows its target market 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Already executing some marketing activities such as events or email campaigns</a:t>
            </a:r>
          </a:p>
        </p:txBody>
      </p:sp>
      <p:sp>
        <p:nvSpPr>
          <p:cNvPr id="19" name="Rechthoekige driehoek 18"/>
          <p:cNvSpPr/>
          <p:nvPr/>
        </p:nvSpPr>
        <p:spPr>
          <a:xfrm rot="5400000">
            <a:off x="10083006" y="7112794"/>
            <a:ext cx="381000" cy="381000"/>
          </a:xfrm>
          <a:prstGeom prst="rtTriangle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jdelijke aanduiding voor inhoud 2"/>
          <p:cNvSpPr txBox="1">
            <a:spLocks/>
          </p:cNvSpPr>
          <p:nvPr/>
        </p:nvSpPr>
        <p:spPr>
          <a:xfrm>
            <a:off x="4139406" y="2237364"/>
            <a:ext cx="1762949" cy="43950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2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3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4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indent="-117475">
              <a:buFontTx/>
              <a:buNone/>
            </a:pPr>
            <a:r>
              <a:rPr lang="en-US" sz="1000" b="1" dirty="0"/>
              <a:t>DIY</a:t>
            </a:r>
            <a:r>
              <a:rPr lang="en-US" sz="1000" dirty="0"/>
              <a:t> </a:t>
            </a:r>
          </a:p>
          <a:p>
            <a:pPr marL="117475" indent="-117475">
              <a:buFontTx/>
              <a:buNone/>
            </a:pPr>
            <a:r>
              <a:rPr lang="en-US" sz="1000" b="1" dirty="0"/>
              <a:t>(Do it yourself)</a:t>
            </a:r>
          </a:p>
          <a:p>
            <a:pPr marL="117475" indent="-117475">
              <a:buNone/>
            </a:pPr>
            <a:r>
              <a:rPr lang="en-US" sz="1000" dirty="0"/>
              <a:t>Power Marketer</a:t>
            </a:r>
          </a:p>
          <a:p>
            <a:pPr marL="117475" indent="-117475">
              <a:buFontTx/>
              <a:buChar char="-"/>
            </a:pPr>
            <a:r>
              <a:rPr lang="nl-NL" sz="1000" dirty="0"/>
              <a:t>Large or </a:t>
            </a:r>
            <a:r>
              <a:rPr lang="nl-NL" sz="1000" dirty="0" err="1"/>
              <a:t>midsized</a:t>
            </a:r>
            <a:r>
              <a:rPr lang="nl-NL" sz="1000" dirty="0"/>
              <a:t> single tier partner</a:t>
            </a:r>
          </a:p>
          <a:p>
            <a:pPr marL="117475" indent="-117475">
              <a:buFontTx/>
              <a:buChar char="-"/>
            </a:pPr>
            <a:r>
              <a:rPr lang="nl-NL" sz="1000" dirty="0" err="1"/>
              <a:t>Knows</a:t>
            </a:r>
            <a:r>
              <a:rPr lang="nl-NL" sz="1000" dirty="0"/>
              <a:t> </a:t>
            </a:r>
            <a:r>
              <a:rPr lang="nl-NL" sz="1000" dirty="0" err="1"/>
              <a:t>its</a:t>
            </a:r>
            <a:r>
              <a:rPr lang="nl-NL" sz="1000" dirty="0"/>
              <a:t> target market well</a:t>
            </a:r>
          </a:p>
          <a:p>
            <a:pPr marL="117475" indent="-117475">
              <a:buFontTx/>
              <a:buChar char="-"/>
            </a:pPr>
            <a:r>
              <a:rPr lang="nl-NL" sz="1000" dirty="0"/>
              <a:t>Competent market </a:t>
            </a:r>
            <a:r>
              <a:rPr lang="nl-NL" sz="1000" dirty="0" err="1"/>
              <a:t>strategist</a:t>
            </a:r>
            <a:endParaRPr lang="nl-NL" sz="1000" dirty="0"/>
          </a:p>
        </p:txBody>
      </p:sp>
      <p:cxnSp>
        <p:nvCxnSpPr>
          <p:cNvPr id="31" name="Rechte verbindingslijn 13"/>
          <p:cNvCxnSpPr/>
          <p:nvPr/>
        </p:nvCxnSpPr>
        <p:spPr>
          <a:xfrm flipV="1">
            <a:off x="8168953" y="2464594"/>
            <a:ext cx="0" cy="4847886"/>
          </a:xfrm>
          <a:prstGeom prst="line">
            <a:avLst/>
          </a:prstGeom>
          <a:ln w="15875" cap="rnd">
            <a:solidFill>
              <a:srgbClr val="104C8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jdelijke aanduiding voor inhoud 2"/>
          <p:cNvSpPr txBox="1">
            <a:spLocks/>
          </p:cNvSpPr>
          <p:nvPr/>
        </p:nvSpPr>
        <p:spPr>
          <a:xfrm>
            <a:off x="2996406" y="2241471"/>
            <a:ext cx="959483" cy="4313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2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3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4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indent="-117475">
              <a:buFontTx/>
              <a:buNone/>
            </a:pPr>
            <a:r>
              <a:rPr lang="en-US" sz="1000" b="1" dirty="0"/>
              <a:t>INDEPENDANT</a:t>
            </a:r>
            <a:endParaRPr lang="en-US" sz="1000" dirty="0"/>
          </a:p>
          <a:p>
            <a:pPr marL="117475" indent="-117475">
              <a:buNone/>
            </a:pPr>
            <a:endParaRPr lang="en-US" sz="1000" dirty="0"/>
          </a:p>
          <a:p>
            <a:pPr marL="117475" indent="-117475">
              <a:buNone/>
            </a:pPr>
            <a:r>
              <a:rPr lang="en-US" sz="1000" dirty="0"/>
              <a:t>Corporate Marketer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Large single-tier partner or distributor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Carries many global brands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In-house marketing automation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Sophisticated marketing practitioner</a:t>
            </a:r>
            <a:endParaRPr lang="nl-NL" sz="1000" dirty="0"/>
          </a:p>
        </p:txBody>
      </p:sp>
      <p:sp>
        <p:nvSpPr>
          <p:cNvPr id="33" name="Tijdelijke aanduiding voor inhoud 2"/>
          <p:cNvSpPr txBox="1">
            <a:spLocks/>
          </p:cNvSpPr>
          <p:nvPr/>
        </p:nvSpPr>
        <p:spPr>
          <a:xfrm>
            <a:off x="8330406" y="2235994"/>
            <a:ext cx="2057400" cy="4419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2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3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4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indent="-117475">
              <a:buFontTx/>
              <a:buNone/>
            </a:pPr>
            <a:r>
              <a:rPr lang="en-US" sz="1000" b="1" dirty="0"/>
              <a:t>OBO</a:t>
            </a:r>
          </a:p>
          <a:p>
            <a:pPr marL="117475" indent="-117475">
              <a:buFontTx/>
              <a:buNone/>
            </a:pPr>
            <a:r>
              <a:rPr lang="en-US" sz="1000" b="1" dirty="0"/>
              <a:t>(Do it on behalf of)</a:t>
            </a:r>
            <a:endParaRPr lang="en-US" sz="1000" dirty="0"/>
          </a:p>
          <a:p>
            <a:pPr marL="117475" indent="-117475">
              <a:buNone/>
            </a:pPr>
            <a:r>
              <a:rPr lang="en-US" sz="1000" dirty="0"/>
              <a:t>Luddite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Small or midsized single-tier partner</a:t>
            </a:r>
          </a:p>
          <a:p>
            <a:pPr marL="117475" indent="-117475">
              <a:buFontTx/>
              <a:buChar char="-"/>
            </a:pPr>
            <a:r>
              <a:rPr lang="en-US" sz="1000" dirty="0"/>
              <a:t>Relies heavily on sales, business development, and relationships to grow the business</a:t>
            </a:r>
          </a:p>
        </p:txBody>
      </p:sp>
      <p:sp>
        <p:nvSpPr>
          <p:cNvPr id="34" name="Tijdelijke aanduiding voor inhoud 2"/>
          <p:cNvSpPr txBox="1">
            <a:spLocks/>
          </p:cNvSpPr>
          <p:nvPr/>
        </p:nvSpPr>
        <p:spPr>
          <a:xfrm>
            <a:off x="3050390" y="6682308"/>
            <a:ext cx="869620" cy="4018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2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3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4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1" dirty="0"/>
              <a:t>5%</a:t>
            </a:r>
            <a:endParaRPr lang="nl-NL" sz="1600" dirty="0"/>
          </a:p>
        </p:txBody>
      </p:sp>
      <p:sp>
        <p:nvSpPr>
          <p:cNvPr id="35" name="Tijdelijke aanduiding voor inhoud 2"/>
          <p:cNvSpPr txBox="1">
            <a:spLocks/>
          </p:cNvSpPr>
          <p:nvPr/>
        </p:nvSpPr>
        <p:spPr>
          <a:xfrm>
            <a:off x="4588549" y="6674302"/>
            <a:ext cx="869620" cy="4018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2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3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4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1" dirty="0"/>
              <a:t>20%</a:t>
            </a:r>
            <a:endParaRPr lang="nl-NL" sz="1600" dirty="0"/>
          </a:p>
        </p:txBody>
      </p:sp>
      <p:sp>
        <p:nvSpPr>
          <p:cNvPr id="36" name="Tijdelijke aanduiding voor inhoud 2"/>
          <p:cNvSpPr txBox="1">
            <a:spLocks/>
          </p:cNvSpPr>
          <p:nvPr/>
        </p:nvSpPr>
        <p:spPr>
          <a:xfrm>
            <a:off x="6628589" y="6672045"/>
            <a:ext cx="869620" cy="4018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2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3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4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1" dirty="0"/>
              <a:t>35%</a:t>
            </a:r>
            <a:endParaRPr lang="nl-NL" sz="1600" dirty="0"/>
          </a:p>
        </p:txBody>
      </p:sp>
      <p:sp>
        <p:nvSpPr>
          <p:cNvPr id="37" name="Tijdelijke aanduiding voor inhoud 2"/>
          <p:cNvSpPr txBox="1">
            <a:spLocks/>
          </p:cNvSpPr>
          <p:nvPr/>
        </p:nvSpPr>
        <p:spPr>
          <a:xfrm>
            <a:off x="8883654" y="6682308"/>
            <a:ext cx="869620" cy="4018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2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3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4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1" dirty="0"/>
              <a:t>40%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960933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to All Your Partners</a:t>
            </a:r>
            <a:endParaRPr lang="nl-NL" dirty="0"/>
          </a:p>
        </p:txBody>
      </p:sp>
      <p:pic>
        <p:nvPicPr>
          <p:cNvPr id="6" name="Content Placeholder 5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5785ECC4-A24A-46AD-B84A-E3C2B906F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09" y="2312194"/>
            <a:ext cx="4224393" cy="527071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EBB5F5-5222-4220-B1B3-79B710BCF8A3}"/>
              </a:ext>
            </a:extLst>
          </p:cNvPr>
          <p:cNvSpPr txBox="1"/>
          <p:nvPr/>
        </p:nvSpPr>
        <p:spPr>
          <a:xfrm>
            <a:off x="1929606" y="2312194"/>
            <a:ext cx="2554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rgbClr val="108AD5"/>
                </a:solidFill>
                <a:latin typeface="Trebuchet MS" panose="020B0603020202020204" pitchFamily="34" charset="0"/>
              </a:rPr>
              <a:t>How easy is it to sell my products?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95F400-BC8B-41AC-BA44-ECA66D87D05A}"/>
              </a:ext>
            </a:extLst>
          </p:cNvPr>
          <p:cNvSpPr txBox="1"/>
          <p:nvPr/>
        </p:nvSpPr>
        <p:spPr>
          <a:xfrm>
            <a:off x="1207243" y="4540118"/>
            <a:ext cx="350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rgbClr val="108AD5"/>
                </a:solidFill>
                <a:latin typeface="Trebuchet MS" panose="020B0603020202020204" pitchFamily="34" charset="0"/>
              </a:rPr>
              <a:t>Are you running the latest marketing campaigns?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E6B533-C7CB-4779-B1A9-329B9B6B924B}"/>
              </a:ext>
            </a:extLst>
          </p:cNvPr>
          <p:cNvSpPr txBox="1"/>
          <p:nvPr/>
        </p:nvSpPr>
        <p:spPr>
          <a:xfrm>
            <a:off x="939006" y="6398710"/>
            <a:ext cx="377343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rgbClr val="108AD5"/>
                </a:solidFill>
                <a:latin typeface="Trebuchet MS" panose="020B0603020202020204" pitchFamily="34" charset="0"/>
              </a:rPr>
              <a:t>How happy are you and your customers with my product?</a:t>
            </a:r>
          </a:p>
          <a:p>
            <a:pPr algn="r"/>
            <a:endParaRPr lang="en-US" sz="2100" dirty="0">
              <a:solidFill>
                <a:srgbClr val="108AD5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D9CAB8-BC48-47FC-B716-6236B72B2FD0}"/>
              </a:ext>
            </a:extLst>
          </p:cNvPr>
          <p:cNvSpPr txBox="1"/>
          <p:nvPr/>
        </p:nvSpPr>
        <p:spPr>
          <a:xfrm>
            <a:off x="8519371" y="2595038"/>
            <a:ext cx="2895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108AD5"/>
                </a:solidFill>
                <a:latin typeface="Trebuchet MS" panose="020B0603020202020204" pitchFamily="34" charset="0"/>
              </a:rPr>
              <a:t>What are you seeing in your backyard?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90D5B5-C750-4EA3-A35E-5470FFE8562D}"/>
              </a:ext>
            </a:extLst>
          </p:cNvPr>
          <p:cNvSpPr txBox="1"/>
          <p:nvPr/>
        </p:nvSpPr>
        <p:spPr>
          <a:xfrm>
            <a:off x="8518577" y="4350308"/>
            <a:ext cx="350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108AD5"/>
                </a:solidFill>
                <a:latin typeface="Trebuchet MS" panose="020B0603020202020204" pitchFamily="34" charset="0"/>
              </a:rPr>
              <a:t>Are you on track to hit our agreed upon sales goals?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582096-1C1C-4414-A0DF-8A66DA3C8388}"/>
              </a:ext>
            </a:extLst>
          </p:cNvPr>
          <p:cNvSpPr txBox="1"/>
          <p:nvPr/>
        </p:nvSpPr>
        <p:spPr>
          <a:xfrm>
            <a:off x="7605711" y="5597275"/>
            <a:ext cx="350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108AD5"/>
                </a:solidFill>
                <a:latin typeface="Trebuchet MS" panose="020B0603020202020204" pitchFamily="34" charset="0"/>
              </a:rPr>
              <a:t>How easy is it to deliver my product?</a:t>
            </a:r>
          </a:p>
        </p:txBody>
      </p:sp>
    </p:spTree>
    <p:extLst>
      <p:ext uri="{BB962C8B-B14F-4D97-AF65-F5344CB8AC3E}">
        <p14:creationId xmlns:p14="http://schemas.microsoft.com/office/powerpoint/2010/main" val="8147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t4.ftcdn.net/jpg/01/78/67/09/240_F_178670940_842pJ4pLDO3fHHaVkdJqNq9kzj1knGol.jpg">
            <a:extLst>
              <a:ext uri="{FF2B5EF4-FFF2-40B4-BE49-F238E27FC236}">
                <a16:creationId xmlns:a16="http://schemas.microsoft.com/office/drawing/2014/main" id="{0D5AAB28-580F-4485-9F0B-E34CD55FF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94" y="4217195"/>
            <a:ext cx="2857498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72170C-7ED0-4D5F-863C-65D9546C3C84}"/>
              </a:ext>
            </a:extLst>
          </p:cNvPr>
          <p:cNvCxnSpPr>
            <a:cxnSpLocks/>
          </p:cNvCxnSpPr>
          <p:nvPr/>
        </p:nvCxnSpPr>
        <p:spPr>
          <a:xfrm>
            <a:off x="6273006" y="2007394"/>
            <a:ext cx="0" cy="2209801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9EF70C-4E43-48AC-8B60-D1B4F7C54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Seamless Integrate All Partner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3BC6F-04E6-47B2-9272-28661AEF1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14" y="2007394"/>
            <a:ext cx="4997294" cy="5791200"/>
          </a:xfrm>
        </p:spPr>
        <p:txBody>
          <a:bodyPr numCol="1">
            <a:normAutofit fontScale="77500" lnSpcReduction="20000"/>
          </a:bodyPr>
          <a:lstStyle/>
          <a:p>
            <a:pPr marL="0" indent="0">
              <a:buNone/>
            </a:pPr>
            <a:r>
              <a:rPr lang="en-US" sz="2300" b="1" dirty="0"/>
              <a:t>Generate Demand</a:t>
            </a:r>
          </a:p>
          <a:p>
            <a:r>
              <a:rPr lang="en-US" sz="2300" dirty="0"/>
              <a:t>Ease of doing business </a:t>
            </a:r>
          </a:p>
          <a:p>
            <a:r>
              <a:rPr lang="en-US" sz="2300" dirty="0"/>
              <a:t>Amplify brand activities for your entire partner community </a:t>
            </a:r>
          </a:p>
          <a:p>
            <a:r>
              <a:rPr lang="en-US" sz="2300" dirty="0"/>
              <a:t>Improved quality and quantity of leads</a:t>
            </a:r>
          </a:p>
          <a:p>
            <a:r>
              <a:rPr lang="en-US" sz="2300" dirty="0"/>
              <a:t>Empower partners to sell more </a:t>
            </a:r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2300" b="1" dirty="0"/>
          </a:p>
          <a:p>
            <a:pPr marL="0" indent="0">
              <a:buNone/>
            </a:pPr>
            <a:r>
              <a:rPr lang="en-US" sz="2300" b="1" dirty="0"/>
              <a:t>Reduce Work</a:t>
            </a:r>
          </a:p>
          <a:p>
            <a:r>
              <a:rPr lang="en-US" sz="2300" dirty="0"/>
              <a:t>Support the entire buyers journey from    enablement, transaction and fulfillment</a:t>
            </a:r>
          </a:p>
          <a:p>
            <a:r>
              <a:rPr lang="en-US" sz="2300" dirty="0"/>
              <a:t>Connect, train, test, certify</a:t>
            </a:r>
          </a:p>
          <a:p>
            <a:r>
              <a:rPr lang="en-US" sz="2300" dirty="0"/>
              <a:t>Automated distribution of marketing content, campaigns and tactics</a:t>
            </a:r>
          </a:p>
          <a:p>
            <a:r>
              <a:rPr lang="en-US" sz="2300" dirty="0"/>
              <a:t>Extended capabilities for online or offline ordering, billing and shipping processes </a:t>
            </a:r>
            <a:endParaRPr lang="en-US" sz="2300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53BB45-17B7-4B0D-AD6C-6F8B7C154E05}"/>
              </a:ext>
            </a:extLst>
          </p:cNvPr>
          <p:cNvSpPr txBox="1">
            <a:spLocks/>
          </p:cNvSpPr>
          <p:nvPr/>
        </p:nvSpPr>
        <p:spPr>
          <a:xfrm>
            <a:off x="7492206" y="2007394"/>
            <a:ext cx="5117785" cy="2285997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Extend Capabilities</a:t>
            </a:r>
          </a:p>
          <a:p>
            <a:r>
              <a:rPr lang="en-US" sz="1800" dirty="0"/>
              <a:t>Faster time to market (velocity)</a:t>
            </a:r>
          </a:p>
          <a:p>
            <a:r>
              <a:rPr lang="en-US" sz="1800" dirty="0"/>
              <a:t>Improved access, convenience and service through mobile</a:t>
            </a:r>
          </a:p>
          <a:p>
            <a:r>
              <a:rPr lang="en-US" sz="1800" dirty="0"/>
              <a:t>Seamlessly integrate and connect to any business system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A2B42A-CF3C-437E-8B68-49770E78CACA}"/>
              </a:ext>
            </a:extLst>
          </p:cNvPr>
          <p:cNvSpPr txBox="1">
            <a:spLocks/>
          </p:cNvSpPr>
          <p:nvPr/>
        </p:nvSpPr>
        <p:spPr>
          <a:xfrm>
            <a:off x="7492206" y="5207801"/>
            <a:ext cx="5117785" cy="2590793"/>
          </a:xfrm>
          <a:prstGeom prst="rect">
            <a:avLst/>
          </a:prstGeom>
        </p:spPr>
        <p:txBody>
          <a:bodyPr vert="horz" lIns="0" tIns="0" rIns="0" bIns="0" numCol="1" rtlCol="0">
            <a:normAutofit lnSpcReduction="10000"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4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5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Improve Intelligence </a:t>
            </a:r>
          </a:p>
          <a:p>
            <a:r>
              <a:rPr lang="en-US" sz="1800" dirty="0"/>
              <a:t>Measure and improve partner effectiveness</a:t>
            </a:r>
          </a:p>
          <a:p>
            <a:r>
              <a:rPr lang="en-US" sz="1800" dirty="0"/>
              <a:t>Understand the buyers journey and content relevance </a:t>
            </a:r>
          </a:p>
          <a:p>
            <a:r>
              <a:rPr lang="en-US" sz="1800" dirty="0"/>
              <a:t>Early identification of negative partner or consumer experiences</a:t>
            </a:r>
          </a:p>
          <a:p>
            <a:r>
              <a:rPr lang="en-US" sz="1800" dirty="0"/>
              <a:t>Audit capabilities for the entire logistics process 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FontTx/>
              <a:buNone/>
            </a:pP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A6D097-D804-420B-915E-33027AA58B4E}"/>
              </a:ext>
            </a:extLst>
          </p:cNvPr>
          <p:cNvCxnSpPr>
            <a:cxnSpLocks/>
          </p:cNvCxnSpPr>
          <p:nvPr/>
        </p:nvCxnSpPr>
        <p:spPr>
          <a:xfrm flipH="1">
            <a:off x="7187406" y="4674394"/>
            <a:ext cx="5257804" cy="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77F0BB-61A2-4CA2-A280-2FECC9F0B5C2}"/>
              </a:ext>
            </a:extLst>
          </p:cNvPr>
          <p:cNvCxnSpPr>
            <a:cxnSpLocks/>
          </p:cNvCxnSpPr>
          <p:nvPr/>
        </p:nvCxnSpPr>
        <p:spPr>
          <a:xfrm flipH="1">
            <a:off x="253208" y="4674394"/>
            <a:ext cx="4626052" cy="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DAF13D-A82A-4C6E-899B-D3554BE5728D}"/>
              </a:ext>
            </a:extLst>
          </p:cNvPr>
          <p:cNvCxnSpPr>
            <a:cxnSpLocks/>
          </p:cNvCxnSpPr>
          <p:nvPr/>
        </p:nvCxnSpPr>
        <p:spPr>
          <a:xfrm>
            <a:off x="6273006" y="5817394"/>
            <a:ext cx="0" cy="198120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836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289A4-1C24-447F-9BD1-C04789FB9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It For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6979C-EC19-48FA-B492-88A2D981D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14" y="2007394"/>
            <a:ext cx="11855292" cy="5638800"/>
          </a:xfrm>
        </p:spPr>
        <p:txBody>
          <a:bodyPr/>
          <a:lstStyle/>
          <a:p>
            <a:r>
              <a:rPr lang="en-US" i="1" dirty="0"/>
              <a:t>The Power to Generate More Revenue by Automating Partners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8D6296A-5488-46AE-8D76-312EFA09B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4" b="1978"/>
          <a:stretch/>
        </p:blipFill>
        <p:spPr>
          <a:xfrm>
            <a:off x="24051" y="3378994"/>
            <a:ext cx="12979162" cy="47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43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AC2FC-0C77-4944-9619-9680D21F0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Take-Aways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615F2-674B-4832-9CCC-2F8086BCA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Automate both your supply and demand side of your business</a:t>
            </a:r>
          </a:p>
          <a:p>
            <a:pPr lvl="1"/>
            <a:r>
              <a:rPr lang="en-US" dirty="0"/>
              <a:t>Save time</a:t>
            </a:r>
          </a:p>
          <a:p>
            <a:pPr lvl="1"/>
            <a:r>
              <a:rPr lang="en-US" dirty="0"/>
              <a:t>Drive Your Company’s revenue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INTEGRATE the two sides of your business!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Engage with an expert provider for consultation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69F624-0563-498D-B33A-68F01CF6A532}"/>
              </a:ext>
            </a:extLst>
          </p:cNvPr>
          <p:cNvGrpSpPr/>
          <p:nvPr/>
        </p:nvGrpSpPr>
        <p:grpSpPr>
          <a:xfrm>
            <a:off x="10768806" y="2007394"/>
            <a:ext cx="1905000" cy="6122194"/>
            <a:chOff x="10616406" y="2007394"/>
            <a:chExt cx="1905000" cy="612219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97027F2-CE30-4AC0-AE75-CBA4B12323C7}"/>
                </a:ext>
              </a:extLst>
            </p:cNvPr>
            <p:cNvSpPr/>
            <p:nvPr/>
          </p:nvSpPr>
          <p:spPr>
            <a:xfrm>
              <a:off x="10966926" y="2007394"/>
              <a:ext cx="1554480" cy="155448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3"/>
              </a:solidFill>
            </a:ln>
            <a:effectLst>
              <a:innerShdw blurRad="3048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D2DBB3E-37F6-4237-94D9-913B2F766399}"/>
                </a:ext>
              </a:extLst>
            </p:cNvPr>
            <p:cNvCxnSpPr>
              <a:cxnSpLocks/>
              <a:stCxn id="5" idx="4"/>
            </p:cNvCxnSpPr>
            <p:nvPr/>
          </p:nvCxnSpPr>
          <p:spPr>
            <a:xfrm>
              <a:off x="11744166" y="3561874"/>
              <a:ext cx="0" cy="4567714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F583F4-E557-4825-A332-0433669437C3}"/>
                </a:ext>
              </a:extLst>
            </p:cNvPr>
            <p:cNvSpPr txBox="1"/>
            <p:nvPr/>
          </p:nvSpPr>
          <p:spPr>
            <a:xfrm>
              <a:off x="10616406" y="2276802"/>
              <a:ext cx="14401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ABCAC9-FB8F-4D66-B525-896719982E17}"/>
              </a:ext>
            </a:extLst>
          </p:cNvPr>
          <p:cNvGrpSpPr/>
          <p:nvPr/>
        </p:nvGrpSpPr>
        <p:grpSpPr>
          <a:xfrm>
            <a:off x="9625806" y="3378994"/>
            <a:ext cx="1905000" cy="4750594"/>
            <a:chOff x="9473406" y="3378994"/>
            <a:chExt cx="1905000" cy="475059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2EC1DCD-AD49-4858-8F7A-F7EF35450E9C}"/>
                </a:ext>
              </a:extLst>
            </p:cNvPr>
            <p:cNvSpPr/>
            <p:nvPr/>
          </p:nvSpPr>
          <p:spPr>
            <a:xfrm>
              <a:off x="9823926" y="3378994"/>
              <a:ext cx="1554480" cy="155448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3"/>
              </a:solidFill>
            </a:ln>
            <a:effectLst>
              <a:innerShdw blurRad="3048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3C4074-4215-43AE-A60D-10D62EDC76AE}"/>
                </a:ext>
              </a:extLst>
            </p:cNvPr>
            <p:cNvSpPr txBox="1"/>
            <p:nvPr/>
          </p:nvSpPr>
          <p:spPr>
            <a:xfrm>
              <a:off x="9473406" y="3607594"/>
              <a:ext cx="14401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3100BD-853B-430F-A642-4F4283E15FA1}"/>
                </a:ext>
              </a:extLst>
            </p:cNvPr>
            <p:cNvCxnSpPr>
              <a:cxnSpLocks/>
              <a:stCxn id="11" idx="4"/>
            </p:cNvCxnSpPr>
            <p:nvPr/>
          </p:nvCxnSpPr>
          <p:spPr>
            <a:xfrm>
              <a:off x="10601166" y="4933474"/>
              <a:ext cx="15240" cy="3196114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1264B2-481A-4AB2-895D-57C5303993C2}"/>
              </a:ext>
            </a:extLst>
          </p:cNvPr>
          <p:cNvGrpSpPr/>
          <p:nvPr/>
        </p:nvGrpSpPr>
        <p:grpSpPr>
          <a:xfrm>
            <a:off x="8482806" y="4796314"/>
            <a:ext cx="1905000" cy="3333274"/>
            <a:chOff x="8330406" y="4796314"/>
            <a:chExt cx="1905000" cy="333327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507A8D7-D8AB-4F72-ADF8-50F46906201F}"/>
                </a:ext>
              </a:extLst>
            </p:cNvPr>
            <p:cNvSpPr/>
            <p:nvPr/>
          </p:nvSpPr>
          <p:spPr>
            <a:xfrm>
              <a:off x="8680926" y="4796314"/>
              <a:ext cx="1554480" cy="155448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3"/>
              </a:solidFill>
            </a:ln>
            <a:effectLst>
              <a:innerShdw blurRad="3048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DEAE0A-0CBC-459F-9B5A-1C3096BA9772}"/>
                </a:ext>
              </a:extLst>
            </p:cNvPr>
            <p:cNvSpPr txBox="1"/>
            <p:nvPr/>
          </p:nvSpPr>
          <p:spPr>
            <a:xfrm>
              <a:off x="8330406" y="5065722"/>
              <a:ext cx="14401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C6EC7BC-D85D-4938-B404-206C695603A4}"/>
                </a:ext>
              </a:extLst>
            </p:cNvPr>
            <p:cNvCxnSpPr>
              <a:cxnSpLocks/>
              <a:stCxn id="17" idx="4"/>
            </p:cNvCxnSpPr>
            <p:nvPr/>
          </p:nvCxnSpPr>
          <p:spPr>
            <a:xfrm>
              <a:off x="9458166" y="6350794"/>
              <a:ext cx="15240" cy="1778794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564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Image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9" b="13499"/>
          <a:stretch/>
        </p:blipFill>
        <p:spPr>
          <a:xfrm>
            <a:off x="0" y="1626394"/>
            <a:ext cx="13003213" cy="6503194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4876581"/>
            <a:ext cx="6120606" cy="1600200"/>
          </a:xfrm>
          <a:solidFill>
            <a:srgbClr val="004387"/>
          </a:solidFill>
        </p:spPr>
        <p:txBody>
          <a:bodyPr/>
          <a:lstStyle/>
          <a:p>
            <a:r>
              <a:rPr lang="en-US" dirty="0"/>
              <a:t>About TIE Kinetix</a:t>
            </a:r>
          </a:p>
        </p:txBody>
      </p:sp>
    </p:spTree>
    <p:extLst>
      <p:ext uri="{BB962C8B-B14F-4D97-AF65-F5344CB8AC3E}">
        <p14:creationId xmlns:p14="http://schemas.microsoft.com/office/powerpoint/2010/main" val="828055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Shape 1088"/>
          <p:cNvSpPr/>
          <p:nvPr/>
        </p:nvSpPr>
        <p:spPr>
          <a:xfrm>
            <a:off x="-1" y="3379212"/>
            <a:ext cx="13003213" cy="2588448"/>
          </a:xfrm>
          <a:prstGeom prst="rect">
            <a:avLst/>
          </a:prstGeom>
          <a:gradFill>
            <a:gsLst>
              <a:gs pos="0">
                <a:srgbClr val="E8F7FE">
                  <a:alpha val="0"/>
                </a:srgbClr>
              </a:gs>
              <a:gs pos="43000">
                <a:srgbClr val="FFFFFF">
                  <a:alpha val="20000"/>
                </a:srgbClr>
              </a:gs>
              <a:gs pos="100000">
                <a:srgbClr val="FFFFFF">
                  <a:alpha val="20000"/>
                </a:srgbClr>
              </a:gs>
            </a:gsLst>
            <a:lin ang="10800000" scaled="0"/>
          </a:gradFill>
          <a:ln>
            <a:noFill/>
          </a:ln>
        </p:spPr>
        <p:txBody>
          <a:bodyPr lIns="87887" tIns="43931" rIns="87887" bIns="43931" anchor="ctr" anchorCtr="0">
            <a:noAutofit/>
          </a:bodyPr>
          <a:lstStyle/>
          <a:p>
            <a:pPr algn="ctr"/>
            <a:endParaRPr sz="256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9" name="Shape 1089"/>
          <p:cNvSpPr/>
          <p:nvPr/>
        </p:nvSpPr>
        <p:spPr>
          <a:xfrm>
            <a:off x="4615654" y="6446802"/>
            <a:ext cx="3390901" cy="913806"/>
          </a:xfrm>
          <a:prstGeom prst="rect">
            <a:avLst/>
          </a:prstGeom>
          <a:noFill/>
          <a:ln>
            <a:noFill/>
          </a:ln>
        </p:spPr>
        <p:txBody>
          <a:bodyPr lIns="87887" tIns="43931" rIns="87887" bIns="43931" anchor="t" anchorCtr="0">
            <a:noAutofit/>
          </a:bodyPr>
          <a:lstStyle/>
          <a:p>
            <a:pPr>
              <a:buSzPct val="25000"/>
            </a:pPr>
            <a:r>
              <a:rPr lang="en-US" sz="1706" b="1" i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“A Strong Performer”</a:t>
            </a:r>
          </a:p>
          <a:p>
            <a:pPr>
              <a:buSzPct val="25000"/>
            </a:pPr>
            <a:r>
              <a:rPr lang="en-US" sz="170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Forrester</a:t>
            </a:r>
          </a:p>
          <a:p>
            <a:pPr>
              <a:buSzPct val="25000"/>
            </a:pPr>
            <a:r>
              <a:rPr lang="en-US" sz="1138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Research: Through-Channel Marketing  </a:t>
            </a:r>
          </a:p>
          <a:p>
            <a:pPr>
              <a:buSzPct val="25000"/>
            </a:pPr>
            <a:r>
              <a:rPr lang="en-US" sz="1138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Automation Platforms, Q3 2015</a:t>
            </a:r>
          </a:p>
        </p:txBody>
      </p:sp>
      <p:sp>
        <p:nvSpPr>
          <p:cNvPr id="1090" name="Shape 1090"/>
          <p:cNvSpPr/>
          <p:nvPr/>
        </p:nvSpPr>
        <p:spPr>
          <a:xfrm>
            <a:off x="8006553" y="6446802"/>
            <a:ext cx="4724400" cy="775349"/>
          </a:xfrm>
          <a:prstGeom prst="rect">
            <a:avLst/>
          </a:prstGeom>
          <a:noFill/>
          <a:ln>
            <a:noFill/>
          </a:ln>
        </p:spPr>
        <p:txBody>
          <a:bodyPr lIns="87887" tIns="43931" rIns="87887" bIns="43931" anchor="t" anchorCtr="0">
            <a:noAutofit/>
          </a:bodyPr>
          <a:lstStyle/>
          <a:p>
            <a:pPr>
              <a:buSzPct val="25000"/>
            </a:pPr>
            <a:r>
              <a:rPr lang="en-US" sz="1706" b="1" i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“Effective Vision of the Nexus of Forces”</a:t>
            </a:r>
          </a:p>
          <a:p>
            <a:pPr>
              <a:buSzPct val="25000"/>
            </a:pPr>
            <a:r>
              <a:rPr lang="en-US" sz="170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Gartner Research</a:t>
            </a:r>
          </a:p>
          <a:p>
            <a:pPr>
              <a:buSzPct val="25000"/>
            </a:pPr>
            <a:r>
              <a:rPr lang="en-US" sz="1280" b="1" i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138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Research: Magic Quadrant for Integration Brokerage, 2014</a:t>
            </a:r>
          </a:p>
        </p:txBody>
      </p:sp>
      <p:sp>
        <p:nvSpPr>
          <p:cNvPr id="1091" name="Shape 1091"/>
          <p:cNvSpPr/>
          <p:nvPr/>
        </p:nvSpPr>
        <p:spPr>
          <a:xfrm>
            <a:off x="513715" y="6446802"/>
            <a:ext cx="3625691" cy="913806"/>
          </a:xfrm>
          <a:prstGeom prst="rect">
            <a:avLst/>
          </a:prstGeom>
          <a:noFill/>
          <a:ln>
            <a:noFill/>
          </a:ln>
        </p:spPr>
        <p:txBody>
          <a:bodyPr lIns="87887" tIns="43931" rIns="87887" bIns="43931" anchor="t" anchorCtr="0">
            <a:noAutofit/>
          </a:bodyPr>
          <a:lstStyle/>
          <a:p>
            <a:pPr>
              <a:buSzPct val="25000"/>
            </a:pPr>
            <a:r>
              <a:rPr lang="en-US" sz="1706" b="1" i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“Long-Term Viability Is Strong”</a:t>
            </a:r>
          </a:p>
          <a:p>
            <a:pPr>
              <a:buSzPct val="25000"/>
            </a:pPr>
            <a:r>
              <a:rPr lang="en-US" sz="170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Sirius Decisions</a:t>
            </a:r>
          </a:p>
          <a:p>
            <a:pPr>
              <a:buSzPct val="25000"/>
            </a:pPr>
            <a:r>
              <a:rPr lang="en-US" sz="1138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Research: </a:t>
            </a:r>
            <a:r>
              <a:rPr lang="en-US" sz="1138" dirty="0" err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SiriusView</a:t>
            </a:r>
            <a:r>
              <a:rPr lang="en-US" sz="1138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Channel Management &amp;</a:t>
            </a:r>
          </a:p>
          <a:p>
            <a:pPr>
              <a:buSzPct val="25000"/>
            </a:pPr>
            <a:r>
              <a:rPr lang="en-US" sz="1138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Marketing Platforms, 2015</a:t>
            </a:r>
          </a:p>
        </p:txBody>
      </p:sp>
      <p:sp>
        <p:nvSpPr>
          <p:cNvPr id="1092" name="Shape 1092"/>
          <p:cNvSpPr/>
          <p:nvPr/>
        </p:nvSpPr>
        <p:spPr>
          <a:xfrm>
            <a:off x="620142" y="4263348"/>
            <a:ext cx="598590" cy="4504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942" y="0"/>
                </a:moveTo>
                <a:lnTo>
                  <a:pt x="40143" y="1032"/>
                </a:lnTo>
                <a:lnTo>
                  <a:pt x="47482" y="4903"/>
                </a:lnTo>
                <a:lnTo>
                  <a:pt x="54604" y="10838"/>
                </a:lnTo>
                <a:lnTo>
                  <a:pt x="57625" y="15483"/>
                </a:lnTo>
                <a:lnTo>
                  <a:pt x="60000" y="20387"/>
                </a:lnTo>
                <a:lnTo>
                  <a:pt x="62589" y="15483"/>
                </a:lnTo>
                <a:lnTo>
                  <a:pt x="65827" y="10838"/>
                </a:lnTo>
                <a:lnTo>
                  <a:pt x="72517" y="4903"/>
                </a:lnTo>
                <a:lnTo>
                  <a:pt x="80287" y="1032"/>
                </a:lnTo>
                <a:lnTo>
                  <a:pt x="88705" y="0"/>
                </a:lnTo>
                <a:lnTo>
                  <a:pt x="96906" y="1032"/>
                </a:lnTo>
                <a:lnTo>
                  <a:pt x="104460" y="4903"/>
                </a:lnTo>
                <a:lnTo>
                  <a:pt x="110935" y="10838"/>
                </a:lnTo>
                <a:lnTo>
                  <a:pt x="115467" y="17806"/>
                </a:lnTo>
                <a:lnTo>
                  <a:pt x="118920" y="25806"/>
                </a:lnTo>
                <a:lnTo>
                  <a:pt x="120000" y="33806"/>
                </a:lnTo>
                <a:lnTo>
                  <a:pt x="120000" y="42064"/>
                </a:lnTo>
                <a:lnTo>
                  <a:pt x="118920" y="50580"/>
                </a:lnTo>
                <a:lnTo>
                  <a:pt x="115467" y="58064"/>
                </a:lnTo>
                <a:lnTo>
                  <a:pt x="110935" y="65032"/>
                </a:lnTo>
                <a:lnTo>
                  <a:pt x="62589" y="118967"/>
                </a:lnTo>
                <a:lnTo>
                  <a:pt x="61294" y="120000"/>
                </a:lnTo>
                <a:lnTo>
                  <a:pt x="60000" y="120000"/>
                </a:lnTo>
                <a:lnTo>
                  <a:pt x="58705" y="120000"/>
                </a:lnTo>
                <a:lnTo>
                  <a:pt x="57625" y="118967"/>
                </a:lnTo>
                <a:lnTo>
                  <a:pt x="45971" y="105548"/>
                </a:lnTo>
                <a:lnTo>
                  <a:pt x="45107" y="104516"/>
                </a:lnTo>
                <a:lnTo>
                  <a:pt x="44676" y="103225"/>
                </a:lnTo>
                <a:lnTo>
                  <a:pt x="44676" y="102193"/>
                </a:lnTo>
                <a:lnTo>
                  <a:pt x="45107" y="100645"/>
                </a:lnTo>
                <a:lnTo>
                  <a:pt x="45971" y="99612"/>
                </a:lnTo>
                <a:lnTo>
                  <a:pt x="46834" y="98580"/>
                </a:lnTo>
                <a:lnTo>
                  <a:pt x="47482" y="98064"/>
                </a:lnTo>
                <a:lnTo>
                  <a:pt x="48776" y="98064"/>
                </a:lnTo>
                <a:lnTo>
                  <a:pt x="49640" y="98580"/>
                </a:lnTo>
                <a:lnTo>
                  <a:pt x="50935" y="99612"/>
                </a:lnTo>
                <a:lnTo>
                  <a:pt x="60000" y="109935"/>
                </a:lnTo>
                <a:lnTo>
                  <a:pt x="105971" y="59096"/>
                </a:lnTo>
                <a:lnTo>
                  <a:pt x="110071" y="52645"/>
                </a:lnTo>
                <a:lnTo>
                  <a:pt x="112661" y="45677"/>
                </a:lnTo>
                <a:lnTo>
                  <a:pt x="113525" y="38193"/>
                </a:lnTo>
                <a:lnTo>
                  <a:pt x="112661" y="30193"/>
                </a:lnTo>
                <a:lnTo>
                  <a:pt x="110071" y="23225"/>
                </a:lnTo>
                <a:lnTo>
                  <a:pt x="105971" y="16774"/>
                </a:lnTo>
                <a:lnTo>
                  <a:pt x="101007" y="12387"/>
                </a:lnTo>
                <a:lnTo>
                  <a:pt x="94748" y="9548"/>
                </a:lnTo>
                <a:lnTo>
                  <a:pt x="88705" y="8516"/>
                </a:lnTo>
                <a:lnTo>
                  <a:pt x="82014" y="9548"/>
                </a:lnTo>
                <a:lnTo>
                  <a:pt x="76187" y="12387"/>
                </a:lnTo>
                <a:lnTo>
                  <a:pt x="70791" y="16774"/>
                </a:lnTo>
                <a:lnTo>
                  <a:pt x="67553" y="22193"/>
                </a:lnTo>
                <a:lnTo>
                  <a:pt x="64964" y="28645"/>
                </a:lnTo>
                <a:lnTo>
                  <a:pt x="63669" y="35096"/>
                </a:lnTo>
                <a:lnTo>
                  <a:pt x="63237" y="36645"/>
                </a:lnTo>
                <a:lnTo>
                  <a:pt x="62589" y="38193"/>
                </a:lnTo>
                <a:lnTo>
                  <a:pt x="61726" y="39225"/>
                </a:lnTo>
                <a:lnTo>
                  <a:pt x="60863" y="39225"/>
                </a:lnTo>
                <a:lnTo>
                  <a:pt x="60000" y="39225"/>
                </a:lnTo>
                <a:lnTo>
                  <a:pt x="58705" y="39225"/>
                </a:lnTo>
                <a:lnTo>
                  <a:pt x="57625" y="38193"/>
                </a:lnTo>
                <a:lnTo>
                  <a:pt x="56762" y="36645"/>
                </a:lnTo>
                <a:lnTo>
                  <a:pt x="56762" y="35096"/>
                </a:lnTo>
                <a:lnTo>
                  <a:pt x="55467" y="28645"/>
                </a:lnTo>
                <a:lnTo>
                  <a:pt x="52877" y="22193"/>
                </a:lnTo>
                <a:lnTo>
                  <a:pt x="49208" y="16774"/>
                </a:lnTo>
                <a:lnTo>
                  <a:pt x="44244" y="12387"/>
                </a:lnTo>
                <a:lnTo>
                  <a:pt x="38417" y="9548"/>
                </a:lnTo>
                <a:lnTo>
                  <a:pt x="31942" y="8516"/>
                </a:lnTo>
                <a:lnTo>
                  <a:pt x="25251" y="9548"/>
                </a:lnTo>
                <a:lnTo>
                  <a:pt x="19424" y="12387"/>
                </a:lnTo>
                <a:lnTo>
                  <a:pt x="14460" y="16774"/>
                </a:lnTo>
                <a:lnTo>
                  <a:pt x="10359" y="23225"/>
                </a:lnTo>
                <a:lnTo>
                  <a:pt x="7769" y="30193"/>
                </a:lnTo>
                <a:lnTo>
                  <a:pt x="6906" y="38193"/>
                </a:lnTo>
                <a:lnTo>
                  <a:pt x="7769" y="45677"/>
                </a:lnTo>
                <a:lnTo>
                  <a:pt x="10359" y="53161"/>
                </a:lnTo>
                <a:lnTo>
                  <a:pt x="14460" y="59096"/>
                </a:lnTo>
                <a:lnTo>
                  <a:pt x="38848" y="86193"/>
                </a:lnTo>
                <a:lnTo>
                  <a:pt x="39712" y="87741"/>
                </a:lnTo>
                <a:lnTo>
                  <a:pt x="40143" y="88774"/>
                </a:lnTo>
                <a:lnTo>
                  <a:pt x="40143" y="90322"/>
                </a:lnTo>
                <a:lnTo>
                  <a:pt x="39712" y="91096"/>
                </a:lnTo>
                <a:lnTo>
                  <a:pt x="39280" y="92129"/>
                </a:lnTo>
                <a:lnTo>
                  <a:pt x="37985" y="93161"/>
                </a:lnTo>
                <a:lnTo>
                  <a:pt x="37122" y="93677"/>
                </a:lnTo>
                <a:lnTo>
                  <a:pt x="36043" y="93677"/>
                </a:lnTo>
                <a:lnTo>
                  <a:pt x="35179" y="93161"/>
                </a:lnTo>
                <a:lnTo>
                  <a:pt x="33884" y="92645"/>
                </a:lnTo>
                <a:lnTo>
                  <a:pt x="9496" y="65032"/>
                </a:lnTo>
                <a:lnTo>
                  <a:pt x="4100" y="57032"/>
                </a:lnTo>
                <a:lnTo>
                  <a:pt x="863" y="48000"/>
                </a:lnTo>
                <a:lnTo>
                  <a:pt x="0" y="38193"/>
                </a:lnTo>
                <a:lnTo>
                  <a:pt x="863" y="28387"/>
                </a:lnTo>
                <a:lnTo>
                  <a:pt x="4100" y="18838"/>
                </a:lnTo>
                <a:lnTo>
                  <a:pt x="9064" y="10838"/>
                </a:lnTo>
                <a:lnTo>
                  <a:pt x="15755" y="4903"/>
                </a:lnTo>
                <a:lnTo>
                  <a:pt x="23525" y="1032"/>
                </a:lnTo>
                <a:lnTo>
                  <a:pt x="31942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7887" tIns="43931" rIns="87887" bIns="43931" anchor="t" anchorCtr="0">
            <a:noAutofit/>
          </a:bodyPr>
          <a:lstStyle/>
          <a:p>
            <a:endParaRPr sz="25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Shape 1093"/>
          <p:cNvSpPr/>
          <p:nvPr/>
        </p:nvSpPr>
        <p:spPr>
          <a:xfrm>
            <a:off x="1377868" y="4209301"/>
            <a:ext cx="4666538" cy="581513"/>
          </a:xfrm>
          <a:prstGeom prst="rect">
            <a:avLst/>
          </a:prstGeom>
          <a:noFill/>
          <a:ln>
            <a:noFill/>
          </a:ln>
        </p:spPr>
        <p:txBody>
          <a:bodyPr lIns="87887" tIns="43931" rIns="87887" bIns="43931" anchor="t" anchorCtr="0">
            <a:noAutofit/>
          </a:bodyPr>
          <a:lstStyle/>
          <a:p>
            <a:pPr>
              <a:buSzPct val="25000"/>
            </a:pPr>
            <a:r>
              <a:rPr lang="en-US" sz="1706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High Customer Satisfaction (+3,000)</a:t>
            </a:r>
            <a:br>
              <a:rPr lang="en-US" sz="1706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706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&amp; Employee Retention (160)</a:t>
            </a:r>
          </a:p>
        </p:txBody>
      </p:sp>
      <p:grpSp>
        <p:nvGrpSpPr>
          <p:cNvPr id="1094" name="Shape 1094"/>
          <p:cNvGrpSpPr/>
          <p:nvPr/>
        </p:nvGrpSpPr>
        <p:grpSpPr>
          <a:xfrm>
            <a:off x="636314" y="5134163"/>
            <a:ext cx="568925" cy="400156"/>
            <a:chOff x="4480210" y="2845593"/>
            <a:chExt cx="1219199" cy="953114"/>
          </a:xfrm>
        </p:grpSpPr>
        <p:sp>
          <p:nvSpPr>
            <p:cNvPr id="1095" name="Shape 1095"/>
            <p:cNvSpPr/>
            <p:nvPr/>
          </p:nvSpPr>
          <p:spPr>
            <a:xfrm>
              <a:off x="4870617" y="3615500"/>
              <a:ext cx="434027" cy="1832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492" y="0"/>
                  </a:moveTo>
                  <a:lnTo>
                    <a:pt x="62110" y="0"/>
                  </a:lnTo>
                  <a:lnTo>
                    <a:pt x="64522" y="2857"/>
                  </a:lnTo>
                  <a:lnTo>
                    <a:pt x="66934" y="8571"/>
                  </a:lnTo>
                  <a:lnTo>
                    <a:pt x="69346" y="17142"/>
                  </a:lnTo>
                  <a:lnTo>
                    <a:pt x="69346" y="21428"/>
                  </a:lnTo>
                  <a:lnTo>
                    <a:pt x="69346" y="80000"/>
                  </a:lnTo>
                  <a:lnTo>
                    <a:pt x="109748" y="80000"/>
                  </a:lnTo>
                  <a:lnTo>
                    <a:pt x="113366" y="80000"/>
                  </a:lnTo>
                  <a:lnTo>
                    <a:pt x="115778" y="82857"/>
                  </a:lnTo>
                  <a:lnTo>
                    <a:pt x="117587" y="87142"/>
                  </a:lnTo>
                  <a:lnTo>
                    <a:pt x="118793" y="92857"/>
                  </a:lnTo>
                  <a:lnTo>
                    <a:pt x="120000" y="101428"/>
                  </a:lnTo>
                  <a:lnTo>
                    <a:pt x="118793" y="107142"/>
                  </a:lnTo>
                  <a:lnTo>
                    <a:pt x="117587" y="112857"/>
                  </a:lnTo>
                  <a:lnTo>
                    <a:pt x="115778" y="118571"/>
                  </a:lnTo>
                  <a:lnTo>
                    <a:pt x="113366" y="120000"/>
                  </a:lnTo>
                  <a:lnTo>
                    <a:pt x="109748" y="120000"/>
                  </a:lnTo>
                  <a:lnTo>
                    <a:pt x="10251" y="120000"/>
                  </a:lnTo>
                  <a:lnTo>
                    <a:pt x="6633" y="120000"/>
                  </a:lnTo>
                  <a:lnTo>
                    <a:pt x="4221" y="118571"/>
                  </a:lnTo>
                  <a:lnTo>
                    <a:pt x="1809" y="112857"/>
                  </a:lnTo>
                  <a:lnTo>
                    <a:pt x="603" y="107142"/>
                  </a:lnTo>
                  <a:lnTo>
                    <a:pt x="0" y="101428"/>
                  </a:lnTo>
                  <a:lnTo>
                    <a:pt x="603" y="92857"/>
                  </a:lnTo>
                  <a:lnTo>
                    <a:pt x="1809" y="87142"/>
                  </a:lnTo>
                  <a:lnTo>
                    <a:pt x="4221" y="82857"/>
                  </a:lnTo>
                  <a:lnTo>
                    <a:pt x="6633" y="80000"/>
                  </a:lnTo>
                  <a:lnTo>
                    <a:pt x="10251" y="80000"/>
                  </a:lnTo>
                  <a:lnTo>
                    <a:pt x="47035" y="80000"/>
                  </a:lnTo>
                  <a:lnTo>
                    <a:pt x="47035" y="21428"/>
                  </a:lnTo>
                  <a:lnTo>
                    <a:pt x="48241" y="17142"/>
                  </a:lnTo>
                  <a:lnTo>
                    <a:pt x="49447" y="8571"/>
                  </a:lnTo>
                  <a:lnTo>
                    <a:pt x="51859" y="2857"/>
                  </a:lnTo>
                  <a:lnTo>
                    <a:pt x="55477" y="0"/>
                  </a:lnTo>
                  <a:lnTo>
                    <a:pt x="5849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30011" tIns="64988" rIns="130011" bIns="64988" anchor="t" anchorCtr="0">
              <a:noAutofit/>
            </a:bodyPr>
            <a:lstStyle/>
            <a:p>
              <a:endParaRPr sz="25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Shape 1096"/>
            <p:cNvSpPr/>
            <p:nvPr/>
          </p:nvSpPr>
          <p:spPr>
            <a:xfrm>
              <a:off x="4480210" y="2845593"/>
              <a:ext cx="1219199" cy="6783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0465" y="13890"/>
                  </a:moveTo>
                  <a:lnTo>
                    <a:pt x="100465" y="45916"/>
                  </a:lnTo>
                  <a:lnTo>
                    <a:pt x="100250" y="58263"/>
                  </a:lnTo>
                  <a:lnTo>
                    <a:pt x="98533" y="69453"/>
                  </a:lnTo>
                  <a:lnTo>
                    <a:pt x="103899" y="69453"/>
                  </a:lnTo>
                  <a:lnTo>
                    <a:pt x="107549" y="67909"/>
                  </a:lnTo>
                  <a:lnTo>
                    <a:pt x="110554" y="64437"/>
                  </a:lnTo>
                  <a:lnTo>
                    <a:pt x="112486" y="59035"/>
                  </a:lnTo>
                  <a:lnTo>
                    <a:pt x="113345" y="52475"/>
                  </a:lnTo>
                  <a:lnTo>
                    <a:pt x="113345" y="13890"/>
                  </a:lnTo>
                  <a:lnTo>
                    <a:pt x="100465" y="13890"/>
                  </a:lnTo>
                  <a:close/>
                  <a:moveTo>
                    <a:pt x="27262" y="13890"/>
                  </a:moveTo>
                  <a:lnTo>
                    <a:pt x="27262" y="45916"/>
                  </a:lnTo>
                  <a:lnTo>
                    <a:pt x="28336" y="61350"/>
                  </a:lnTo>
                  <a:lnTo>
                    <a:pt x="31771" y="76012"/>
                  </a:lnTo>
                  <a:lnTo>
                    <a:pt x="36708" y="87974"/>
                  </a:lnTo>
                  <a:lnTo>
                    <a:pt x="43792" y="97620"/>
                  </a:lnTo>
                  <a:lnTo>
                    <a:pt x="51520" y="103408"/>
                  </a:lnTo>
                  <a:lnTo>
                    <a:pt x="60536" y="105723"/>
                  </a:lnTo>
                  <a:lnTo>
                    <a:pt x="69338" y="103408"/>
                  </a:lnTo>
                  <a:lnTo>
                    <a:pt x="77495" y="97620"/>
                  </a:lnTo>
                  <a:lnTo>
                    <a:pt x="84150" y="87974"/>
                  </a:lnTo>
                  <a:lnTo>
                    <a:pt x="89516" y="76012"/>
                  </a:lnTo>
                  <a:lnTo>
                    <a:pt x="92737" y="62122"/>
                  </a:lnTo>
                  <a:lnTo>
                    <a:pt x="94025" y="45916"/>
                  </a:lnTo>
                  <a:lnTo>
                    <a:pt x="94025" y="13890"/>
                  </a:lnTo>
                  <a:lnTo>
                    <a:pt x="27262" y="13890"/>
                  </a:lnTo>
                  <a:close/>
                  <a:moveTo>
                    <a:pt x="7728" y="13890"/>
                  </a:moveTo>
                  <a:lnTo>
                    <a:pt x="7728" y="52475"/>
                  </a:lnTo>
                  <a:lnTo>
                    <a:pt x="8157" y="59035"/>
                  </a:lnTo>
                  <a:lnTo>
                    <a:pt x="10304" y="64437"/>
                  </a:lnTo>
                  <a:lnTo>
                    <a:pt x="13094" y="67909"/>
                  </a:lnTo>
                  <a:lnTo>
                    <a:pt x="16529" y="69453"/>
                  </a:lnTo>
                  <a:lnTo>
                    <a:pt x="21896" y="69453"/>
                  </a:lnTo>
                  <a:lnTo>
                    <a:pt x="20178" y="58263"/>
                  </a:lnTo>
                  <a:lnTo>
                    <a:pt x="19320" y="45916"/>
                  </a:lnTo>
                  <a:lnTo>
                    <a:pt x="19320" y="13890"/>
                  </a:lnTo>
                  <a:lnTo>
                    <a:pt x="7728" y="13890"/>
                  </a:lnTo>
                  <a:close/>
                  <a:moveTo>
                    <a:pt x="3649" y="0"/>
                  </a:moveTo>
                  <a:lnTo>
                    <a:pt x="116565" y="0"/>
                  </a:lnTo>
                  <a:lnTo>
                    <a:pt x="117423" y="385"/>
                  </a:lnTo>
                  <a:lnTo>
                    <a:pt x="118711" y="1157"/>
                  </a:lnTo>
                  <a:lnTo>
                    <a:pt x="119141" y="2700"/>
                  </a:lnTo>
                  <a:lnTo>
                    <a:pt x="119570" y="5016"/>
                  </a:lnTo>
                  <a:lnTo>
                    <a:pt x="120000" y="7331"/>
                  </a:lnTo>
                  <a:lnTo>
                    <a:pt x="120000" y="52475"/>
                  </a:lnTo>
                  <a:lnTo>
                    <a:pt x="119141" y="62122"/>
                  </a:lnTo>
                  <a:lnTo>
                    <a:pt x="116565" y="70225"/>
                  </a:lnTo>
                  <a:lnTo>
                    <a:pt x="113345" y="76784"/>
                  </a:lnTo>
                  <a:lnTo>
                    <a:pt x="108837" y="81414"/>
                  </a:lnTo>
                  <a:lnTo>
                    <a:pt x="103899" y="83729"/>
                  </a:lnTo>
                  <a:lnTo>
                    <a:pt x="95313" y="83729"/>
                  </a:lnTo>
                  <a:lnTo>
                    <a:pt x="90161" y="95305"/>
                  </a:lnTo>
                  <a:lnTo>
                    <a:pt x="84150" y="104951"/>
                  </a:lnTo>
                  <a:lnTo>
                    <a:pt x="77066" y="113054"/>
                  </a:lnTo>
                  <a:lnTo>
                    <a:pt x="68908" y="117684"/>
                  </a:lnTo>
                  <a:lnTo>
                    <a:pt x="60107" y="120000"/>
                  </a:lnTo>
                  <a:lnTo>
                    <a:pt x="51520" y="117684"/>
                  </a:lnTo>
                  <a:lnTo>
                    <a:pt x="43363" y="113054"/>
                  </a:lnTo>
                  <a:lnTo>
                    <a:pt x="36279" y="104951"/>
                  </a:lnTo>
                  <a:lnTo>
                    <a:pt x="30053" y="95305"/>
                  </a:lnTo>
                  <a:lnTo>
                    <a:pt x="25116" y="83729"/>
                  </a:lnTo>
                  <a:lnTo>
                    <a:pt x="16529" y="83729"/>
                  </a:lnTo>
                  <a:lnTo>
                    <a:pt x="11592" y="81414"/>
                  </a:lnTo>
                  <a:lnTo>
                    <a:pt x="7084" y="76784"/>
                  </a:lnTo>
                  <a:lnTo>
                    <a:pt x="3220" y="70225"/>
                  </a:lnTo>
                  <a:lnTo>
                    <a:pt x="858" y="62122"/>
                  </a:lnTo>
                  <a:lnTo>
                    <a:pt x="0" y="52475"/>
                  </a:lnTo>
                  <a:lnTo>
                    <a:pt x="0" y="7331"/>
                  </a:lnTo>
                  <a:lnTo>
                    <a:pt x="429" y="4244"/>
                  </a:lnTo>
                  <a:lnTo>
                    <a:pt x="1288" y="1929"/>
                  </a:lnTo>
                  <a:lnTo>
                    <a:pt x="2576" y="385"/>
                  </a:lnTo>
                  <a:lnTo>
                    <a:pt x="3649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30011" tIns="64988" rIns="130011" bIns="64988" anchor="t" anchorCtr="0">
              <a:noAutofit/>
            </a:bodyPr>
            <a:lstStyle/>
            <a:p>
              <a:endParaRPr sz="25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7" name="Shape 1097"/>
          <p:cNvSpPr/>
          <p:nvPr/>
        </p:nvSpPr>
        <p:spPr>
          <a:xfrm>
            <a:off x="1377867" y="5053855"/>
            <a:ext cx="4666538" cy="830732"/>
          </a:xfrm>
          <a:prstGeom prst="rect">
            <a:avLst/>
          </a:prstGeom>
          <a:noFill/>
          <a:ln>
            <a:noFill/>
          </a:ln>
        </p:spPr>
        <p:txBody>
          <a:bodyPr lIns="87887" tIns="43931" rIns="87887" bIns="43931" anchor="t" anchorCtr="0">
            <a:noAutofit/>
          </a:bodyPr>
          <a:lstStyle/>
          <a:p>
            <a:pPr>
              <a:buSzPct val="25000"/>
            </a:pPr>
            <a:r>
              <a:rPr lang="en-US" sz="1706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We Facilitate Over 3 Billion Orders,  Invoices and Content Requests per Year.</a:t>
            </a:r>
          </a:p>
          <a:p>
            <a:endParaRPr sz="1706"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098" name="Shape 1098"/>
          <p:cNvGrpSpPr/>
          <p:nvPr/>
        </p:nvGrpSpPr>
        <p:grpSpPr>
          <a:xfrm>
            <a:off x="6476480" y="4261229"/>
            <a:ext cx="583666" cy="452536"/>
            <a:chOff x="7577463" y="2845593"/>
            <a:chExt cx="1105377" cy="952566"/>
          </a:xfrm>
        </p:grpSpPr>
        <p:sp>
          <p:nvSpPr>
            <p:cNvPr id="1099" name="Shape 1099"/>
            <p:cNvSpPr/>
            <p:nvPr/>
          </p:nvSpPr>
          <p:spPr>
            <a:xfrm>
              <a:off x="7756071" y="2845593"/>
              <a:ext cx="926769" cy="9525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301" y="7250"/>
                  </a:moveTo>
                  <a:lnTo>
                    <a:pt x="49850" y="8750"/>
                  </a:lnTo>
                  <a:lnTo>
                    <a:pt x="43940" y="13000"/>
                  </a:lnTo>
                  <a:lnTo>
                    <a:pt x="40085" y="18750"/>
                  </a:lnTo>
                  <a:lnTo>
                    <a:pt x="38543" y="26000"/>
                  </a:lnTo>
                  <a:lnTo>
                    <a:pt x="38543" y="53750"/>
                  </a:lnTo>
                  <a:lnTo>
                    <a:pt x="40085" y="61000"/>
                  </a:lnTo>
                  <a:lnTo>
                    <a:pt x="43940" y="66750"/>
                  </a:lnTo>
                  <a:lnTo>
                    <a:pt x="49850" y="70500"/>
                  </a:lnTo>
                  <a:lnTo>
                    <a:pt x="57301" y="72000"/>
                  </a:lnTo>
                  <a:lnTo>
                    <a:pt x="62184" y="72000"/>
                  </a:lnTo>
                  <a:lnTo>
                    <a:pt x="69122" y="70500"/>
                  </a:lnTo>
                  <a:lnTo>
                    <a:pt x="75032" y="66750"/>
                  </a:lnTo>
                  <a:lnTo>
                    <a:pt x="78886" y="61000"/>
                  </a:lnTo>
                  <a:lnTo>
                    <a:pt x="80428" y="53750"/>
                  </a:lnTo>
                  <a:lnTo>
                    <a:pt x="80428" y="26000"/>
                  </a:lnTo>
                  <a:lnTo>
                    <a:pt x="79400" y="20250"/>
                  </a:lnTo>
                  <a:lnTo>
                    <a:pt x="77087" y="15000"/>
                  </a:lnTo>
                  <a:lnTo>
                    <a:pt x="72976" y="11000"/>
                  </a:lnTo>
                  <a:lnTo>
                    <a:pt x="68094" y="8250"/>
                  </a:lnTo>
                  <a:lnTo>
                    <a:pt x="62184" y="7250"/>
                  </a:lnTo>
                  <a:lnTo>
                    <a:pt x="57301" y="7250"/>
                  </a:lnTo>
                  <a:close/>
                  <a:moveTo>
                    <a:pt x="57301" y="0"/>
                  </a:moveTo>
                  <a:lnTo>
                    <a:pt x="62184" y="0"/>
                  </a:lnTo>
                  <a:lnTo>
                    <a:pt x="70663" y="1000"/>
                  </a:lnTo>
                  <a:lnTo>
                    <a:pt x="77858" y="4750"/>
                  </a:lnTo>
                  <a:lnTo>
                    <a:pt x="83768" y="10500"/>
                  </a:lnTo>
                  <a:lnTo>
                    <a:pt x="87880" y="17750"/>
                  </a:lnTo>
                  <a:lnTo>
                    <a:pt x="89421" y="26000"/>
                  </a:lnTo>
                  <a:lnTo>
                    <a:pt x="89421" y="53750"/>
                  </a:lnTo>
                  <a:lnTo>
                    <a:pt x="87880" y="62000"/>
                  </a:lnTo>
                  <a:lnTo>
                    <a:pt x="83768" y="69250"/>
                  </a:lnTo>
                  <a:lnTo>
                    <a:pt x="77858" y="74500"/>
                  </a:lnTo>
                  <a:lnTo>
                    <a:pt x="70663" y="78250"/>
                  </a:lnTo>
                  <a:lnTo>
                    <a:pt x="62184" y="79250"/>
                  </a:lnTo>
                  <a:lnTo>
                    <a:pt x="57301" y="79250"/>
                  </a:lnTo>
                  <a:lnTo>
                    <a:pt x="56274" y="79250"/>
                  </a:lnTo>
                  <a:lnTo>
                    <a:pt x="55760" y="79750"/>
                  </a:lnTo>
                  <a:lnTo>
                    <a:pt x="54732" y="79750"/>
                  </a:lnTo>
                  <a:lnTo>
                    <a:pt x="53704" y="79750"/>
                  </a:lnTo>
                  <a:lnTo>
                    <a:pt x="53704" y="87000"/>
                  </a:lnTo>
                  <a:lnTo>
                    <a:pt x="53704" y="88500"/>
                  </a:lnTo>
                  <a:lnTo>
                    <a:pt x="52676" y="89750"/>
                  </a:lnTo>
                  <a:lnTo>
                    <a:pt x="51905" y="90750"/>
                  </a:lnTo>
                  <a:lnTo>
                    <a:pt x="50364" y="91250"/>
                  </a:lnTo>
                  <a:lnTo>
                    <a:pt x="40085" y="93750"/>
                  </a:lnTo>
                  <a:lnTo>
                    <a:pt x="30064" y="96500"/>
                  </a:lnTo>
                  <a:lnTo>
                    <a:pt x="21584" y="99500"/>
                  </a:lnTo>
                  <a:lnTo>
                    <a:pt x="14903" y="102250"/>
                  </a:lnTo>
                  <a:lnTo>
                    <a:pt x="9764" y="104750"/>
                  </a:lnTo>
                  <a:lnTo>
                    <a:pt x="7965" y="106500"/>
                  </a:lnTo>
                  <a:lnTo>
                    <a:pt x="7965" y="112500"/>
                  </a:lnTo>
                  <a:lnTo>
                    <a:pt x="111006" y="112500"/>
                  </a:lnTo>
                  <a:lnTo>
                    <a:pt x="111006" y="106500"/>
                  </a:lnTo>
                  <a:lnTo>
                    <a:pt x="108950" y="104750"/>
                  </a:lnTo>
                  <a:lnTo>
                    <a:pt x="104068" y="102250"/>
                  </a:lnTo>
                  <a:lnTo>
                    <a:pt x="97130" y="99500"/>
                  </a:lnTo>
                  <a:lnTo>
                    <a:pt x="88907" y="96500"/>
                  </a:lnTo>
                  <a:lnTo>
                    <a:pt x="78886" y="93750"/>
                  </a:lnTo>
                  <a:lnTo>
                    <a:pt x="69122" y="91250"/>
                  </a:lnTo>
                  <a:lnTo>
                    <a:pt x="67580" y="90750"/>
                  </a:lnTo>
                  <a:lnTo>
                    <a:pt x="66552" y="89750"/>
                  </a:lnTo>
                  <a:lnTo>
                    <a:pt x="66038" y="88750"/>
                  </a:lnTo>
                  <a:lnTo>
                    <a:pt x="65524" y="87500"/>
                  </a:lnTo>
                  <a:lnTo>
                    <a:pt x="65524" y="86000"/>
                  </a:lnTo>
                  <a:lnTo>
                    <a:pt x="66552" y="84500"/>
                  </a:lnTo>
                  <a:lnTo>
                    <a:pt x="67580" y="83500"/>
                  </a:lnTo>
                  <a:lnTo>
                    <a:pt x="69122" y="83000"/>
                  </a:lnTo>
                  <a:lnTo>
                    <a:pt x="70920" y="83000"/>
                  </a:lnTo>
                  <a:lnTo>
                    <a:pt x="72462" y="83500"/>
                  </a:lnTo>
                  <a:lnTo>
                    <a:pt x="76059" y="84000"/>
                  </a:lnTo>
                  <a:lnTo>
                    <a:pt x="80942" y="85500"/>
                  </a:lnTo>
                  <a:lnTo>
                    <a:pt x="87366" y="87500"/>
                  </a:lnTo>
                  <a:lnTo>
                    <a:pt x="94304" y="89250"/>
                  </a:lnTo>
                  <a:lnTo>
                    <a:pt x="103554" y="92750"/>
                  </a:lnTo>
                  <a:lnTo>
                    <a:pt x="111006" y="96000"/>
                  </a:lnTo>
                  <a:lnTo>
                    <a:pt x="115888" y="100000"/>
                  </a:lnTo>
                  <a:lnTo>
                    <a:pt x="118972" y="103250"/>
                  </a:lnTo>
                  <a:lnTo>
                    <a:pt x="119999" y="107000"/>
                  </a:lnTo>
                  <a:lnTo>
                    <a:pt x="119999" y="116250"/>
                  </a:lnTo>
                  <a:lnTo>
                    <a:pt x="119486" y="117250"/>
                  </a:lnTo>
                  <a:lnTo>
                    <a:pt x="118972" y="118750"/>
                  </a:lnTo>
                  <a:lnTo>
                    <a:pt x="117944" y="119000"/>
                  </a:lnTo>
                  <a:lnTo>
                    <a:pt x="116916" y="119500"/>
                  </a:lnTo>
                  <a:lnTo>
                    <a:pt x="115374" y="120000"/>
                  </a:lnTo>
                  <a:lnTo>
                    <a:pt x="3854" y="120000"/>
                  </a:lnTo>
                  <a:lnTo>
                    <a:pt x="2569" y="119500"/>
                  </a:lnTo>
                  <a:lnTo>
                    <a:pt x="1541" y="119000"/>
                  </a:lnTo>
                  <a:lnTo>
                    <a:pt x="513" y="118750"/>
                  </a:lnTo>
                  <a:lnTo>
                    <a:pt x="0" y="117750"/>
                  </a:lnTo>
                  <a:lnTo>
                    <a:pt x="0" y="116250"/>
                  </a:lnTo>
                  <a:lnTo>
                    <a:pt x="0" y="106500"/>
                  </a:lnTo>
                  <a:lnTo>
                    <a:pt x="1027" y="103250"/>
                  </a:lnTo>
                  <a:lnTo>
                    <a:pt x="3340" y="99500"/>
                  </a:lnTo>
                  <a:lnTo>
                    <a:pt x="8479" y="96000"/>
                  </a:lnTo>
                  <a:lnTo>
                    <a:pt x="15674" y="92750"/>
                  </a:lnTo>
                  <a:lnTo>
                    <a:pt x="25182" y="89250"/>
                  </a:lnTo>
                  <a:lnTo>
                    <a:pt x="31092" y="87500"/>
                  </a:lnTo>
                  <a:lnTo>
                    <a:pt x="36488" y="86000"/>
                  </a:lnTo>
                  <a:lnTo>
                    <a:pt x="41370" y="85000"/>
                  </a:lnTo>
                  <a:lnTo>
                    <a:pt x="44967" y="84000"/>
                  </a:lnTo>
                  <a:lnTo>
                    <a:pt x="44967" y="77250"/>
                  </a:lnTo>
                  <a:lnTo>
                    <a:pt x="39571" y="73000"/>
                  </a:lnTo>
                  <a:lnTo>
                    <a:pt x="34946" y="67750"/>
                  </a:lnTo>
                  <a:lnTo>
                    <a:pt x="32119" y="61500"/>
                  </a:lnTo>
                  <a:lnTo>
                    <a:pt x="31092" y="53750"/>
                  </a:lnTo>
                  <a:lnTo>
                    <a:pt x="31092" y="26000"/>
                  </a:lnTo>
                  <a:lnTo>
                    <a:pt x="32119" y="17750"/>
                  </a:lnTo>
                  <a:lnTo>
                    <a:pt x="35974" y="10500"/>
                  </a:lnTo>
                  <a:lnTo>
                    <a:pt x="41370" y="4750"/>
                  </a:lnTo>
                  <a:lnTo>
                    <a:pt x="48822" y="1000"/>
                  </a:lnTo>
                  <a:lnTo>
                    <a:pt x="5730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30011" tIns="64988" rIns="130011" bIns="64988" anchor="t" anchorCtr="0">
              <a:noAutofit/>
            </a:bodyPr>
            <a:lstStyle/>
            <a:p>
              <a:endParaRPr sz="25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Shape 1100"/>
            <p:cNvSpPr/>
            <p:nvPr/>
          </p:nvSpPr>
          <p:spPr>
            <a:xfrm>
              <a:off x="7577463" y="2952758"/>
              <a:ext cx="414764" cy="84540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349" y="0"/>
                  </a:moveTo>
                  <a:lnTo>
                    <a:pt x="112535" y="0"/>
                  </a:lnTo>
                  <a:lnTo>
                    <a:pt x="115406" y="0"/>
                  </a:lnTo>
                  <a:lnTo>
                    <a:pt x="117703" y="563"/>
                  </a:lnTo>
                  <a:lnTo>
                    <a:pt x="119999" y="1690"/>
                  </a:lnTo>
                  <a:lnTo>
                    <a:pt x="119999" y="3098"/>
                  </a:lnTo>
                  <a:lnTo>
                    <a:pt x="119999" y="4788"/>
                  </a:lnTo>
                  <a:lnTo>
                    <a:pt x="117703" y="5915"/>
                  </a:lnTo>
                  <a:lnTo>
                    <a:pt x="115406" y="6478"/>
                  </a:lnTo>
                  <a:lnTo>
                    <a:pt x="112535" y="6478"/>
                  </a:lnTo>
                  <a:lnTo>
                    <a:pt x="103349" y="6478"/>
                  </a:lnTo>
                  <a:lnTo>
                    <a:pt x="91291" y="8169"/>
                  </a:lnTo>
                  <a:lnTo>
                    <a:pt x="81531" y="11267"/>
                  </a:lnTo>
                  <a:lnTo>
                    <a:pt x="74641" y="16619"/>
                  </a:lnTo>
                  <a:lnTo>
                    <a:pt x="72344" y="22816"/>
                  </a:lnTo>
                  <a:lnTo>
                    <a:pt x="72344" y="48169"/>
                  </a:lnTo>
                  <a:lnTo>
                    <a:pt x="74641" y="54647"/>
                  </a:lnTo>
                  <a:lnTo>
                    <a:pt x="81531" y="59436"/>
                  </a:lnTo>
                  <a:lnTo>
                    <a:pt x="91291" y="62816"/>
                  </a:lnTo>
                  <a:lnTo>
                    <a:pt x="103349" y="63943"/>
                  </a:lnTo>
                  <a:lnTo>
                    <a:pt x="112535" y="63943"/>
                  </a:lnTo>
                  <a:lnTo>
                    <a:pt x="115406" y="64225"/>
                  </a:lnTo>
                  <a:lnTo>
                    <a:pt x="117703" y="65352"/>
                  </a:lnTo>
                  <a:lnTo>
                    <a:pt x="119999" y="66478"/>
                  </a:lnTo>
                  <a:lnTo>
                    <a:pt x="119999" y="68169"/>
                  </a:lnTo>
                  <a:lnTo>
                    <a:pt x="119999" y="69859"/>
                  </a:lnTo>
                  <a:lnTo>
                    <a:pt x="117703" y="71267"/>
                  </a:lnTo>
                  <a:lnTo>
                    <a:pt x="115406" y="71830"/>
                  </a:lnTo>
                  <a:lnTo>
                    <a:pt x="112535" y="72394"/>
                  </a:lnTo>
                  <a:lnTo>
                    <a:pt x="103349" y="72394"/>
                  </a:lnTo>
                  <a:lnTo>
                    <a:pt x="101052" y="72394"/>
                  </a:lnTo>
                  <a:lnTo>
                    <a:pt x="99330" y="71830"/>
                  </a:lnTo>
                  <a:lnTo>
                    <a:pt x="97033" y="71830"/>
                  </a:lnTo>
                  <a:lnTo>
                    <a:pt x="97033" y="77746"/>
                  </a:lnTo>
                  <a:lnTo>
                    <a:pt x="95885" y="79436"/>
                  </a:lnTo>
                  <a:lnTo>
                    <a:pt x="94736" y="80563"/>
                  </a:lnTo>
                  <a:lnTo>
                    <a:pt x="93588" y="81690"/>
                  </a:lnTo>
                  <a:lnTo>
                    <a:pt x="90143" y="82253"/>
                  </a:lnTo>
                  <a:lnTo>
                    <a:pt x="72344" y="84507"/>
                  </a:lnTo>
                  <a:lnTo>
                    <a:pt x="56267" y="86478"/>
                  </a:lnTo>
                  <a:lnTo>
                    <a:pt x="40765" y="89295"/>
                  </a:lnTo>
                  <a:lnTo>
                    <a:pt x="28708" y="91830"/>
                  </a:lnTo>
                  <a:lnTo>
                    <a:pt x="19521" y="94084"/>
                  </a:lnTo>
                  <a:lnTo>
                    <a:pt x="15502" y="95774"/>
                  </a:lnTo>
                  <a:lnTo>
                    <a:pt x="16650" y="116338"/>
                  </a:lnTo>
                  <a:lnTo>
                    <a:pt x="15502" y="118028"/>
                  </a:lnTo>
                  <a:lnTo>
                    <a:pt x="14354" y="118873"/>
                  </a:lnTo>
                  <a:lnTo>
                    <a:pt x="10909" y="119999"/>
                  </a:lnTo>
                  <a:lnTo>
                    <a:pt x="7464" y="119999"/>
                  </a:lnTo>
                  <a:lnTo>
                    <a:pt x="5167" y="119999"/>
                  </a:lnTo>
                  <a:lnTo>
                    <a:pt x="2296" y="118873"/>
                  </a:lnTo>
                  <a:lnTo>
                    <a:pt x="1148" y="118028"/>
                  </a:lnTo>
                  <a:lnTo>
                    <a:pt x="0" y="116338"/>
                  </a:lnTo>
                  <a:lnTo>
                    <a:pt x="0" y="95774"/>
                  </a:lnTo>
                  <a:lnTo>
                    <a:pt x="3444" y="91267"/>
                  </a:lnTo>
                  <a:lnTo>
                    <a:pt x="12057" y="87042"/>
                  </a:lnTo>
                  <a:lnTo>
                    <a:pt x="26411" y="83943"/>
                  </a:lnTo>
                  <a:lnTo>
                    <a:pt x="43062" y="80000"/>
                  </a:lnTo>
                  <a:lnTo>
                    <a:pt x="62583" y="77464"/>
                  </a:lnTo>
                  <a:lnTo>
                    <a:pt x="82679" y="75211"/>
                  </a:lnTo>
                  <a:lnTo>
                    <a:pt x="82679" y="69295"/>
                  </a:lnTo>
                  <a:lnTo>
                    <a:pt x="71770" y="65352"/>
                  </a:lnTo>
                  <a:lnTo>
                    <a:pt x="62583" y="60563"/>
                  </a:lnTo>
                  <a:lnTo>
                    <a:pt x="57416" y="54647"/>
                  </a:lnTo>
                  <a:lnTo>
                    <a:pt x="55119" y="48169"/>
                  </a:lnTo>
                  <a:lnTo>
                    <a:pt x="55119" y="22816"/>
                  </a:lnTo>
                  <a:lnTo>
                    <a:pt x="57416" y="15211"/>
                  </a:lnTo>
                  <a:lnTo>
                    <a:pt x="64880" y="9295"/>
                  </a:lnTo>
                  <a:lnTo>
                    <a:pt x="74641" y="4225"/>
                  </a:lnTo>
                  <a:lnTo>
                    <a:pt x="87846" y="1126"/>
                  </a:lnTo>
                  <a:lnTo>
                    <a:pt x="103349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30011" tIns="64988" rIns="130011" bIns="64988" anchor="t" anchorCtr="0">
              <a:noAutofit/>
            </a:bodyPr>
            <a:lstStyle/>
            <a:p>
              <a:endParaRPr sz="25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1" name="Shape 1101"/>
          <p:cNvGrpSpPr/>
          <p:nvPr/>
        </p:nvGrpSpPr>
        <p:grpSpPr>
          <a:xfrm>
            <a:off x="6570789" y="4992759"/>
            <a:ext cx="457199" cy="479051"/>
            <a:chOff x="10616406" y="2952758"/>
            <a:chExt cx="834274" cy="971583"/>
          </a:xfrm>
        </p:grpSpPr>
        <p:sp>
          <p:nvSpPr>
            <p:cNvPr id="1102" name="Shape 1102"/>
            <p:cNvSpPr/>
            <p:nvPr/>
          </p:nvSpPr>
          <p:spPr>
            <a:xfrm>
              <a:off x="10616406" y="2952758"/>
              <a:ext cx="834274" cy="9715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23828"/>
                  </a:moveTo>
                  <a:lnTo>
                    <a:pt x="48000" y="25116"/>
                  </a:lnTo>
                  <a:lnTo>
                    <a:pt x="37000" y="28336"/>
                  </a:lnTo>
                  <a:lnTo>
                    <a:pt x="27500" y="33703"/>
                  </a:lnTo>
                  <a:lnTo>
                    <a:pt x="19250" y="40787"/>
                  </a:lnTo>
                  <a:lnTo>
                    <a:pt x="13500" y="48944"/>
                  </a:lnTo>
                  <a:lnTo>
                    <a:pt x="9500" y="58175"/>
                  </a:lnTo>
                  <a:lnTo>
                    <a:pt x="8250" y="68479"/>
                  </a:lnTo>
                  <a:lnTo>
                    <a:pt x="9500" y="78783"/>
                  </a:lnTo>
                  <a:lnTo>
                    <a:pt x="13500" y="87799"/>
                  </a:lnTo>
                  <a:lnTo>
                    <a:pt x="19250" y="95957"/>
                  </a:lnTo>
                  <a:lnTo>
                    <a:pt x="27500" y="103041"/>
                  </a:lnTo>
                  <a:lnTo>
                    <a:pt x="37000" y="108407"/>
                  </a:lnTo>
                  <a:lnTo>
                    <a:pt x="48000" y="111627"/>
                  </a:lnTo>
                  <a:lnTo>
                    <a:pt x="60000" y="112915"/>
                  </a:lnTo>
                  <a:lnTo>
                    <a:pt x="71500" y="111627"/>
                  </a:lnTo>
                  <a:lnTo>
                    <a:pt x="82500" y="108407"/>
                  </a:lnTo>
                  <a:lnTo>
                    <a:pt x="92250" y="103041"/>
                  </a:lnTo>
                  <a:lnTo>
                    <a:pt x="100250" y="95957"/>
                  </a:lnTo>
                  <a:lnTo>
                    <a:pt x="106000" y="87799"/>
                  </a:lnTo>
                  <a:lnTo>
                    <a:pt x="110500" y="78783"/>
                  </a:lnTo>
                  <a:lnTo>
                    <a:pt x="111500" y="68479"/>
                  </a:lnTo>
                  <a:lnTo>
                    <a:pt x="110500" y="59248"/>
                  </a:lnTo>
                  <a:lnTo>
                    <a:pt x="107500" y="50661"/>
                  </a:lnTo>
                  <a:lnTo>
                    <a:pt x="102250" y="42933"/>
                  </a:lnTo>
                  <a:lnTo>
                    <a:pt x="95000" y="35849"/>
                  </a:lnTo>
                  <a:lnTo>
                    <a:pt x="87000" y="30483"/>
                  </a:lnTo>
                  <a:lnTo>
                    <a:pt x="79250" y="27262"/>
                  </a:lnTo>
                  <a:lnTo>
                    <a:pt x="71500" y="25116"/>
                  </a:lnTo>
                  <a:lnTo>
                    <a:pt x="60000" y="23828"/>
                  </a:lnTo>
                  <a:close/>
                  <a:moveTo>
                    <a:pt x="63000" y="6869"/>
                  </a:moveTo>
                  <a:lnTo>
                    <a:pt x="61000" y="7298"/>
                  </a:lnTo>
                  <a:lnTo>
                    <a:pt x="59000" y="8157"/>
                  </a:lnTo>
                  <a:lnTo>
                    <a:pt x="57500" y="9016"/>
                  </a:lnTo>
                  <a:lnTo>
                    <a:pt x="56250" y="10733"/>
                  </a:lnTo>
                  <a:lnTo>
                    <a:pt x="56250" y="12236"/>
                  </a:lnTo>
                  <a:lnTo>
                    <a:pt x="56250" y="16958"/>
                  </a:lnTo>
                  <a:lnTo>
                    <a:pt x="58000" y="16958"/>
                  </a:lnTo>
                  <a:lnTo>
                    <a:pt x="59500" y="16958"/>
                  </a:lnTo>
                  <a:lnTo>
                    <a:pt x="64750" y="16958"/>
                  </a:lnTo>
                  <a:lnTo>
                    <a:pt x="69500" y="17602"/>
                  </a:lnTo>
                  <a:lnTo>
                    <a:pt x="69500" y="12236"/>
                  </a:lnTo>
                  <a:lnTo>
                    <a:pt x="69250" y="10733"/>
                  </a:lnTo>
                  <a:lnTo>
                    <a:pt x="68250" y="9016"/>
                  </a:lnTo>
                  <a:lnTo>
                    <a:pt x="66750" y="8157"/>
                  </a:lnTo>
                  <a:lnTo>
                    <a:pt x="64750" y="7298"/>
                  </a:lnTo>
                  <a:lnTo>
                    <a:pt x="63000" y="6869"/>
                  </a:lnTo>
                  <a:close/>
                  <a:moveTo>
                    <a:pt x="63000" y="0"/>
                  </a:moveTo>
                  <a:lnTo>
                    <a:pt x="68250" y="858"/>
                  </a:lnTo>
                  <a:lnTo>
                    <a:pt x="73000" y="3649"/>
                  </a:lnTo>
                  <a:lnTo>
                    <a:pt x="75750" y="7298"/>
                  </a:lnTo>
                  <a:lnTo>
                    <a:pt x="76750" y="12236"/>
                  </a:lnTo>
                  <a:lnTo>
                    <a:pt x="76750" y="18890"/>
                  </a:lnTo>
                  <a:lnTo>
                    <a:pt x="82000" y="20608"/>
                  </a:lnTo>
                  <a:lnTo>
                    <a:pt x="87500" y="22540"/>
                  </a:lnTo>
                  <a:lnTo>
                    <a:pt x="89250" y="20178"/>
                  </a:lnTo>
                  <a:lnTo>
                    <a:pt x="86000" y="18032"/>
                  </a:lnTo>
                  <a:lnTo>
                    <a:pt x="85000" y="17173"/>
                  </a:lnTo>
                  <a:lnTo>
                    <a:pt x="84500" y="16529"/>
                  </a:lnTo>
                  <a:lnTo>
                    <a:pt x="84000" y="15241"/>
                  </a:lnTo>
                  <a:lnTo>
                    <a:pt x="84500" y="14382"/>
                  </a:lnTo>
                  <a:lnTo>
                    <a:pt x="85000" y="13094"/>
                  </a:lnTo>
                  <a:lnTo>
                    <a:pt x="86000" y="12236"/>
                  </a:lnTo>
                  <a:lnTo>
                    <a:pt x="87000" y="11806"/>
                  </a:lnTo>
                  <a:lnTo>
                    <a:pt x="87750" y="11592"/>
                  </a:lnTo>
                  <a:lnTo>
                    <a:pt x="89250" y="11806"/>
                  </a:lnTo>
                  <a:lnTo>
                    <a:pt x="90750" y="12236"/>
                  </a:lnTo>
                  <a:lnTo>
                    <a:pt x="97000" y="16100"/>
                  </a:lnTo>
                  <a:lnTo>
                    <a:pt x="97500" y="16100"/>
                  </a:lnTo>
                  <a:lnTo>
                    <a:pt x="104250" y="19749"/>
                  </a:lnTo>
                  <a:lnTo>
                    <a:pt x="105250" y="20608"/>
                  </a:lnTo>
                  <a:lnTo>
                    <a:pt x="105500" y="21466"/>
                  </a:lnTo>
                  <a:lnTo>
                    <a:pt x="106000" y="22540"/>
                  </a:lnTo>
                  <a:lnTo>
                    <a:pt x="105500" y="23398"/>
                  </a:lnTo>
                  <a:lnTo>
                    <a:pt x="105250" y="24686"/>
                  </a:lnTo>
                  <a:lnTo>
                    <a:pt x="104250" y="25545"/>
                  </a:lnTo>
                  <a:lnTo>
                    <a:pt x="103250" y="25974"/>
                  </a:lnTo>
                  <a:lnTo>
                    <a:pt x="101750" y="26404"/>
                  </a:lnTo>
                  <a:lnTo>
                    <a:pt x="100750" y="25974"/>
                  </a:lnTo>
                  <a:lnTo>
                    <a:pt x="99500" y="25545"/>
                  </a:lnTo>
                  <a:lnTo>
                    <a:pt x="96500" y="23828"/>
                  </a:lnTo>
                  <a:lnTo>
                    <a:pt x="94500" y="26404"/>
                  </a:lnTo>
                  <a:lnTo>
                    <a:pt x="103250" y="32844"/>
                  </a:lnTo>
                  <a:lnTo>
                    <a:pt x="110500" y="40357"/>
                  </a:lnTo>
                  <a:lnTo>
                    <a:pt x="115750" y="48944"/>
                  </a:lnTo>
                  <a:lnTo>
                    <a:pt x="118500" y="58604"/>
                  </a:lnTo>
                  <a:lnTo>
                    <a:pt x="120000" y="68479"/>
                  </a:lnTo>
                  <a:lnTo>
                    <a:pt x="118500" y="78783"/>
                  </a:lnTo>
                  <a:lnTo>
                    <a:pt x="115250" y="88658"/>
                  </a:lnTo>
                  <a:lnTo>
                    <a:pt x="109500" y="97245"/>
                  </a:lnTo>
                  <a:lnTo>
                    <a:pt x="102250" y="104758"/>
                  </a:lnTo>
                  <a:lnTo>
                    <a:pt x="93250" y="111198"/>
                  </a:lnTo>
                  <a:lnTo>
                    <a:pt x="83000" y="115921"/>
                  </a:lnTo>
                  <a:lnTo>
                    <a:pt x="72000" y="118711"/>
                  </a:lnTo>
                  <a:lnTo>
                    <a:pt x="60000" y="120000"/>
                  </a:lnTo>
                  <a:lnTo>
                    <a:pt x="47500" y="118711"/>
                  </a:lnTo>
                  <a:lnTo>
                    <a:pt x="36500" y="115921"/>
                  </a:lnTo>
                  <a:lnTo>
                    <a:pt x="26500" y="111198"/>
                  </a:lnTo>
                  <a:lnTo>
                    <a:pt x="17250" y="104758"/>
                  </a:lnTo>
                  <a:lnTo>
                    <a:pt x="10000" y="97245"/>
                  </a:lnTo>
                  <a:lnTo>
                    <a:pt x="4250" y="88658"/>
                  </a:lnTo>
                  <a:lnTo>
                    <a:pt x="1000" y="78783"/>
                  </a:lnTo>
                  <a:lnTo>
                    <a:pt x="0" y="68479"/>
                  </a:lnTo>
                  <a:lnTo>
                    <a:pt x="1000" y="58175"/>
                  </a:lnTo>
                  <a:lnTo>
                    <a:pt x="4750" y="48300"/>
                  </a:lnTo>
                  <a:lnTo>
                    <a:pt x="10500" y="39499"/>
                  </a:lnTo>
                  <a:lnTo>
                    <a:pt x="17750" y="31771"/>
                  </a:lnTo>
                  <a:lnTo>
                    <a:pt x="27000" y="25545"/>
                  </a:lnTo>
                  <a:lnTo>
                    <a:pt x="37500" y="20608"/>
                  </a:lnTo>
                  <a:lnTo>
                    <a:pt x="48500" y="17602"/>
                  </a:lnTo>
                  <a:lnTo>
                    <a:pt x="48500" y="12236"/>
                  </a:lnTo>
                  <a:lnTo>
                    <a:pt x="49500" y="7298"/>
                  </a:lnTo>
                  <a:lnTo>
                    <a:pt x="52750" y="3649"/>
                  </a:lnTo>
                  <a:lnTo>
                    <a:pt x="57250" y="858"/>
                  </a:lnTo>
                  <a:lnTo>
                    <a:pt x="63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30011" tIns="64988" rIns="130011" bIns="64988" anchor="t" anchorCtr="0">
              <a:noAutofit/>
            </a:bodyPr>
            <a:lstStyle/>
            <a:p>
              <a:endParaRPr sz="25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Shape 1103"/>
            <p:cNvSpPr/>
            <p:nvPr/>
          </p:nvSpPr>
          <p:spPr>
            <a:xfrm>
              <a:off x="10930989" y="3239541"/>
              <a:ext cx="370209" cy="3702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4788" y="77746"/>
                  </a:moveTo>
                  <a:lnTo>
                    <a:pt x="64788" y="77746"/>
                  </a:lnTo>
                  <a:lnTo>
                    <a:pt x="65915" y="82253"/>
                  </a:lnTo>
                  <a:lnTo>
                    <a:pt x="65915" y="86760"/>
                  </a:lnTo>
                  <a:lnTo>
                    <a:pt x="65915" y="90704"/>
                  </a:lnTo>
                  <a:lnTo>
                    <a:pt x="64788" y="95211"/>
                  </a:lnTo>
                  <a:lnTo>
                    <a:pt x="89577" y="86760"/>
                  </a:lnTo>
                  <a:lnTo>
                    <a:pt x="64788" y="77746"/>
                  </a:lnTo>
                  <a:close/>
                  <a:moveTo>
                    <a:pt x="33239" y="68169"/>
                  </a:moveTo>
                  <a:lnTo>
                    <a:pt x="27605" y="69295"/>
                  </a:lnTo>
                  <a:lnTo>
                    <a:pt x="23661" y="70422"/>
                  </a:lnTo>
                  <a:lnTo>
                    <a:pt x="20281" y="73802"/>
                  </a:lnTo>
                  <a:lnTo>
                    <a:pt x="18028" y="75492"/>
                  </a:lnTo>
                  <a:lnTo>
                    <a:pt x="15774" y="78873"/>
                  </a:lnTo>
                  <a:lnTo>
                    <a:pt x="14647" y="81126"/>
                  </a:lnTo>
                  <a:lnTo>
                    <a:pt x="14647" y="83380"/>
                  </a:lnTo>
                  <a:lnTo>
                    <a:pt x="14647" y="86760"/>
                  </a:lnTo>
                  <a:lnTo>
                    <a:pt x="14647" y="90704"/>
                  </a:lnTo>
                  <a:lnTo>
                    <a:pt x="16901" y="95211"/>
                  </a:lnTo>
                  <a:lnTo>
                    <a:pt x="20281" y="99718"/>
                  </a:lnTo>
                  <a:lnTo>
                    <a:pt x="27605" y="103661"/>
                  </a:lnTo>
                  <a:lnTo>
                    <a:pt x="37746" y="103661"/>
                  </a:lnTo>
                  <a:lnTo>
                    <a:pt x="46197" y="99718"/>
                  </a:lnTo>
                  <a:lnTo>
                    <a:pt x="48450" y="95211"/>
                  </a:lnTo>
                  <a:lnTo>
                    <a:pt x="50704" y="90704"/>
                  </a:lnTo>
                  <a:lnTo>
                    <a:pt x="51830" y="86760"/>
                  </a:lnTo>
                  <a:lnTo>
                    <a:pt x="50704" y="83380"/>
                  </a:lnTo>
                  <a:lnTo>
                    <a:pt x="50704" y="81126"/>
                  </a:lnTo>
                  <a:lnTo>
                    <a:pt x="49577" y="78873"/>
                  </a:lnTo>
                  <a:lnTo>
                    <a:pt x="48450" y="75492"/>
                  </a:lnTo>
                  <a:lnTo>
                    <a:pt x="46197" y="73802"/>
                  </a:lnTo>
                  <a:lnTo>
                    <a:pt x="41690" y="70422"/>
                  </a:lnTo>
                  <a:lnTo>
                    <a:pt x="37746" y="69295"/>
                  </a:lnTo>
                  <a:lnTo>
                    <a:pt x="33239" y="68169"/>
                  </a:lnTo>
                  <a:close/>
                  <a:moveTo>
                    <a:pt x="33239" y="30422"/>
                  </a:moveTo>
                  <a:lnTo>
                    <a:pt x="24788" y="54084"/>
                  </a:lnTo>
                  <a:lnTo>
                    <a:pt x="28732" y="54084"/>
                  </a:lnTo>
                  <a:lnTo>
                    <a:pt x="33239" y="52957"/>
                  </a:lnTo>
                  <a:lnTo>
                    <a:pt x="38873" y="54084"/>
                  </a:lnTo>
                  <a:lnTo>
                    <a:pt x="41126" y="54084"/>
                  </a:lnTo>
                  <a:lnTo>
                    <a:pt x="33239" y="30422"/>
                  </a:lnTo>
                  <a:close/>
                  <a:moveTo>
                    <a:pt x="33239" y="0"/>
                  </a:moveTo>
                  <a:lnTo>
                    <a:pt x="35492" y="1126"/>
                  </a:lnTo>
                  <a:lnTo>
                    <a:pt x="38873" y="2253"/>
                  </a:lnTo>
                  <a:lnTo>
                    <a:pt x="40000" y="5633"/>
                  </a:lnTo>
                  <a:lnTo>
                    <a:pt x="58028" y="60845"/>
                  </a:lnTo>
                  <a:lnTo>
                    <a:pt x="114366" y="78873"/>
                  </a:lnTo>
                  <a:lnTo>
                    <a:pt x="117746" y="81126"/>
                  </a:lnTo>
                  <a:lnTo>
                    <a:pt x="118873" y="83380"/>
                  </a:lnTo>
                  <a:lnTo>
                    <a:pt x="119999" y="86760"/>
                  </a:lnTo>
                  <a:lnTo>
                    <a:pt x="118873" y="89577"/>
                  </a:lnTo>
                  <a:lnTo>
                    <a:pt x="117746" y="91830"/>
                  </a:lnTo>
                  <a:lnTo>
                    <a:pt x="114366" y="92957"/>
                  </a:lnTo>
                  <a:lnTo>
                    <a:pt x="45070" y="116619"/>
                  </a:lnTo>
                  <a:lnTo>
                    <a:pt x="40000" y="118873"/>
                  </a:lnTo>
                  <a:lnTo>
                    <a:pt x="33239" y="119999"/>
                  </a:lnTo>
                  <a:lnTo>
                    <a:pt x="20281" y="116619"/>
                  </a:lnTo>
                  <a:lnTo>
                    <a:pt x="9577" y="110422"/>
                  </a:lnTo>
                  <a:lnTo>
                    <a:pt x="1690" y="99718"/>
                  </a:lnTo>
                  <a:lnTo>
                    <a:pt x="0" y="86760"/>
                  </a:lnTo>
                  <a:lnTo>
                    <a:pt x="563" y="80000"/>
                  </a:lnTo>
                  <a:lnTo>
                    <a:pt x="1690" y="73802"/>
                  </a:lnTo>
                  <a:lnTo>
                    <a:pt x="25915" y="5633"/>
                  </a:lnTo>
                  <a:lnTo>
                    <a:pt x="27605" y="2253"/>
                  </a:lnTo>
                  <a:lnTo>
                    <a:pt x="29859" y="1126"/>
                  </a:lnTo>
                  <a:lnTo>
                    <a:pt x="33239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30011" tIns="64988" rIns="130011" bIns="64988" anchor="t" anchorCtr="0">
              <a:noAutofit/>
            </a:bodyPr>
            <a:lstStyle/>
            <a:p>
              <a:endParaRPr sz="25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4" name="Shape 1104"/>
          <p:cNvSpPr/>
          <p:nvPr/>
        </p:nvSpPr>
        <p:spPr>
          <a:xfrm>
            <a:off x="7232546" y="4209301"/>
            <a:ext cx="4666538" cy="581513"/>
          </a:xfrm>
          <a:prstGeom prst="rect">
            <a:avLst/>
          </a:prstGeom>
          <a:noFill/>
          <a:ln>
            <a:noFill/>
          </a:ln>
        </p:spPr>
        <p:txBody>
          <a:bodyPr lIns="87887" tIns="43931" rIns="87887" bIns="43931" anchor="t" anchorCtr="0">
            <a:noAutofit/>
          </a:bodyPr>
          <a:lstStyle/>
          <a:p>
            <a:pPr>
              <a:buSzPct val="25000"/>
            </a:pPr>
            <a:r>
              <a:rPr lang="en-US" sz="1706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Product Vision and Agility for </a:t>
            </a:r>
            <a:br>
              <a:rPr lang="en-US" sz="1706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706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Long Term Customer Success</a:t>
            </a:r>
          </a:p>
        </p:txBody>
      </p:sp>
      <p:sp>
        <p:nvSpPr>
          <p:cNvPr id="1105" name="Shape 1105"/>
          <p:cNvSpPr/>
          <p:nvPr/>
        </p:nvSpPr>
        <p:spPr>
          <a:xfrm>
            <a:off x="7232542" y="4983272"/>
            <a:ext cx="5060260" cy="581513"/>
          </a:xfrm>
          <a:prstGeom prst="rect">
            <a:avLst/>
          </a:prstGeom>
          <a:noFill/>
          <a:ln>
            <a:noFill/>
          </a:ln>
        </p:spPr>
        <p:txBody>
          <a:bodyPr lIns="87887" tIns="43931" rIns="87887" bIns="43931" anchor="t" anchorCtr="0">
            <a:noAutofit/>
          </a:bodyPr>
          <a:lstStyle/>
          <a:p>
            <a:pPr>
              <a:buSzPct val="25000"/>
            </a:pPr>
            <a:r>
              <a:rPr lang="en-US" sz="1706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30+ Years in Business </a:t>
            </a:r>
            <a:br>
              <a:rPr lang="en-US" sz="1706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lang="en-US" sz="1706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6" name="Shape 1106"/>
          <p:cNvSpPr/>
          <p:nvPr/>
        </p:nvSpPr>
        <p:spPr>
          <a:xfrm>
            <a:off x="399719" y="3530894"/>
            <a:ext cx="4666538" cy="470748"/>
          </a:xfrm>
          <a:prstGeom prst="rect">
            <a:avLst/>
          </a:prstGeom>
          <a:noFill/>
          <a:ln>
            <a:noFill/>
          </a:ln>
        </p:spPr>
        <p:txBody>
          <a:bodyPr lIns="87887" tIns="43931" rIns="87887" bIns="43931" anchor="t" anchorCtr="0">
            <a:noAutofit/>
          </a:bodyPr>
          <a:lstStyle/>
          <a:p>
            <a:pPr>
              <a:buSzPct val="25000"/>
            </a:pPr>
            <a:r>
              <a:rPr lang="en-US" sz="2702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About TIE Kinetix</a:t>
            </a:r>
          </a:p>
        </p:txBody>
      </p:sp>
      <p:sp>
        <p:nvSpPr>
          <p:cNvPr id="1107" name="Shape 1107"/>
          <p:cNvSpPr txBox="1">
            <a:spLocks noGrp="1"/>
          </p:cNvSpPr>
          <p:nvPr>
            <p:ph type="title"/>
          </p:nvPr>
        </p:nvSpPr>
        <p:spPr>
          <a:xfrm>
            <a:off x="513713" y="705441"/>
            <a:ext cx="9297702" cy="951562"/>
          </a:xfrm>
          <a:prstGeom prst="rect">
            <a:avLst/>
          </a:prstGeom>
          <a:noFill/>
          <a:ln>
            <a:noFill/>
          </a:ln>
        </p:spPr>
        <p:txBody>
          <a:bodyPr vert="horz" lIns="0" tIns="64985" rIns="0" bIns="0" rtlCol="0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</a:pPr>
            <a:r>
              <a:rPr lang="en-US">
                <a:solidFill>
                  <a:srgbClr val="FFFFFF"/>
                </a:solidFill>
              </a:rPr>
              <a:t>Consistently Driving Partner Automation Globally</a:t>
            </a:r>
          </a:p>
        </p:txBody>
      </p:sp>
    </p:spTree>
    <p:extLst>
      <p:ext uri="{BB962C8B-B14F-4D97-AF65-F5344CB8AC3E}">
        <p14:creationId xmlns:p14="http://schemas.microsoft.com/office/powerpoint/2010/main" val="2839648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8" name="Shape 13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9606" y="2693194"/>
            <a:ext cx="9144000" cy="4691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60" y="2504260"/>
            <a:ext cx="9535689" cy="532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" name="Shape 13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0" tIns="64985" rIns="0" bIns="0" rtlCol="0" anchor="ctr" anchorCtr="0">
            <a:noAutofit/>
          </a:bodyPr>
          <a:lstStyle/>
          <a:p>
            <a:pPr>
              <a:buSzPct val="25000"/>
            </a:pPr>
            <a:r>
              <a:rPr lang="en-US" dirty="0"/>
              <a:t>What do we do for our customers?</a:t>
            </a:r>
          </a:p>
        </p:txBody>
      </p:sp>
      <p:sp>
        <p:nvSpPr>
          <p:cNvPr id="1363" name="Shape 1363"/>
          <p:cNvSpPr txBox="1"/>
          <p:nvPr/>
        </p:nvSpPr>
        <p:spPr>
          <a:xfrm>
            <a:off x="0" y="1795168"/>
            <a:ext cx="13003213" cy="581513"/>
          </a:xfrm>
          <a:prstGeom prst="rect">
            <a:avLst/>
          </a:prstGeom>
          <a:noFill/>
          <a:ln>
            <a:noFill/>
          </a:ln>
        </p:spPr>
        <p:txBody>
          <a:bodyPr lIns="87887" tIns="43931" rIns="87887" bIns="43931" anchor="t" anchorCtr="0">
            <a:noAutofit/>
          </a:bodyPr>
          <a:lstStyle/>
          <a:p>
            <a:pPr algn="ctr">
              <a:buSzPct val="25000"/>
            </a:pPr>
            <a:r>
              <a:rPr lang="en-US" sz="3413" dirty="0">
                <a:solidFill>
                  <a:srgbClr val="7C7C7C"/>
                </a:solidFill>
                <a:latin typeface="Trebuchet MS"/>
                <a:ea typeface="Trebuchet MS"/>
                <a:cs typeface="Trebuchet MS"/>
                <a:sym typeface="Trebuchet MS"/>
              </a:rPr>
              <a:t>Automate and Accelerate Partner Business.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79083" y="7304762"/>
            <a:ext cx="4017378" cy="741784"/>
          </a:xfrm>
          <a:prstGeom prst="rect">
            <a:avLst/>
          </a:prstGeom>
          <a:noFill/>
        </p:spPr>
        <p:txBody>
          <a:bodyPr wrap="square" lIns="125009" tIns="62505" rIns="125009" bIns="62505" rtlCol="0">
            <a:spAutoFit/>
          </a:bodyPr>
          <a:lstStyle/>
          <a:p>
            <a:pPr algn="ctr"/>
            <a:r>
              <a:rPr lang="en-US" sz="2000" b="1" dirty="0">
                <a:solidFill>
                  <a:srgbClr val="F2B50F"/>
                </a:solidFill>
                <a:latin typeface="Trebuchet MS" panose="020B0603020202020204" pitchFamily="34" charset="0"/>
                <a:ea typeface="Open Sans" panose="020B0604020202020204" charset="0"/>
                <a:cs typeface="Open Sans" panose="020B0604020202020204" charset="0"/>
              </a:rPr>
              <a:t>Brand Control and Demand Generation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591477"/>
            <a:ext cx="2657345" cy="741784"/>
          </a:xfrm>
          <a:prstGeom prst="rect">
            <a:avLst/>
          </a:prstGeom>
          <a:noFill/>
        </p:spPr>
        <p:txBody>
          <a:bodyPr wrap="square" lIns="125009" tIns="62505" rIns="125009" bIns="62505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933B"/>
                </a:solidFill>
                <a:latin typeface="Trebuchet MS" panose="020B0603020202020204" pitchFamily="34" charset="0"/>
                <a:ea typeface="Open Sans" panose="020B0604020202020204" charset="0"/>
                <a:cs typeface="Open Sans" panose="020B0604020202020204" charset="0"/>
              </a:rPr>
              <a:t>Lead and Sales Conversion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71477" y="7285774"/>
            <a:ext cx="3981406" cy="741784"/>
          </a:xfrm>
          <a:prstGeom prst="rect">
            <a:avLst/>
          </a:prstGeom>
          <a:noFill/>
        </p:spPr>
        <p:txBody>
          <a:bodyPr wrap="square" lIns="125009" tIns="62505" rIns="125009" bIns="62505" rtlCol="0">
            <a:spAutoFit/>
          </a:bodyPr>
          <a:lstStyle/>
          <a:p>
            <a:pPr algn="ctr"/>
            <a:r>
              <a:rPr lang="en-US" sz="2000" b="1" dirty="0">
                <a:solidFill>
                  <a:srgbClr val="0266C8"/>
                </a:solidFill>
                <a:latin typeface="Trebuchet MS" panose="020B0603020202020204" pitchFamily="34" charset="0"/>
                <a:ea typeface="Open Sans" panose="020B0604020202020204" charset="0"/>
                <a:cs typeface="Open Sans" panose="020B0604020202020204" charset="0"/>
              </a:rPr>
              <a:t>System and Supply Chain Integration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80408" y="2581576"/>
            <a:ext cx="2577568" cy="741784"/>
          </a:xfrm>
          <a:prstGeom prst="rect">
            <a:avLst/>
          </a:prstGeom>
          <a:noFill/>
        </p:spPr>
        <p:txBody>
          <a:bodyPr wrap="square" lIns="125009" tIns="62505" rIns="125009" bIns="62505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rebuchet MS" panose="020B0603020202020204" pitchFamily="34" charset="0"/>
                <a:ea typeface="Open Sans" panose="020B0604020202020204" charset="0"/>
                <a:cs typeface="Open Sans" panose="020B0604020202020204" charset="0"/>
              </a:rPr>
              <a:t>Analytics &amp; Optimization</a:t>
            </a:r>
          </a:p>
        </p:txBody>
      </p:sp>
    </p:spTree>
    <p:extLst>
      <p:ext uri="{BB962C8B-B14F-4D97-AF65-F5344CB8AC3E}">
        <p14:creationId xmlns:p14="http://schemas.microsoft.com/office/powerpoint/2010/main" val="3021721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https://image.freepik.com/free-icon/man-thinking-close-up-black-shape_318-396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406" y="178594"/>
            <a:ext cx="53340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Q&amp;A</a:t>
            </a:r>
          </a:p>
        </p:txBody>
      </p:sp>
      <p:sp>
        <p:nvSpPr>
          <p:cNvPr id="2" name="AutoShape 4" descr="http://image005.flaticon.com/1/svg/62/62113.svg"/>
          <p:cNvSpPr>
            <a:spLocks noChangeAspect="1" noChangeArrowheads="1"/>
          </p:cNvSpPr>
          <p:nvPr/>
        </p:nvSpPr>
        <p:spPr bwMode="auto">
          <a:xfrm>
            <a:off x="155575" y="-2125663"/>
            <a:ext cx="443865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://image005.flaticon.com/1/svg/62/62113.svg"/>
          <p:cNvSpPr>
            <a:spLocks noChangeAspect="1" noChangeArrowheads="1"/>
          </p:cNvSpPr>
          <p:nvPr/>
        </p:nvSpPr>
        <p:spPr bwMode="auto">
          <a:xfrm>
            <a:off x="307975" y="-1973263"/>
            <a:ext cx="443865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ttp://image005.flaticon.com/1/svg/62/62113.svg"/>
          <p:cNvSpPr>
            <a:spLocks noChangeAspect="1" noChangeArrowheads="1"/>
          </p:cNvSpPr>
          <p:nvPr/>
        </p:nvSpPr>
        <p:spPr bwMode="auto">
          <a:xfrm>
            <a:off x="460375" y="-1820863"/>
            <a:ext cx="443865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40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AA9E7BD-FCC7-4CAD-A936-F3E4500A8F35}"/>
              </a:ext>
            </a:extLst>
          </p:cNvPr>
          <p:cNvSpPr txBox="1">
            <a:spLocks/>
          </p:cNvSpPr>
          <p:nvPr/>
        </p:nvSpPr>
        <p:spPr>
          <a:xfrm>
            <a:off x="6958806" y="2540794"/>
            <a:ext cx="4572000" cy="1600200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ctr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None/>
              <a:defRPr sz="2800" b="0" kern="120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2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62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3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288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Anthony D’Angelo</a:t>
            </a:r>
          </a:p>
          <a:p>
            <a:r>
              <a:rPr lang="en-US" sz="2600" dirty="0"/>
              <a:t>VP of Business Development</a:t>
            </a:r>
          </a:p>
          <a:p>
            <a:r>
              <a:rPr lang="en-US" sz="2600" dirty="0"/>
              <a:t>Anthony.Dangelo@tiekinetix.com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53406" y="2616994"/>
            <a:ext cx="4114800" cy="1600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Shawn Lisbon</a:t>
            </a:r>
          </a:p>
          <a:p>
            <a:r>
              <a:rPr lang="en-US" dirty="0"/>
              <a:t>VP of Business Development</a:t>
            </a:r>
          </a:p>
          <a:p>
            <a:r>
              <a:rPr lang="en-US" dirty="0"/>
              <a:t>Shawn.Lisbon@tiekinetix.com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64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D8B2-7B1A-447E-A1DC-069B8DCF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FAFF3-34BE-41EE-B9B0-38720C21C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“Innovation distinguishes between a leader and a follower”</a:t>
            </a:r>
          </a:p>
          <a:p>
            <a:pPr marL="0" indent="0">
              <a:buNone/>
            </a:pPr>
            <a:r>
              <a:rPr lang="en-US" sz="2000" i="1" dirty="0"/>
              <a:t>~ Steve Jobs</a:t>
            </a:r>
          </a:p>
          <a:p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 algn="r">
              <a:buNone/>
            </a:pPr>
            <a:r>
              <a:rPr lang="en-US" i="1" dirty="0"/>
              <a:t>“But we’ve always done it that way!”</a:t>
            </a:r>
          </a:p>
          <a:p>
            <a:pPr marL="0" indent="0" algn="r">
              <a:buNone/>
            </a:pPr>
            <a:r>
              <a:rPr lang="en-US" sz="2000" i="1" dirty="0"/>
              <a:t>~ Company #9999 on the Business 10,000 List</a:t>
            </a:r>
          </a:p>
          <a:p>
            <a:endParaRPr lang="en-US" i="1" dirty="0"/>
          </a:p>
          <a:p>
            <a:endParaRPr lang="en-US" dirty="0"/>
          </a:p>
        </p:txBody>
      </p:sp>
      <p:pic>
        <p:nvPicPr>
          <p:cNvPr id="1026" name="Picture 2" descr="Image result for innovation">
            <a:extLst>
              <a:ext uri="{FF2B5EF4-FFF2-40B4-BE49-F238E27FC236}">
                <a16:creationId xmlns:a16="http://schemas.microsoft.com/office/drawing/2014/main" id="{E636BED9-0B00-4D09-8359-D3239FA19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06" y="4014788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46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B32D2-16DA-48DF-BEEA-E607EF00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Say “Partner Automation”…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F9FAC-ACF8-4232-9626-90CC97FC7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Do you think:</a:t>
            </a:r>
          </a:p>
          <a:p>
            <a:r>
              <a:rPr lang="en-US" dirty="0"/>
              <a:t>Supply Chain?</a:t>
            </a:r>
          </a:p>
          <a:p>
            <a:r>
              <a:rPr lang="en-US" dirty="0"/>
              <a:t>EDI?</a:t>
            </a:r>
          </a:p>
          <a:p>
            <a:r>
              <a:rPr lang="en-US" dirty="0"/>
              <a:t>Product information?</a:t>
            </a:r>
          </a:p>
          <a:p>
            <a:r>
              <a:rPr lang="en-US" dirty="0"/>
              <a:t>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And what about generating </a:t>
            </a:r>
            <a:r>
              <a:rPr lang="en-US" b="1" u="sng" dirty="0"/>
              <a:t>DEMAND</a:t>
            </a:r>
            <a:r>
              <a:rPr lang="en-US" dirty="0"/>
              <a:t> for Products?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7B031F-3DB4-45D8-8288-10261223A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406" y="1911651"/>
            <a:ext cx="4343400" cy="421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49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77F0BB-61A2-4CA2-A280-2FECC9F0B5C2}"/>
              </a:ext>
            </a:extLst>
          </p:cNvPr>
          <p:cNvCxnSpPr>
            <a:cxnSpLocks/>
          </p:cNvCxnSpPr>
          <p:nvPr/>
        </p:nvCxnSpPr>
        <p:spPr>
          <a:xfrm flipH="1">
            <a:off x="253206" y="4674394"/>
            <a:ext cx="12039603" cy="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9EF70C-4E43-48AC-8B60-D1B4F7C54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Factors that Increase Complexity in 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3BC6F-04E6-47B2-9272-28661AEF1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14" y="2007394"/>
            <a:ext cx="5606892" cy="5638800"/>
          </a:xfrm>
        </p:spPr>
        <p:txBody>
          <a:bodyPr numCol="1"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b="1" dirty="0"/>
              <a:t>Poor Partner Engagement</a:t>
            </a:r>
          </a:p>
          <a:p>
            <a:r>
              <a:rPr lang="en-US" sz="2900" dirty="0"/>
              <a:t>High Competition for Mindshare</a:t>
            </a:r>
          </a:p>
          <a:p>
            <a:r>
              <a:rPr lang="en-US" sz="2900" dirty="0"/>
              <a:t>Limited implementation of tools and tactics</a:t>
            </a:r>
          </a:p>
          <a:p>
            <a:r>
              <a:rPr lang="en-US" sz="2900" dirty="0"/>
              <a:t>Poor opportunity management</a:t>
            </a:r>
          </a:p>
          <a:p>
            <a:r>
              <a:rPr lang="en-US" sz="2900" dirty="0"/>
              <a:t>Too Much Work to Execute Programs</a:t>
            </a:r>
          </a:p>
          <a:p>
            <a:r>
              <a:rPr lang="en-US" sz="2900" dirty="0"/>
              <a:t>No capability to sell or deliver services online</a:t>
            </a:r>
          </a:p>
          <a:p>
            <a:r>
              <a:rPr lang="en-US" sz="2900" dirty="0"/>
              <a:t>Lack of Visibility &amp; Intelligence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900" b="1" dirty="0"/>
              <a:t>Fragmented Strategy &amp; Enablement</a:t>
            </a:r>
          </a:p>
          <a:p>
            <a:r>
              <a:rPr lang="en-US" sz="2900" dirty="0"/>
              <a:t>Lack of Control Over Content, Data &amp; Brand</a:t>
            </a:r>
          </a:p>
          <a:p>
            <a:r>
              <a:rPr lang="en-US" sz="2900" dirty="0"/>
              <a:t>Slow Adoption </a:t>
            </a:r>
          </a:p>
          <a:p>
            <a:r>
              <a:rPr lang="en-US" sz="2900" dirty="0"/>
              <a:t>Inability to forecast demand</a:t>
            </a:r>
          </a:p>
          <a:p>
            <a:r>
              <a:rPr lang="en-US" sz="2900" dirty="0"/>
              <a:t>Limited Dedicated Resources</a:t>
            </a:r>
          </a:p>
          <a:p>
            <a:r>
              <a:rPr lang="en-US" sz="2900" dirty="0"/>
              <a:t>No visibility into key processes</a:t>
            </a:r>
          </a:p>
          <a:p>
            <a:r>
              <a:rPr lang="en-US" sz="2900" dirty="0"/>
              <a:t>ECommerce complexity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53BB45-17B7-4B0D-AD6C-6F8B7C154E05}"/>
              </a:ext>
            </a:extLst>
          </p:cNvPr>
          <p:cNvSpPr txBox="1">
            <a:spLocks/>
          </p:cNvSpPr>
          <p:nvPr/>
        </p:nvSpPr>
        <p:spPr>
          <a:xfrm>
            <a:off x="7492206" y="2007394"/>
            <a:ext cx="5117785" cy="2285997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2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3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4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Limited Visibility into the Customer Experience</a:t>
            </a:r>
          </a:p>
          <a:p>
            <a:r>
              <a:rPr lang="en-US" sz="1600" dirty="0"/>
              <a:t>Limited Visibility into the Partner Experience </a:t>
            </a:r>
          </a:p>
          <a:p>
            <a:r>
              <a:rPr lang="en-US" sz="1600" dirty="0"/>
              <a:t>No Clear Vision How to Collect Data</a:t>
            </a:r>
          </a:p>
          <a:p>
            <a:r>
              <a:rPr lang="en-US" sz="1600" dirty="0"/>
              <a:t>Fragmented Systems Promote Data Silos</a:t>
            </a:r>
          </a:p>
          <a:p>
            <a:r>
              <a:rPr lang="en-US" sz="1600" dirty="0"/>
              <a:t>Unclear how to Extract Business Intel Out of Data 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FontTx/>
              <a:buNone/>
            </a:pP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72170C-7ED0-4D5F-863C-65D9546C3C84}"/>
              </a:ext>
            </a:extLst>
          </p:cNvPr>
          <p:cNvCxnSpPr>
            <a:cxnSpLocks/>
          </p:cNvCxnSpPr>
          <p:nvPr/>
        </p:nvCxnSpPr>
        <p:spPr>
          <a:xfrm>
            <a:off x="6273006" y="2007394"/>
            <a:ext cx="0" cy="563880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4735C6C-BC6D-4D57-86A0-3F011A97C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406" y="3759994"/>
            <a:ext cx="1966952" cy="192975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A2B42A-CF3C-437E-8B68-49770E78CACA}"/>
              </a:ext>
            </a:extLst>
          </p:cNvPr>
          <p:cNvSpPr txBox="1">
            <a:spLocks/>
          </p:cNvSpPr>
          <p:nvPr/>
        </p:nvSpPr>
        <p:spPr>
          <a:xfrm>
            <a:off x="7492206" y="5055397"/>
            <a:ext cx="5117785" cy="2285997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2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3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4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Slow Logistics &amp; Expensive Fulfillment</a:t>
            </a:r>
          </a:p>
          <a:p>
            <a:r>
              <a:rPr lang="en-US" sz="1600" dirty="0"/>
              <a:t>Manual Order Processing, Billing, Invoicing, etc. </a:t>
            </a:r>
          </a:p>
          <a:p>
            <a:r>
              <a:rPr lang="en-US" sz="1600" dirty="0"/>
              <a:t>Lack of Integration Between Core Business Systems</a:t>
            </a:r>
          </a:p>
          <a:p>
            <a:r>
              <a:rPr lang="en-US" sz="1600" dirty="0"/>
              <a:t>Needs to be simple</a:t>
            </a:r>
          </a:p>
          <a:p>
            <a:r>
              <a:rPr lang="en-US" sz="1600" dirty="0"/>
              <a:t>Limited Capabilities and Compliance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8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8" b="5644"/>
          <a:stretch/>
        </p:blipFill>
        <p:spPr>
          <a:xfrm>
            <a:off x="0" y="1626394"/>
            <a:ext cx="13003213" cy="650319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902994"/>
            <a:ext cx="7111206" cy="1600200"/>
          </a:xfrm>
        </p:spPr>
        <p:txBody>
          <a:bodyPr>
            <a:normAutofit/>
          </a:bodyPr>
          <a:lstStyle/>
          <a:p>
            <a:r>
              <a:rPr lang="en-US" dirty="0"/>
              <a:t>Supply Side Automation</a:t>
            </a:r>
          </a:p>
        </p:txBody>
      </p:sp>
    </p:spTree>
    <p:extLst>
      <p:ext uri="{BB962C8B-B14F-4D97-AF65-F5344CB8AC3E}">
        <p14:creationId xmlns:p14="http://schemas.microsoft.com/office/powerpoint/2010/main" val="2686804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F401C-9C9B-42F9-A4D5-8763EE2F5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Inventory of Your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8B9A6-6DBC-4213-AF55-B063C98F2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“Doing EDI”?  If not or having issues, please come us.</a:t>
            </a:r>
          </a:p>
          <a:p>
            <a:r>
              <a:rPr lang="en-US" dirty="0"/>
              <a:t>With your Customers?  They usually mandated you.</a:t>
            </a:r>
          </a:p>
          <a:p>
            <a:r>
              <a:rPr lang="en-US" dirty="0"/>
              <a:t>With your Vendors?  Carriers?  Banks?</a:t>
            </a:r>
          </a:p>
          <a:p>
            <a:r>
              <a:rPr lang="en-US" dirty="0"/>
              <a:t>Do you have an on-site translator and staff?</a:t>
            </a:r>
          </a:p>
          <a:p>
            <a:pPr lvl="1"/>
            <a:r>
              <a:rPr lang="en-US" dirty="0"/>
              <a:t>Being updated or discontinued?</a:t>
            </a:r>
          </a:p>
          <a:p>
            <a:pPr lvl="1"/>
            <a:r>
              <a:rPr lang="en-US" dirty="0"/>
              <a:t>Throughput capability (will it grow with you?)</a:t>
            </a:r>
          </a:p>
          <a:p>
            <a:pPr lvl="1"/>
            <a:r>
              <a:rPr lang="en-US" dirty="0"/>
              <a:t>Will your staff retire soon or worse….quit?</a:t>
            </a:r>
          </a:p>
          <a:p>
            <a:r>
              <a:rPr lang="en-US" dirty="0"/>
              <a:t>Are you using a Service Provider’s Managed/Cloud Services?</a:t>
            </a:r>
          </a:p>
          <a:p>
            <a:pPr lvl="1"/>
            <a:r>
              <a:rPr lang="en-US" dirty="0"/>
              <a:t>Features (Real-time? API integration?)</a:t>
            </a:r>
          </a:p>
          <a:p>
            <a:pPr lvl="1"/>
            <a:r>
              <a:rPr lang="en-US" dirty="0"/>
              <a:t>Capabilities and Uptime (how is that verified &amp; reported to you?)</a:t>
            </a:r>
          </a:p>
          <a:p>
            <a:pPr lvl="1"/>
            <a:r>
              <a:rPr lang="en-US" dirty="0"/>
              <a:t>Integration &amp; Mapping (Custom or Canonical, TP-Packs?)</a:t>
            </a:r>
          </a:p>
          <a:p>
            <a:pPr lvl="1"/>
            <a:r>
              <a:rPr lang="en-US" dirty="0"/>
              <a:t>Technical Support (US-based?);  SLA included?</a:t>
            </a:r>
          </a:p>
          <a:p>
            <a:pPr lvl="1"/>
            <a:r>
              <a:rPr lang="en-US" dirty="0"/>
              <a:t>Where is your data stored &amp; backed up?  (US?  Cloud?  Other?)</a:t>
            </a:r>
          </a:p>
          <a:p>
            <a:endParaRPr lang="en-US" dirty="0"/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C3E7344-FF49-4A83-AFF7-4E939BE92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461" y="3045042"/>
            <a:ext cx="3979752" cy="292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74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BBCFE-6731-4560-AE3D-C78621D9B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EDI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8ABE2-FCCC-4E12-B1CE-97F8BC992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641BED-F88C-4DFC-8682-63177BD271E1}"/>
              </a:ext>
            </a:extLst>
          </p:cNvPr>
          <p:cNvGrpSpPr/>
          <p:nvPr/>
        </p:nvGrpSpPr>
        <p:grpSpPr>
          <a:xfrm>
            <a:off x="433024" y="1989472"/>
            <a:ext cx="12137164" cy="5830829"/>
            <a:chOff x="513714" y="1854994"/>
            <a:chExt cx="11896062" cy="5715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0B0704-E1AD-4193-8111-4304E6CA90CF}"/>
                </a:ext>
              </a:extLst>
            </p:cNvPr>
            <p:cNvGrpSpPr/>
            <p:nvPr/>
          </p:nvGrpSpPr>
          <p:grpSpPr>
            <a:xfrm>
              <a:off x="513714" y="1854994"/>
              <a:ext cx="11896062" cy="5715000"/>
              <a:chOff x="513714" y="1854994"/>
              <a:chExt cx="11896062" cy="571500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D3579BF-65DC-4A9B-87DE-4E5667810E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3714" y="1854994"/>
                <a:ext cx="11896062" cy="5715000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D59FB48-295F-4191-BF25-F4FAEB576E3E}"/>
                  </a:ext>
                </a:extLst>
              </p:cNvPr>
              <p:cNvSpPr/>
              <p:nvPr/>
            </p:nvSpPr>
            <p:spPr>
              <a:xfrm>
                <a:off x="634206" y="3607594"/>
                <a:ext cx="1447800" cy="2209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4182"/>
                    </a:solidFill>
                  </a:rPr>
                  <a:t>YOUR</a:t>
                </a:r>
              </a:p>
              <a:p>
                <a:pPr algn="ctr"/>
                <a:r>
                  <a:rPr lang="en-US" dirty="0">
                    <a:solidFill>
                      <a:srgbClr val="004182"/>
                    </a:solidFill>
                  </a:rPr>
                  <a:t>PARTNER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753AE65-A520-4568-ACD1-DFD1174084FB}"/>
                  </a:ext>
                </a:extLst>
              </p:cNvPr>
              <p:cNvSpPr/>
              <p:nvPr/>
            </p:nvSpPr>
            <p:spPr>
              <a:xfrm>
                <a:off x="10768806" y="3607594"/>
                <a:ext cx="1447800" cy="2209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4182"/>
                    </a:solidFill>
                  </a:rPr>
                  <a:t>YOU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5A7680-C3B3-425D-A202-FA549BF1582D}"/>
                </a:ext>
              </a:extLst>
            </p:cNvPr>
            <p:cNvSpPr/>
            <p:nvPr/>
          </p:nvSpPr>
          <p:spPr>
            <a:xfrm>
              <a:off x="6120606" y="6122194"/>
              <a:ext cx="1828800" cy="8262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89042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C3CB1-1410-4A07-9A36-3611D3C5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Side Automation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AA2D0-C490-432D-A153-47AD90AFE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406" y="2480480"/>
            <a:ext cx="3962400" cy="10369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300" b="1" dirty="0"/>
              <a:t>Integration of EDI</a:t>
            </a:r>
          </a:p>
          <a:p>
            <a:r>
              <a:rPr lang="en-US" sz="2300" dirty="0"/>
              <a:t>Not just for enabling Customers</a:t>
            </a:r>
          </a:p>
          <a:p>
            <a:r>
              <a:rPr lang="en-US" sz="2300" dirty="0"/>
              <a:t>Find other areas of automation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5C5632-B5F0-47F0-851A-9A6B7C71B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05" y="2235994"/>
            <a:ext cx="1374343" cy="1374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BD557-E3DA-4C68-91FF-AC9EE7D69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05" y="4834203"/>
            <a:ext cx="1374343" cy="1374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215574-3877-4545-8020-E60200034F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06" y="4684546"/>
            <a:ext cx="1374343" cy="1374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F37D8A-C985-4BD7-BD4B-FB8E9DE30B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06" y="2233251"/>
            <a:ext cx="1378458" cy="137434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8B20BE-D710-47EF-BB67-D35920503B54}"/>
              </a:ext>
            </a:extLst>
          </p:cNvPr>
          <p:cNvSpPr txBox="1">
            <a:spLocks/>
          </p:cNvSpPr>
          <p:nvPr/>
        </p:nvSpPr>
        <p:spPr>
          <a:xfrm>
            <a:off x="1856149" y="5041476"/>
            <a:ext cx="3677394" cy="1468646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6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7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8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Extended File Type Integration</a:t>
            </a:r>
          </a:p>
          <a:p>
            <a:r>
              <a:rPr lang="en-US" dirty="0"/>
              <a:t>PDFs, XML, Email attachments, etc. </a:t>
            </a:r>
          </a:p>
          <a:p>
            <a:r>
              <a:rPr lang="en-US" dirty="0"/>
              <a:t>Accept into EDI or bypass the translator!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FC91D3-0053-4A8F-BEEE-2EBA79815584}"/>
              </a:ext>
            </a:extLst>
          </p:cNvPr>
          <p:cNvSpPr txBox="1">
            <a:spLocks/>
          </p:cNvSpPr>
          <p:nvPr/>
        </p:nvSpPr>
        <p:spPr>
          <a:xfrm>
            <a:off x="7939804" y="2480480"/>
            <a:ext cx="4502659" cy="1812914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6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7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8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Business Document Validation </a:t>
            </a:r>
          </a:p>
          <a:p>
            <a:r>
              <a:rPr lang="en-US" dirty="0"/>
              <a:t>It’s not just for Retailers anymore!!</a:t>
            </a:r>
          </a:p>
          <a:p>
            <a:r>
              <a:rPr lang="en-US" dirty="0"/>
              <a:t>Pre-validate prior to transmission to your Partner</a:t>
            </a:r>
          </a:p>
          <a:p>
            <a:r>
              <a:rPr lang="en-US" dirty="0"/>
              <a:t>Better Chargeback avoidance vs. Retailer-checking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F73506A-3D6D-409D-AD9B-59B2CEC032F7}"/>
              </a:ext>
            </a:extLst>
          </p:cNvPr>
          <p:cNvSpPr txBox="1">
            <a:spLocks/>
          </p:cNvSpPr>
          <p:nvPr/>
        </p:nvSpPr>
        <p:spPr>
          <a:xfrm>
            <a:off x="7880397" y="5041476"/>
            <a:ext cx="4564809" cy="31381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60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6"/>
              </a:buBlip>
              <a:defRPr sz="28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1pPr>
            <a:lvl2pPr marL="900000" indent="-540000" algn="l" defTabSz="1352478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Blip>
                <a:blip r:embed="rId7"/>
              </a:buBlip>
              <a:defRPr sz="24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40000" indent="-54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Tx/>
              <a:buBlip>
                <a:blip r:embed="rId8"/>
              </a:buBlip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800000" indent="-360000" algn="l" defTabSz="1352478" rtl="0" eaLnBrk="1" latinLnBrk="0" hangingPunct="1">
              <a:lnSpc>
                <a:spcPct val="100000"/>
              </a:lnSpc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96000" indent="-360000" algn="l" defTabSz="1352478" rtl="0" eaLnBrk="1" latinLnBrk="0" hangingPunct="1">
              <a:spcBef>
                <a:spcPts val="1176"/>
              </a:spcBef>
              <a:spcAft>
                <a:spcPts val="0"/>
              </a:spcAft>
              <a:buClr>
                <a:srgbClr val="858585"/>
              </a:buClr>
              <a:buSzPct val="100000"/>
              <a:buFont typeface="Lucida Grande"/>
              <a:buChar char="–"/>
              <a:defRPr sz="2000" b="0" kern="1200">
                <a:solidFill>
                  <a:srgbClr val="5A5A5A"/>
                </a:solidFill>
                <a:latin typeface="Trebuchet MS" pitchFamily="34" charset="0"/>
                <a:ea typeface="+mn-ea"/>
                <a:cs typeface="+mn-cs"/>
              </a:defRPr>
            </a:lvl5pPr>
            <a:lvl6pPr marL="3719315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95554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1793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48032" indent="-338120" algn="l" defTabSz="1352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Web-Portal Automation</a:t>
            </a:r>
          </a:p>
          <a:p>
            <a:r>
              <a:rPr lang="en-US" dirty="0"/>
              <a:t>Built to YOUR specifications</a:t>
            </a:r>
          </a:p>
          <a:p>
            <a:r>
              <a:rPr lang="en-US" dirty="0"/>
              <a:t>Inbound </a:t>
            </a:r>
            <a:r>
              <a:rPr lang="en-US" dirty="0" err="1"/>
              <a:t>Txns</a:t>
            </a:r>
            <a:r>
              <a:rPr lang="en-US" dirty="0"/>
              <a:t>, Outbound </a:t>
            </a:r>
            <a:r>
              <a:rPr lang="en-US" dirty="0" err="1"/>
              <a:t>Txns</a:t>
            </a:r>
            <a:r>
              <a:rPr lang="en-US" dirty="0"/>
              <a:t> or Both</a:t>
            </a:r>
          </a:p>
          <a:p>
            <a:r>
              <a:rPr lang="en-US" dirty="0"/>
              <a:t>Use for small Customers or small Vendors</a:t>
            </a:r>
          </a:p>
          <a:p>
            <a:r>
              <a:rPr lang="en-US" dirty="0"/>
              <a:t>Use for non-standardized Business Docs</a:t>
            </a:r>
          </a:p>
          <a:p>
            <a:r>
              <a:rPr lang="en-US" dirty="0"/>
              <a:t>Can CO-EXIST with your established EDI program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734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angepast 1">
      <a:dk1>
        <a:srgbClr val="003F84"/>
      </a:dk1>
      <a:lt1>
        <a:srgbClr val="F8F8F8"/>
      </a:lt1>
      <a:dk2>
        <a:srgbClr val="108AD5"/>
      </a:dk2>
      <a:lt2>
        <a:srgbClr val="EEEEEE"/>
      </a:lt2>
      <a:accent1>
        <a:srgbClr val="0C324E"/>
      </a:accent1>
      <a:accent2>
        <a:srgbClr val="003F84"/>
      </a:accent2>
      <a:accent3>
        <a:srgbClr val="108AD5"/>
      </a:accent3>
      <a:accent4>
        <a:srgbClr val="66C03D"/>
      </a:accent4>
      <a:accent5>
        <a:srgbClr val="F79C14"/>
      </a:accent5>
      <a:accent6>
        <a:srgbClr val="D40012"/>
      </a:accent6>
      <a:hlink>
        <a:srgbClr val="004182"/>
      </a:hlink>
      <a:folHlink>
        <a:srgbClr val="00B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Aangepast 1">
    <a:dk1>
      <a:srgbClr val="003F84"/>
    </a:dk1>
    <a:lt1>
      <a:srgbClr val="F8F8F8"/>
    </a:lt1>
    <a:dk2>
      <a:srgbClr val="108AD5"/>
    </a:dk2>
    <a:lt2>
      <a:srgbClr val="EEEEEE"/>
    </a:lt2>
    <a:accent1>
      <a:srgbClr val="0C324E"/>
    </a:accent1>
    <a:accent2>
      <a:srgbClr val="003F84"/>
    </a:accent2>
    <a:accent3>
      <a:srgbClr val="108AD5"/>
    </a:accent3>
    <a:accent4>
      <a:srgbClr val="66C03D"/>
    </a:accent4>
    <a:accent5>
      <a:srgbClr val="F79C14"/>
    </a:accent5>
    <a:accent6>
      <a:srgbClr val="D40012"/>
    </a:accent6>
    <a:hlink>
      <a:srgbClr val="004182"/>
    </a:hlink>
    <a:folHlink>
      <a:srgbClr val="00BEFF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44490</TotalTime>
  <Words>1534</Words>
  <Application>Microsoft Office PowerPoint</Application>
  <PresentationFormat>Custom</PresentationFormat>
  <Paragraphs>371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ＭＳ Ｐゴシック</vt:lpstr>
      <vt:lpstr>Arial</vt:lpstr>
      <vt:lpstr>Calibri</vt:lpstr>
      <vt:lpstr>Lucida Grande</vt:lpstr>
      <vt:lpstr>Merriweather Sans</vt:lpstr>
      <vt:lpstr>Open Sans</vt:lpstr>
      <vt:lpstr>Roboto</vt:lpstr>
      <vt:lpstr>Trebuchet MS</vt:lpstr>
      <vt:lpstr>Office Theme</vt:lpstr>
      <vt:lpstr>Best Practices in Partner Automation</vt:lpstr>
      <vt:lpstr>Agenda</vt:lpstr>
      <vt:lpstr>Quotes</vt:lpstr>
      <vt:lpstr>If We Say “Partner Automation”…</vt:lpstr>
      <vt:lpstr>Factors that Increase Complexity in Automation</vt:lpstr>
      <vt:lpstr>Supply Side Automation</vt:lpstr>
      <vt:lpstr>Inventory of Your Capabilities</vt:lpstr>
      <vt:lpstr>Beyond EDI</vt:lpstr>
      <vt:lpstr>Supply Side Automation Best Practices</vt:lpstr>
      <vt:lpstr>Supply Side Automation Best Practices</vt:lpstr>
      <vt:lpstr>Demand Side Automation</vt:lpstr>
      <vt:lpstr>Change in Consumer Journey</vt:lpstr>
      <vt:lpstr>Change in Consumer Journey</vt:lpstr>
      <vt:lpstr>Marketers Will Invest In Technology Even More</vt:lpstr>
      <vt:lpstr>Challenges with Disconnected Systems</vt:lpstr>
      <vt:lpstr>Reduce Complexity &amp; Improve Partner Agility</vt:lpstr>
      <vt:lpstr>Partner Automation</vt:lpstr>
      <vt:lpstr>Partner Automation</vt:lpstr>
      <vt:lpstr>Supply Side – Partner Profiles</vt:lpstr>
      <vt:lpstr>Demand Side – Partner Profiles</vt:lpstr>
      <vt:lpstr>Listen to All Your Partners</vt:lpstr>
      <vt:lpstr>Seamless Integrate All Partner Processes</vt:lpstr>
      <vt:lpstr>What’s In It For You?</vt:lpstr>
      <vt:lpstr>3 Take-Aways</vt:lpstr>
      <vt:lpstr>About TIE Kinetix</vt:lpstr>
      <vt:lpstr>Consistently Driving Partner Automation Globally</vt:lpstr>
      <vt:lpstr>What do we do for our customers?</vt:lpstr>
      <vt:lpstr>Q&amp;A</vt:lpstr>
      <vt:lpstr>PowerPoint Presentation</vt:lpstr>
    </vt:vector>
  </TitlesOfParts>
  <Manager>Timo.deGeest@TIEKinetix.com</Manager>
  <Company>TIE Kinetix N.V.</Company>
  <LinksUpToDate>false</LinksUpToDate>
  <SharedDoc>false</SharedDoc>
  <HyperlinkBase>TIEKinetix.com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 Kinetix Template Powerpoint Deck</dc:title>
  <dc:subject>Powerpoint Deck Template</dc:subject>
  <dc:creator>TIE Kinetix</dc:creator>
  <cp:keywords>TIE Kinetix, Deck, Template</cp:keywords>
  <cp:lastModifiedBy>Chiara Carnevali</cp:lastModifiedBy>
  <cp:revision>1574</cp:revision>
  <cp:lastPrinted>2015-06-05T10:11:32Z</cp:lastPrinted>
  <dcterms:created xsi:type="dcterms:W3CDTF">2010-02-24T14:56:14Z</dcterms:created>
  <dcterms:modified xsi:type="dcterms:W3CDTF">2018-05-14T17:59:30Z</dcterms:modified>
  <cp:category>Marketing, Collateral</cp:category>
  <cp:contentStatus>Version 1.0</cp:contentStatus>
</cp:coreProperties>
</file>