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6" r:id="rId1"/>
  </p:sldMasterIdLst>
  <p:notesMasterIdLst>
    <p:notesMasterId r:id="rId16"/>
  </p:notesMasterIdLst>
  <p:sldIdLst>
    <p:sldId id="314" r:id="rId2"/>
    <p:sldId id="476" r:id="rId3"/>
    <p:sldId id="446" r:id="rId4"/>
    <p:sldId id="489" r:id="rId5"/>
    <p:sldId id="487" r:id="rId6"/>
    <p:sldId id="480" r:id="rId7"/>
    <p:sldId id="481" r:id="rId8"/>
    <p:sldId id="306" r:id="rId9"/>
    <p:sldId id="305" r:id="rId10"/>
    <p:sldId id="490" r:id="rId11"/>
    <p:sldId id="491" r:id="rId12"/>
    <p:sldId id="492" r:id="rId13"/>
    <p:sldId id="336" r:id="rId14"/>
    <p:sldId id="4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8207BB-4E25-4AE4-A981-AD6484412766}">
          <p14:sldIdLst>
            <p14:sldId id="314"/>
            <p14:sldId id="476"/>
            <p14:sldId id="446"/>
            <p14:sldId id="489"/>
            <p14:sldId id="487"/>
            <p14:sldId id="480"/>
            <p14:sldId id="481"/>
            <p14:sldId id="306"/>
            <p14:sldId id="305"/>
            <p14:sldId id="490"/>
            <p14:sldId id="491"/>
            <p14:sldId id="492"/>
            <p14:sldId id="336"/>
            <p14:sldId id="4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1E"/>
    <a:srgbClr val="CC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D7360-CEFA-40FD-9FC3-BC3DD616ED99}" v="510" dt="2018-05-14T17:59:59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51" autoAdjust="0"/>
    <p:restoredTop sz="87373" autoAdjust="0"/>
  </p:normalViewPr>
  <p:slideViewPr>
    <p:cSldViewPr>
      <p:cViewPr varScale="1">
        <p:scale>
          <a:sx n="93" d="100"/>
          <a:sy n="93" d="100"/>
        </p:scale>
        <p:origin x="609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21134"/>
    </p:cViewPr>
  </p:sorterViewPr>
  <p:notesViewPr>
    <p:cSldViewPr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D9A23-0815-48FF-AF52-9BA9D71B38E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513-39BD-460E-AB59-BA64919E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9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0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1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44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33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4292724" y="9365656"/>
            <a:ext cx="3283250" cy="4922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606" tIns="49803" rIns="99606" bIns="49803" anchor="b"/>
          <a:lstStyle/>
          <a:p>
            <a:pPr algn="r" defTabSz="996275">
              <a:defRPr/>
            </a:pPr>
            <a:fld id="{EBCCD8A1-F86A-4930-BE2C-A97F95A62A8F}" type="slidenum">
              <a:rPr lang="en-US" sz="1200"/>
              <a:pPr algn="r" defTabSz="996275">
                <a:defRPr/>
              </a:pPr>
              <a:t>14</a:t>
            </a:fld>
            <a:endParaRPr lang="en-US" sz="1200"/>
          </a:p>
        </p:txBody>
      </p:sp>
      <p:sp>
        <p:nvSpPr>
          <p:cNvPr id="189443" name="Rectangle 7"/>
          <p:cNvSpPr txBox="1">
            <a:spLocks noGrp="1" noChangeArrowheads="1"/>
          </p:cNvSpPr>
          <p:nvPr/>
        </p:nvSpPr>
        <p:spPr bwMode="auto">
          <a:xfrm>
            <a:off x="4292724" y="9365656"/>
            <a:ext cx="3283250" cy="49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04" tIns="49802" rIns="99604" bIns="49802" anchor="b"/>
          <a:lstStyle>
            <a:lvl1pPr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lnSpc>
                <a:spcPct val="100000"/>
              </a:lnSpc>
            </a:pPr>
            <a:fld id="{363A68AE-DA87-4A44-AA92-0D4AB7A7BACE}" type="slidenum">
              <a:rPr lang="en-US" sz="1200"/>
              <a:pPr algn="r">
                <a:lnSpc>
                  <a:spcPct val="100000"/>
                </a:lnSpc>
              </a:pPr>
              <a:t>14</a:t>
            </a:fld>
            <a:endParaRPr lang="en-US" sz="1200"/>
          </a:p>
        </p:txBody>
      </p:sp>
      <p:sp>
        <p:nvSpPr>
          <p:cNvPr id="189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604" tIns="49802" rIns="99604" bIns="49802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98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 txBox="1">
            <a:spLocks noGrp="1" noChangeArrowheads="1"/>
          </p:cNvSpPr>
          <p:nvPr/>
        </p:nvSpPr>
        <p:spPr bwMode="auto">
          <a:xfrm>
            <a:off x="4292724" y="9365656"/>
            <a:ext cx="3283250" cy="49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9606" tIns="49803" rIns="99606" bIns="49803" anchor="b"/>
          <a:lstStyle>
            <a:lvl1pPr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667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B24F08-2B56-4E20-9EE1-5C972BC72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66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27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4292724" y="9365656"/>
            <a:ext cx="3283250" cy="4922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606" tIns="49803" rIns="99606" bIns="49803" anchor="b"/>
          <a:lstStyle/>
          <a:p>
            <a:pPr marL="0" marR="0" lvl="0" indent="0" algn="r" defTabSz="996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893E6-8C82-4D84-985C-6806DED0A3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96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42289">
              <a:defRPr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6123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4292724" y="9365656"/>
            <a:ext cx="3283250" cy="4922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606" tIns="49803" rIns="99606" bIns="49803" anchor="b"/>
          <a:lstStyle/>
          <a:p>
            <a:pPr marL="0" marR="0" lvl="0" indent="0" algn="r" defTabSz="996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893E6-8C82-4D84-985C-6806DED0A3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96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42289">
              <a:defRPr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7607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03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24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2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58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86513-39BD-460E-AB59-BA64919E35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9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41116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400" cap="all" spc="200" baseline="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525963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>
              <a:lnSpc>
                <a:spcPct val="100000"/>
              </a:lnSpc>
              <a:spcBef>
                <a:spcPts val="6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914400" indent="-228600"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914400"/>
            <a:ext cx="7315200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914400" y="6399141"/>
            <a:ext cx="73152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 © X12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914400" y="6403832"/>
            <a:ext cx="1295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908ECD-ECAF-46FC-AD3A-E0741B73996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5/14/2018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7391400" y="6399140"/>
            <a:ext cx="8382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69F5-19BA-4A2E-BA02-048E6FAF9B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33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52400" y="6324600"/>
            <a:ext cx="457200" cy="533400"/>
          </a:xfrm>
          <a:prstGeom prst="rect">
            <a:avLst/>
          </a:prstGeom>
          <a:solidFill>
            <a:srgbClr val="69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0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6248400"/>
            <a:ext cx="8686800" cy="609600"/>
          </a:xfrm>
          <a:prstGeom prst="rect">
            <a:avLst/>
          </a:prstGeom>
          <a:solidFill>
            <a:srgbClr val="69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95959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5352"/>
            <a:ext cx="579405" cy="61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211824"/>
            <a:ext cx="9144000" cy="36576"/>
          </a:xfrm>
          <a:prstGeom prst="rect">
            <a:avLst/>
          </a:prstGeom>
          <a:solidFill>
            <a:srgbClr val="C75A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2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12.org/forms/feedbac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company/accredited-standards-committee-x12/" TargetMode="External"/><Relationship Id="rId5" Type="http://schemas.openxmlformats.org/officeDocument/2006/relationships/hyperlink" Target="https://twitter.com/ASCX12" TargetMode="External"/><Relationship Id="rId4" Type="http://schemas.openxmlformats.org/officeDocument/2006/relationships/hyperlink" Target="http://www.x12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4600" y="1905000"/>
            <a:ext cx="5181600" cy="59055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7030A0"/>
                </a:solidFill>
                <a:latin typeface="Trebuchet MS" panose="020B0603020202020204" pitchFamily="34" charset="0"/>
              </a:rPr>
              <a:t>EDI and Evolution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92" y="915035"/>
            <a:ext cx="1247335" cy="14630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69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9595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211824"/>
            <a:ext cx="9144000" cy="36576"/>
          </a:xfrm>
          <a:prstGeom prst="rect">
            <a:avLst/>
          </a:prstGeom>
          <a:solidFill>
            <a:srgbClr val="C75A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95959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5257800"/>
            <a:ext cx="4876800" cy="47396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2590800"/>
            <a:ext cx="5029200" cy="0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2438400" y="2743200"/>
            <a:ext cx="5562600" cy="2514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Jim Taylor, X12 Board Chair</a:t>
            </a:r>
          </a:p>
          <a:p>
            <a:pPr marL="0" indent="0">
              <a:buFont typeface="Arial" panose="020B0604020202020204" pitchFamily="34" charset="0"/>
              <a:buNone/>
            </a:pPr>
            <a:b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 16, 2018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5872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this sign?</a:t>
            </a:r>
          </a:p>
          <a:p>
            <a:pPr lvl="1"/>
            <a:r>
              <a:rPr lang="en-US" dirty="0"/>
              <a:t>Standard Letters</a:t>
            </a:r>
          </a:p>
          <a:p>
            <a:pPr lvl="1"/>
            <a:r>
              <a:rPr lang="en-US" dirty="0"/>
              <a:t>Standard Backing</a:t>
            </a:r>
          </a:p>
          <a:p>
            <a:pPr lvl="1"/>
            <a:r>
              <a:rPr lang="en-US" dirty="0"/>
              <a:t>Standard Information</a:t>
            </a:r>
          </a:p>
          <a:p>
            <a:pPr lvl="1"/>
            <a:r>
              <a:rPr lang="en-US" dirty="0"/>
              <a:t>Standard Direction</a:t>
            </a:r>
          </a:p>
          <a:p>
            <a:pPr lvl="1"/>
            <a:r>
              <a:rPr lang="en-US" dirty="0"/>
              <a:t>Standard Route</a:t>
            </a:r>
          </a:p>
          <a:p>
            <a:r>
              <a:rPr lang="en-US" dirty="0"/>
              <a:t>Clear information/Data - when read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green sign with white text&#10;&#10;Description generated with very high confidence">
            <a:extLst>
              <a:ext uri="{FF2B5EF4-FFF2-40B4-BE49-F238E27FC236}">
                <a16:creationId xmlns:a16="http://schemas.microsoft.com/office/drawing/2014/main" id="{E1258ADF-26C5-4A16-8551-052EB855FB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18889" r="3333" b="18889"/>
          <a:stretch/>
        </p:blipFill>
        <p:spPr>
          <a:xfrm>
            <a:off x="4305300" y="1371600"/>
            <a:ext cx="39243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470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4267200" cy="4525963"/>
          </a:xfrm>
        </p:spPr>
        <p:txBody>
          <a:bodyPr/>
          <a:lstStyle/>
          <a:p>
            <a:r>
              <a:rPr lang="en-US" dirty="0"/>
              <a:t>Have you ever see this?</a:t>
            </a:r>
          </a:p>
          <a:p>
            <a:pPr lvl="1"/>
            <a:r>
              <a:rPr lang="en-US" dirty="0"/>
              <a:t>When said, no standard</a:t>
            </a:r>
          </a:p>
          <a:p>
            <a:pPr lvl="1"/>
            <a:r>
              <a:rPr lang="en-US" dirty="0"/>
              <a:t>Which is considered correct?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book, bottle, text&#10;&#10;Description generated with high confidence">
            <a:extLst>
              <a:ext uri="{FF2B5EF4-FFF2-40B4-BE49-F238E27FC236}">
                <a16:creationId xmlns:a16="http://schemas.microsoft.com/office/drawing/2014/main" id="{5A828ECA-B889-4DBE-BD45-CFAE883CB2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371600"/>
            <a:ext cx="2938994" cy="337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42093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4267200" cy="4525963"/>
          </a:xfrm>
        </p:spPr>
        <p:txBody>
          <a:bodyPr/>
          <a:lstStyle/>
          <a:p>
            <a:pPr lvl="1"/>
            <a:r>
              <a:rPr lang="en-US" dirty="0"/>
              <a:t>Bourbon or Whiskey?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bottle&#10;&#10;Description generated with high confidence">
            <a:extLst>
              <a:ext uri="{FF2B5EF4-FFF2-40B4-BE49-F238E27FC236}">
                <a16:creationId xmlns:a16="http://schemas.microsoft.com/office/drawing/2014/main" id="{954A3CFF-0B3B-464C-A62F-31FF004B68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3" t="1250" r="47500"/>
          <a:stretch/>
        </p:blipFill>
        <p:spPr>
          <a:xfrm>
            <a:off x="1653250" y="1905000"/>
            <a:ext cx="1666755" cy="4114800"/>
          </a:xfrm>
          <a:prstGeom prst="rect">
            <a:avLst/>
          </a:prstGeom>
        </p:spPr>
      </p:pic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8829ED7-79FF-4B69-AC07-54A24150B3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81" y="1371600"/>
            <a:ext cx="377951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87952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X12 has an extensive, tried-and-true vocabulary in its metadata</a:t>
            </a:r>
          </a:p>
          <a:p>
            <a:pPr lvl="1"/>
            <a:r>
              <a:rPr lang="en-US" altLang="en-US" dirty="0"/>
              <a:t>X12’s metadata has evolved over 4 decades of effective and and comprehensive use, enabling trading partners to exchange enormous amounts of information points in order to conduct business </a:t>
            </a:r>
          </a:p>
          <a:p>
            <a:r>
              <a:rPr lang="en-US" altLang="en-US" dirty="0"/>
              <a:t>X12 is producing derivative offerings to meet trading partners evolving needs</a:t>
            </a:r>
          </a:p>
          <a:p>
            <a:pPr lvl="1"/>
            <a:r>
              <a:rPr lang="en-US" altLang="en-US" dirty="0"/>
              <a:t>XML and JSON messages</a:t>
            </a:r>
          </a:p>
          <a:p>
            <a:pPr lvl="1"/>
            <a:r>
              <a:rPr lang="en-US" altLang="en-US" dirty="0"/>
              <a:t>Using X12’s standardized vocabulary, it’s metadata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57227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188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feedback or questions regarding the information presented, post them at </a:t>
            </a:r>
            <a:r>
              <a:rPr lang="en-US" dirty="0">
                <a:hlinkClick r:id="rId3"/>
              </a:rPr>
              <a:t>www.x12.org/forms/feedback</a:t>
            </a:r>
            <a:endParaRPr lang="en-US" dirty="0"/>
          </a:p>
          <a:p>
            <a:r>
              <a:rPr lang="en-US" dirty="0"/>
              <a:t>More information about X12 is at </a:t>
            </a:r>
            <a:r>
              <a:rPr lang="en-US" dirty="0">
                <a:hlinkClick r:id="rId4"/>
              </a:rPr>
              <a:t>www.x12.org</a:t>
            </a:r>
            <a:endParaRPr lang="en-US" dirty="0"/>
          </a:p>
          <a:p>
            <a:r>
              <a:rPr lang="en-US" dirty="0"/>
              <a:t>Stay informed by following X12 on Social Media</a:t>
            </a:r>
            <a:br>
              <a:rPr lang="en-US" dirty="0"/>
            </a:br>
            <a:r>
              <a:rPr lang="en-US" dirty="0">
                <a:hlinkClick r:id="rId5"/>
              </a:rPr>
              <a:t>Twitter</a:t>
            </a:r>
            <a:r>
              <a:rPr lang="en-US" dirty="0"/>
              <a:t>: @ASCX12 </a:t>
            </a:r>
            <a:br>
              <a:rPr lang="en-US" dirty="0"/>
            </a:br>
            <a:r>
              <a:rPr lang="en-US" dirty="0">
                <a:hlinkClick r:id="rId6"/>
              </a:rPr>
              <a:t>LinkedIn</a:t>
            </a:r>
            <a:r>
              <a:rPr lang="en-US" dirty="0"/>
              <a:t>: #X12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5163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is for informational purposes only</a:t>
            </a:r>
          </a:p>
          <a:p>
            <a:r>
              <a:rPr lang="en-US" dirty="0"/>
              <a:t>The content is point-in-time information, subject to revision</a:t>
            </a:r>
          </a:p>
        </p:txBody>
      </p:sp>
    </p:spTree>
    <p:extLst>
      <p:ext uri="{BB962C8B-B14F-4D97-AF65-F5344CB8AC3E}">
        <p14:creationId xmlns:p14="http://schemas.microsoft.com/office/powerpoint/2010/main" val="14109417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X12 EDI Standards</a:t>
            </a:r>
          </a:p>
          <a:p>
            <a:r>
              <a:rPr lang="en-US" dirty="0"/>
              <a:t>Historic Participation</a:t>
            </a:r>
          </a:p>
          <a:p>
            <a:r>
              <a:rPr lang="en-US" dirty="0"/>
              <a:t>Evolving Technologies</a:t>
            </a:r>
          </a:p>
          <a:p>
            <a:r>
              <a:rPr lang="en-US" dirty="0"/>
              <a:t>Evolving Business Needs</a:t>
            </a:r>
          </a:p>
          <a:p>
            <a:r>
              <a:rPr lang="en-US" dirty="0"/>
              <a:t>Intersection of Evolving Needs &amp; Technology</a:t>
            </a:r>
          </a:p>
          <a:p>
            <a:r>
              <a:rPr lang="en-US" dirty="0"/>
              <a:t>Wrap-up</a:t>
            </a:r>
          </a:p>
        </p:txBody>
      </p:sp>
    </p:spTree>
    <p:extLst>
      <p:ext uri="{BB962C8B-B14F-4D97-AF65-F5344CB8AC3E}">
        <p14:creationId xmlns:p14="http://schemas.microsoft.com/office/powerpoint/2010/main" val="522818106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First…</a:t>
            </a:r>
            <a:endParaRPr lang="en-US" dirty="0"/>
          </a:p>
        </p:txBody>
      </p:sp>
      <p:pic>
        <p:nvPicPr>
          <p:cNvPr id="14" name="Content Placeholder 13" descr="A group of people riding a horse in front of a building&#10;&#10;Description generated with very high confidence">
            <a:extLst>
              <a:ext uri="{FF2B5EF4-FFF2-40B4-BE49-F238E27FC236}">
                <a16:creationId xmlns:a16="http://schemas.microsoft.com/office/drawing/2014/main" id="{4E1D5591-006E-4068-81B9-06864608E1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408" y="1351052"/>
            <a:ext cx="2920055" cy="2001748"/>
          </a:xfrm>
        </p:spPr>
      </p:pic>
      <p:pic>
        <p:nvPicPr>
          <p:cNvPr id="10" name="Picture 9" descr="A green sign with white text&#10;&#10;Description generated with very high confidence">
            <a:extLst>
              <a:ext uri="{FF2B5EF4-FFF2-40B4-BE49-F238E27FC236}">
                <a16:creationId xmlns:a16="http://schemas.microsoft.com/office/drawing/2014/main" id="{57CD488F-410D-456F-9DF1-DC6B7AC0C1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18889" r="3333" b="18889"/>
          <a:stretch/>
        </p:blipFill>
        <p:spPr>
          <a:xfrm>
            <a:off x="829424" y="1371600"/>
            <a:ext cx="3086100" cy="2057400"/>
          </a:xfrm>
          <a:prstGeom prst="rect">
            <a:avLst/>
          </a:prstGeom>
        </p:spPr>
      </p:pic>
      <p:pic>
        <p:nvPicPr>
          <p:cNvPr id="12" name="Picture 11" descr="A close up of a bottle&#10;&#10;Description generated with high confidence">
            <a:extLst>
              <a:ext uri="{FF2B5EF4-FFF2-40B4-BE49-F238E27FC236}">
                <a16:creationId xmlns:a16="http://schemas.microsoft.com/office/drawing/2014/main" id="{4106FA4A-2ED7-4C88-89D9-48D1690E6CE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3" r="47500"/>
          <a:stretch/>
        </p:blipFill>
        <p:spPr>
          <a:xfrm>
            <a:off x="4038388" y="2895600"/>
            <a:ext cx="1219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0894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X12 EDI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467600" cy="4525963"/>
          </a:xfrm>
        </p:spPr>
        <p:txBody>
          <a:bodyPr/>
          <a:lstStyle/>
          <a:p>
            <a:r>
              <a:rPr lang="en-US" dirty="0"/>
              <a:t>Millions of entities around the world benefit from the use of X12 standards</a:t>
            </a:r>
          </a:p>
          <a:p>
            <a:pPr lvl="1"/>
            <a:r>
              <a:rPr lang="en-US" dirty="0"/>
              <a:t>Trading partners don’t always realize they use X12</a:t>
            </a:r>
          </a:p>
          <a:p>
            <a:r>
              <a:rPr lang="en-US" dirty="0"/>
              <a:t>Many partner-to-partner “standards” are developed based on X12 Intellectual Property</a:t>
            </a:r>
          </a:p>
          <a:p>
            <a:r>
              <a:rPr lang="en-US" dirty="0"/>
              <a:t>Better alignment is needed: the value of using X12 IP with the cost to equitably evolve</a:t>
            </a:r>
          </a:p>
          <a:p>
            <a:r>
              <a:rPr lang="en-US" dirty="0"/>
              <a:t>The key is evolving X12 to better meet the needs of its members and related consumers</a:t>
            </a:r>
          </a:p>
        </p:txBody>
      </p:sp>
    </p:spTree>
    <p:extLst>
      <p:ext uri="{BB962C8B-B14F-4D97-AF65-F5344CB8AC3E}">
        <p14:creationId xmlns:p14="http://schemas.microsoft.com/office/powerpoint/2010/main" val="3781971587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Like-minded trading partners and software/service providers collaborate to build consensus on the content and syntax requirements for B2B data exchange</a:t>
            </a:r>
          </a:p>
          <a:p>
            <a:r>
              <a:rPr lang="en-US" altLang="en-US" dirty="0"/>
              <a:t>Implementing technology to produce, interpret, consume and other wise translate EDI transactions was capital-intensive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55726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Evolving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New technologies present X12 with interesting opportunities to expand it’s highly-structured transaction offerings</a:t>
            </a:r>
          </a:p>
          <a:p>
            <a:r>
              <a:rPr lang="en-US" altLang="en-US" dirty="0"/>
              <a:t>More flexible offerings benefit from consistency, efficiency, and improved communication:</a:t>
            </a:r>
          </a:p>
          <a:p>
            <a:pPr lvl="1"/>
            <a:r>
              <a:rPr lang="en-US" altLang="en-US" dirty="0"/>
              <a:t>XML</a:t>
            </a:r>
            <a:endParaRPr lang="en-US" dirty="0"/>
          </a:p>
          <a:p>
            <a:pPr lvl="1"/>
            <a:r>
              <a:rPr lang="en-US" dirty="0"/>
              <a:t>JSON</a:t>
            </a:r>
          </a:p>
          <a:p>
            <a:pPr lvl="1"/>
            <a:r>
              <a:rPr lang="en-US" dirty="0"/>
              <a:t>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33185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Evolving business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Barriers to obtaining and implementing technology are much smaller:</a:t>
            </a:r>
          </a:p>
          <a:p>
            <a:pPr lvl="1"/>
            <a:r>
              <a:rPr lang="en-US" altLang="en-US" dirty="0"/>
              <a:t>More competing vendors</a:t>
            </a:r>
          </a:p>
          <a:p>
            <a:pPr lvl="1"/>
            <a:r>
              <a:rPr lang="en-US" altLang="en-US" dirty="0"/>
              <a:t>Cloud-based sourcing models</a:t>
            </a:r>
          </a:p>
          <a:p>
            <a:r>
              <a:rPr lang="en-US" altLang="en-US" dirty="0"/>
              <a:t>Individual transactions, sent in real-time transactional </a:t>
            </a:r>
          </a:p>
          <a:p>
            <a:r>
              <a:rPr lang="en-US" altLang="en-US" dirty="0"/>
              <a:t>Smaller, more flexible messages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28035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 of evolving needs &amp; Tech.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A lot can be derived from hierarchical, highly-structured messages</a:t>
            </a:r>
          </a:p>
          <a:p>
            <a:r>
              <a:rPr lang="en-US" altLang="en-US" dirty="0"/>
              <a:t>It’s about the metadata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New technologies allow us to meet, intersect, if you will with the business needs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 new approach helps:</a:t>
            </a:r>
          </a:p>
          <a:p>
            <a:pPr lvl="1"/>
            <a:r>
              <a:rPr lang="en-US" altLang="en-US" dirty="0"/>
              <a:t>Standardized vocabulary</a:t>
            </a:r>
          </a:p>
          <a:p>
            <a:pPr lvl="1"/>
            <a:r>
              <a:rPr lang="en-US" altLang="en-US" dirty="0"/>
              <a:t>New structures or even unstructured messages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19406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Mai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On-screen Show (4:3)</PresentationFormat>
  <Paragraphs>93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Trebuchet MS</vt:lpstr>
      <vt:lpstr>Main</vt:lpstr>
      <vt:lpstr>EDI and Evolution</vt:lpstr>
      <vt:lpstr>disclaimer</vt:lpstr>
      <vt:lpstr>Outline</vt:lpstr>
      <vt:lpstr>But First…</vt:lpstr>
      <vt:lpstr>X12 EDI Standards</vt:lpstr>
      <vt:lpstr>Historic participation</vt:lpstr>
      <vt:lpstr>Evolving technologies</vt:lpstr>
      <vt:lpstr>Evolving business needs</vt:lpstr>
      <vt:lpstr>intersection of evolving needs &amp; Tech.</vt:lpstr>
      <vt:lpstr>A practical Look</vt:lpstr>
      <vt:lpstr>A practical Look</vt:lpstr>
      <vt:lpstr>A practical Look</vt:lpstr>
      <vt:lpstr>Wrap-up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2018-05-07T17:53:10Z</dcterms:created>
  <dcterms:modified xsi:type="dcterms:W3CDTF">2018-05-14T18:07:49Z</dcterms:modified>
  <cp:category/>
</cp:coreProperties>
</file>