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19" r:id="rId2"/>
    <p:sldId id="410" r:id="rId3"/>
    <p:sldId id="329" r:id="rId4"/>
    <p:sldId id="403" r:id="rId5"/>
    <p:sldId id="401" r:id="rId6"/>
    <p:sldId id="411" r:id="rId7"/>
    <p:sldId id="284" r:id="rId8"/>
    <p:sldId id="258" r:id="rId9"/>
    <p:sldId id="269" r:id="rId10"/>
    <p:sldId id="417" r:id="rId11"/>
    <p:sldId id="412" r:id="rId12"/>
    <p:sldId id="413" r:id="rId13"/>
    <p:sldId id="267" r:id="rId14"/>
    <p:sldId id="268" r:id="rId15"/>
    <p:sldId id="339" r:id="rId16"/>
    <p:sldId id="351" r:id="rId17"/>
    <p:sldId id="273" r:id="rId18"/>
    <p:sldId id="352" r:id="rId19"/>
    <p:sldId id="275" r:id="rId20"/>
    <p:sldId id="340" r:id="rId21"/>
    <p:sldId id="353" r:id="rId22"/>
    <p:sldId id="414" r:id="rId23"/>
    <p:sldId id="362" r:id="rId24"/>
    <p:sldId id="384" r:id="rId25"/>
    <p:sldId id="385" r:id="rId26"/>
    <p:sldId id="386" r:id="rId27"/>
    <p:sldId id="387" r:id="rId28"/>
    <p:sldId id="388" r:id="rId29"/>
    <p:sldId id="368" r:id="rId30"/>
    <p:sldId id="341" r:id="rId31"/>
    <p:sldId id="371" r:id="rId32"/>
    <p:sldId id="374" r:id="rId33"/>
    <p:sldId id="409" r:id="rId34"/>
    <p:sldId id="391" r:id="rId35"/>
    <p:sldId id="392" r:id="rId36"/>
    <p:sldId id="383" r:id="rId37"/>
    <p:sldId id="393" r:id="rId38"/>
    <p:sldId id="419" r:id="rId39"/>
    <p:sldId id="420" r:id="rId40"/>
    <p:sldId id="295" r:id="rId41"/>
    <p:sldId id="342" r:id="rId42"/>
    <p:sldId id="400" r:id="rId43"/>
    <p:sldId id="399" r:id="rId44"/>
    <p:sldId id="327" r:id="rId45"/>
    <p:sldId id="418" r:id="rId46"/>
    <p:sldId id="405" r:id="rId47"/>
    <p:sldId id="40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A22F"/>
    <a:srgbClr val="29A3CC"/>
    <a:srgbClr val="FB734A"/>
    <a:srgbClr val="88AC2E"/>
    <a:srgbClr val="ECF4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5371" autoAdjust="0"/>
  </p:normalViewPr>
  <p:slideViewPr>
    <p:cSldViewPr>
      <p:cViewPr>
        <p:scale>
          <a:sx n="100" d="100"/>
          <a:sy n="100" d="100"/>
        </p:scale>
        <p:origin x="-4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007F35-634F-4378-996B-41BFF798C86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8635872-C2D6-4D48-9672-7111CA2B1E56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Comply</a:t>
          </a:r>
          <a:endParaRPr lang="en-US" b="1" dirty="0">
            <a:solidFill>
              <a:schemeClr val="bg1"/>
            </a:solidFill>
          </a:endParaRPr>
        </a:p>
      </dgm:t>
    </dgm:pt>
    <dgm:pt modelId="{B59AB920-F191-4AD4-909A-8435918CD652}" type="parTrans" cxnId="{F2E621A5-BE95-4105-92F3-FB1C5BABDACD}">
      <dgm:prSet/>
      <dgm:spPr/>
      <dgm:t>
        <a:bodyPr/>
        <a:lstStyle/>
        <a:p>
          <a:endParaRPr lang="en-US"/>
        </a:p>
      </dgm:t>
    </dgm:pt>
    <dgm:pt modelId="{E0CCD000-1FC1-491D-AD51-AEB128EB173A}" type="sibTrans" cxnId="{F2E621A5-BE95-4105-92F3-FB1C5BABDACD}">
      <dgm:prSet/>
      <dgm:spPr/>
      <dgm:t>
        <a:bodyPr/>
        <a:lstStyle/>
        <a:p>
          <a:endParaRPr lang="en-US"/>
        </a:p>
      </dgm:t>
    </dgm:pt>
    <dgm:pt modelId="{2EDCFA71-CE2D-4D6C-8DBA-A47C07713A0D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Manage</a:t>
          </a:r>
          <a:endParaRPr lang="en-US" b="1" dirty="0">
            <a:solidFill>
              <a:schemeClr val="bg1"/>
            </a:solidFill>
          </a:endParaRPr>
        </a:p>
      </dgm:t>
    </dgm:pt>
    <dgm:pt modelId="{8519E4F9-B529-4488-BA68-77B0D4EACEA6}" type="parTrans" cxnId="{8F4F3BE6-7469-47E8-9B35-3104D49F49E2}">
      <dgm:prSet/>
      <dgm:spPr/>
      <dgm:t>
        <a:bodyPr/>
        <a:lstStyle/>
        <a:p>
          <a:endParaRPr lang="en-US"/>
        </a:p>
      </dgm:t>
    </dgm:pt>
    <dgm:pt modelId="{D502B1C2-50EB-4621-9A36-D528DDBCAF74}" type="sibTrans" cxnId="{8F4F3BE6-7469-47E8-9B35-3104D49F49E2}">
      <dgm:prSet/>
      <dgm:spPr/>
      <dgm:t>
        <a:bodyPr/>
        <a:lstStyle/>
        <a:p>
          <a:endParaRPr lang="en-US"/>
        </a:p>
      </dgm:t>
    </dgm:pt>
    <dgm:pt modelId="{86759229-E1E1-41A0-972B-22D3B0DB7052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Collaborate</a:t>
          </a:r>
          <a:endParaRPr lang="en-US" b="1" dirty="0">
            <a:solidFill>
              <a:schemeClr val="bg1"/>
            </a:solidFill>
          </a:endParaRPr>
        </a:p>
      </dgm:t>
    </dgm:pt>
    <dgm:pt modelId="{043B70CB-442C-4A6E-9C32-B82274091B82}" type="parTrans" cxnId="{9AAC26C6-2796-445C-94B8-732496F73F6E}">
      <dgm:prSet/>
      <dgm:spPr/>
      <dgm:t>
        <a:bodyPr/>
        <a:lstStyle/>
        <a:p>
          <a:endParaRPr lang="en-US"/>
        </a:p>
      </dgm:t>
    </dgm:pt>
    <dgm:pt modelId="{E3E96C30-FB1E-48C0-9C37-A86845107614}" type="sibTrans" cxnId="{9AAC26C6-2796-445C-94B8-732496F73F6E}">
      <dgm:prSet/>
      <dgm:spPr/>
      <dgm:t>
        <a:bodyPr/>
        <a:lstStyle/>
        <a:p>
          <a:endParaRPr lang="en-US"/>
        </a:p>
      </dgm:t>
    </dgm:pt>
    <dgm:pt modelId="{EA300C0B-EF32-4F4E-B0F0-69BCF5D3A213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Automate</a:t>
          </a:r>
          <a:endParaRPr lang="en-US" b="1" dirty="0">
            <a:solidFill>
              <a:schemeClr val="bg1"/>
            </a:solidFill>
          </a:endParaRPr>
        </a:p>
      </dgm:t>
    </dgm:pt>
    <dgm:pt modelId="{34A9D4DB-9D67-4601-9727-F078DD4ACBA2}" type="parTrans" cxnId="{AF484AD7-320B-4F8F-B26C-A73E1A432C3E}">
      <dgm:prSet/>
      <dgm:spPr/>
      <dgm:t>
        <a:bodyPr/>
        <a:lstStyle/>
        <a:p>
          <a:endParaRPr lang="en-US"/>
        </a:p>
      </dgm:t>
    </dgm:pt>
    <dgm:pt modelId="{FDC052F3-6DBD-40AC-B0FB-D38106D17CBF}" type="sibTrans" cxnId="{AF484AD7-320B-4F8F-B26C-A73E1A432C3E}">
      <dgm:prSet/>
      <dgm:spPr/>
      <dgm:t>
        <a:bodyPr/>
        <a:lstStyle/>
        <a:p>
          <a:endParaRPr lang="en-US"/>
        </a:p>
      </dgm:t>
    </dgm:pt>
    <dgm:pt modelId="{57FBFB90-8BA2-419F-8F05-53D113C26207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Optimize</a:t>
          </a:r>
          <a:endParaRPr lang="en-US" b="1" dirty="0">
            <a:solidFill>
              <a:schemeClr val="bg1"/>
            </a:solidFill>
          </a:endParaRPr>
        </a:p>
      </dgm:t>
    </dgm:pt>
    <dgm:pt modelId="{5A616D6A-491E-41E4-8D9C-49FB8CB4E2DA}" type="parTrans" cxnId="{A2004913-8815-4DC4-8EDC-F4504513BC57}">
      <dgm:prSet/>
      <dgm:spPr/>
      <dgm:t>
        <a:bodyPr/>
        <a:lstStyle/>
        <a:p>
          <a:endParaRPr lang="en-US"/>
        </a:p>
      </dgm:t>
    </dgm:pt>
    <dgm:pt modelId="{F66CBFE2-2219-4603-8DED-21E8B8EA7979}" type="sibTrans" cxnId="{A2004913-8815-4DC4-8EDC-F4504513BC57}">
      <dgm:prSet/>
      <dgm:spPr/>
      <dgm:t>
        <a:bodyPr/>
        <a:lstStyle/>
        <a:p>
          <a:endParaRPr lang="en-US"/>
        </a:p>
      </dgm:t>
    </dgm:pt>
    <dgm:pt modelId="{06B6AB1F-A066-4712-8528-3543D01B5397}" type="pres">
      <dgm:prSet presAssocID="{F1007F35-634F-4378-996B-41BFF798C861}" presName="arrowDiagram" presStyleCnt="0">
        <dgm:presLayoutVars>
          <dgm:chMax val="5"/>
          <dgm:dir/>
          <dgm:resizeHandles val="exact"/>
        </dgm:presLayoutVars>
      </dgm:prSet>
      <dgm:spPr/>
    </dgm:pt>
    <dgm:pt modelId="{7D26283D-FE7F-4190-ACAF-B1FE13C5C790}" type="pres">
      <dgm:prSet presAssocID="{F1007F35-634F-4378-996B-41BFF798C861}" presName="arrow" presStyleLbl="bgShp" presStyleIdx="0" presStyleCnt="1" custAng="3898672" custFlipVert="1" custScaleX="88948" custLinFactNeighborX="-1670" custLinFactNeighborY="-1411"/>
      <dgm:spPr>
        <a:solidFill>
          <a:schemeClr val="bg1">
            <a:lumMod val="75000"/>
          </a:schemeClr>
        </a:solidFill>
      </dgm:spPr>
    </dgm:pt>
    <dgm:pt modelId="{23A1CB38-2223-4E02-9509-1231F47684EF}" type="pres">
      <dgm:prSet presAssocID="{F1007F35-634F-4378-996B-41BFF798C861}" presName="arrowDiagram5" presStyleCnt="0"/>
      <dgm:spPr/>
    </dgm:pt>
    <dgm:pt modelId="{E7533D44-495C-4832-BAFC-62C881CF8450}" type="pres">
      <dgm:prSet presAssocID="{B8635872-C2D6-4D48-9672-7111CA2B1E56}" presName="bullet5a" presStyleLbl="node1" presStyleIdx="0" presStyleCnt="5" custScaleX="174504" custScaleY="191501" custLinFactX="159075" custLinFactY="142293" custLinFactNeighborX="200000" custLinFactNeighborY="200000"/>
      <dgm:spPr>
        <a:solidFill>
          <a:srgbClr val="78A22F"/>
        </a:solidFill>
        <a:ln>
          <a:solidFill>
            <a:srgbClr val="78A22F"/>
          </a:solidFill>
        </a:ln>
      </dgm:spPr>
      <dgm:t>
        <a:bodyPr/>
        <a:lstStyle/>
        <a:p>
          <a:endParaRPr lang="en-US"/>
        </a:p>
      </dgm:t>
    </dgm:pt>
    <dgm:pt modelId="{27024C25-27A8-4B67-902E-F7F59A8FAD12}" type="pres">
      <dgm:prSet presAssocID="{B8635872-C2D6-4D48-9672-7111CA2B1E56}" presName="textBox5a" presStyleLbl="revTx" presStyleIdx="0" presStyleCnt="5" custScaleY="69777" custLinFactNeighborX="-71787" custLinFactNeighborY="5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71D13-C493-4644-87B1-7A311B551928}" type="pres">
      <dgm:prSet presAssocID="{EA300C0B-EF32-4F4E-B0F0-69BCF5D3A213}" presName="bullet5b" presStyleLbl="node1" presStyleIdx="1" presStyleCnt="5" custScaleX="216918" custScaleY="216918" custLinFactX="100000" custLinFactY="197447" custLinFactNeighborX="132682" custLinFactNeighborY="200000"/>
      <dgm:spPr>
        <a:solidFill>
          <a:srgbClr val="78A22F"/>
        </a:solidFill>
        <a:ln>
          <a:solidFill>
            <a:srgbClr val="78A22F"/>
          </a:solidFill>
        </a:ln>
      </dgm:spPr>
    </dgm:pt>
    <dgm:pt modelId="{4DE71BAA-36F9-4690-B532-32345A9D803B}" type="pres">
      <dgm:prSet presAssocID="{EA300C0B-EF32-4F4E-B0F0-69BCF5D3A213}" presName="textBox5b" presStyleLbl="revTx" presStyleIdx="1" presStyleCnt="5" custScaleY="14540" custLinFactNeighborX="-65838" custLinFactNeighborY="-15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5C4CD-8ECA-4358-9E09-F0104490557C}" type="pres">
      <dgm:prSet presAssocID="{57FBFB90-8BA2-419F-8F05-53D113C26207}" presName="bullet5c" presStyleLbl="node1" presStyleIdx="2" presStyleCnt="5" custScaleX="250754" custScaleY="231534" custLinFactX="39678" custLinFactY="100000" custLinFactNeighborX="100000" custLinFactNeighborY="190807"/>
      <dgm:spPr>
        <a:solidFill>
          <a:srgbClr val="78A22F"/>
        </a:solidFill>
        <a:ln>
          <a:solidFill>
            <a:srgbClr val="78A22F"/>
          </a:solidFill>
        </a:ln>
      </dgm:spPr>
    </dgm:pt>
    <dgm:pt modelId="{7988B9E7-6341-464A-978E-909AFCEEE8BB}" type="pres">
      <dgm:prSet presAssocID="{57FBFB90-8BA2-419F-8F05-53D113C26207}" presName="textBox5c" presStyleLbl="revTx" presStyleIdx="2" presStyleCnt="5" custScaleY="16211" custLinFactNeighborX="-66308" custLinFactNeighborY="-239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02C93-2850-4E33-B2B2-67911B06B3F6}" type="pres">
      <dgm:prSet presAssocID="{2EDCFA71-CE2D-4D6C-8DBA-A47C07713A0D}" presName="bullet5d" presStyleLbl="node1" presStyleIdx="3" presStyleCnt="5" custScaleX="239441" custScaleY="235775" custLinFactY="48356" custLinFactNeighborX="-803" custLinFactNeighborY="100000"/>
      <dgm:spPr>
        <a:solidFill>
          <a:srgbClr val="78A22F"/>
        </a:solidFill>
        <a:ln>
          <a:solidFill>
            <a:srgbClr val="78A22F"/>
          </a:solidFill>
        </a:ln>
      </dgm:spPr>
    </dgm:pt>
    <dgm:pt modelId="{E26C5B31-9060-4EAF-890F-34A984CECFD6}" type="pres">
      <dgm:prSet presAssocID="{2EDCFA71-CE2D-4D6C-8DBA-A47C07713A0D}" presName="textBox5d" presStyleLbl="revTx" presStyleIdx="3" presStyleCnt="5" custScaleX="110522" custScaleY="12555" custLinFactX="-4617" custLinFactNeighborX="-100000" custLinFactNeighborY="-37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1BBC4-FD32-46E2-88D7-8DDF8C2D4B4B}" type="pres">
      <dgm:prSet presAssocID="{86759229-E1E1-41A0-972B-22D3B0DB7052}" presName="bullet5e" presStyleLbl="node1" presStyleIdx="4" presStyleCnt="5" custScaleX="226702" custScaleY="231244" custLinFactNeighborX="-91281" custLinFactNeighborY="-17618"/>
      <dgm:spPr>
        <a:solidFill>
          <a:srgbClr val="78A22F"/>
        </a:solidFill>
        <a:ln>
          <a:solidFill>
            <a:srgbClr val="78A22F"/>
          </a:solidFill>
        </a:ln>
      </dgm:spPr>
    </dgm:pt>
    <dgm:pt modelId="{B97D9D5A-D213-4209-AE52-1DD75A812B2F}" type="pres">
      <dgm:prSet presAssocID="{86759229-E1E1-41A0-972B-22D3B0DB7052}" presName="textBox5e" presStyleLbl="revTx" presStyleIdx="4" presStyleCnt="5" custScaleY="11612" custLinFactX="-78311" custLinFactNeighborX="-100000" custLinFactNeighborY="-63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C7DCA0-EB4E-4100-BF66-999DC5307B54}" type="presOf" srcId="{F1007F35-634F-4378-996B-41BFF798C861}" destId="{06B6AB1F-A066-4712-8528-3543D01B5397}" srcOrd="0" destOrd="0" presId="urn:microsoft.com/office/officeart/2005/8/layout/arrow2"/>
    <dgm:cxn modelId="{B4BD448C-7538-4E47-A14D-4C81E4D53D93}" type="presOf" srcId="{57FBFB90-8BA2-419F-8F05-53D113C26207}" destId="{7988B9E7-6341-464A-978E-909AFCEEE8BB}" srcOrd="0" destOrd="0" presId="urn:microsoft.com/office/officeart/2005/8/layout/arrow2"/>
    <dgm:cxn modelId="{C97A7B51-C641-47E6-A623-58D4FA9E842C}" type="presOf" srcId="{2EDCFA71-CE2D-4D6C-8DBA-A47C07713A0D}" destId="{E26C5B31-9060-4EAF-890F-34A984CECFD6}" srcOrd="0" destOrd="0" presId="urn:microsoft.com/office/officeart/2005/8/layout/arrow2"/>
    <dgm:cxn modelId="{8F4F3BE6-7469-47E8-9B35-3104D49F49E2}" srcId="{F1007F35-634F-4378-996B-41BFF798C861}" destId="{2EDCFA71-CE2D-4D6C-8DBA-A47C07713A0D}" srcOrd="3" destOrd="0" parTransId="{8519E4F9-B529-4488-BA68-77B0D4EACEA6}" sibTransId="{D502B1C2-50EB-4621-9A36-D528DDBCAF74}"/>
    <dgm:cxn modelId="{A2004913-8815-4DC4-8EDC-F4504513BC57}" srcId="{F1007F35-634F-4378-996B-41BFF798C861}" destId="{57FBFB90-8BA2-419F-8F05-53D113C26207}" srcOrd="2" destOrd="0" parTransId="{5A616D6A-491E-41E4-8D9C-49FB8CB4E2DA}" sibTransId="{F66CBFE2-2219-4603-8DED-21E8B8EA7979}"/>
    <dgm:cxn modelId="{F2E621A5-BE95-4105-92F3-FB1C5BABDACD}" srcId="{F1007F35-634F-4378-996B-41BFF798C861}" destId="{B8635872-C2D6-4D48-9672-7111CA2B1E56}" srcOrd="0" destOrd="0" parTransId="{B59AB920-F191-4AD4-909A-8435918CD652}" sibTransId="{E0CCD000-1FC1-491D-AD51-AEB128EB173A}"/>
    <dgm:cxn modelId="{41132AAA-83E2-4112-AF35-34BB1CA11614}" type="presOf" srcId="{EA300C0B-EF32-4F4E-B0F0-69BCF5D3A213}" destId="{4DE71BAA-36F9-4690-B532-32345A9D803B}" srcOrd="0" destOrd="0" presId="urn:microsoft.com/office/officeart/2005/8/layout/arrow2"/>
    <dgm:cxn modelId="{AF484AD7-320B-4F8F-B26C-A73E1A432C3E}" srcId="{F1007F35-634F-4378-996B-41BFF798C861}" destId="{EA300C0B-EF32-4F4E-B0F0-69BCF5D3A213}" srcOrd="1" destOrd="0" parTransId="{34A9D4DB-9D67-4601-9727-F078DD4ACBA2}" sibTransId="{FDC052F3-6DBD-40AC-B0FB-D38106D17CBF}"/>
    <dgm:cxn modelId="{9AAC26C6-2796-445C-94B8-732496F73F6E}" srcId="{F1007F35-634F-4378-996B-41BFF798C861}" destId="{86759229-E1E1-41A0-972B-22D3B0DB7052}" srcOrd="4" destOrd="0" parTransId="{043B70CB-442C-4A6E-9C32-B82274091B82}" sibTransId="{E3E96C30-FB1E-48C0-9C37-A86845107614}"/>
    <dgm:cxn modelId="{D3B2E555-EA94-422E-B0A9-E0E3075B1493}" type="presOf" srcId="{86759229-E1E1-41A0-972B-22D3B0DB7052}" destId="{B97D9D5A-D213-4209-AE52-1DD75A812B2F}" srcOrd="0" destOrd="0" presId="urn:microsoft.com/office/officeart/2005/8/layout/arrow2"/>
    <dgm:cxn modelId="{11B62A91-CEDE-4657-9DEB-E43740B9769C}" type="presOf" srcId="{B8635872-C2D6-4D48-9672-7111CA2B1E56}" destId="{27024C25-27A8-4B67-902E-F7F59A8FAD12}" srcOrd="0" destOrd="0" presId="urn:microsoft.com/office/officeart/2005/8/layout/arrow2"/>
    <dgm:cxn modelId="{08048D13-5A15-4652-8DD4-233F13B0928A}" type="presParOf" srcId="{06B6AB1F-A066-4712-8528-3543D01B5397}" destId="{7D26283D-FE7F-4190-ACAF-B1FE13C5C790}" srcOrd="0" destOrd="0" presId="urn:microsoft.com/office/officeart/2005/8/layout/arrow2"/>
    <dgm:cxn modelId="{108446E0-5758-470D-A8DB-B5C76C0FBEC2}" type="presParOf" srcId="{06B6AB1F-A066-4712-8528-3543D01B5397}" destId="{23A1CB38-2223-4E02-9509-1231F47684EF}" srcOrd="1" destOrd="0" presId="urn:microsoft.com/office/officeart/2005/8/layout/arrow2"/>
    <dgm:cxn modelId="{DABF1B1E-9C85-4020-956A-F41ECEF696D1}" type="presParOf" srcId="{23A1CB38-2223-4E02-9509-1231F47684EF}" destId="{E7533D44-495C-4832-BAFC-62C881CF8450}" srcOrd="0" destOrd="0" presId="urn:microsoft.com/office/officeart/2005/8/layout/arrow2"/>
    <dgm:cxn modelId="{10837F91-7989-4332-A378-901501CA982D}" type="presParOf" srcId="{23A1CB38-2223-4E02-9509-1231F47684EF}" destId="{27024C25-27A8-4B67-902E-F7F59A8FAD12}" srcOrd="1" destOrd="0" presId="urn:microsoft.com/office/officeart/2005/8/layout/arrow2"/>
    <dgm:cxn modelId="{5B76CC55-F18E-476B-A48D-4E9DFC15CECC}" type="presParOf" srcId="{23A1CB38-2223-4E02-9509-1231F47684EF}" destId="{D3071D13-C493-4644-87B1-7A311B551928}" srcOrd="2" destOrd="0" presId="urn:microsoft.com/office/officeart/2005/8/layout/arrow2"/>
    <dgm:cxn modelId="{34EE8782-E993-4683-9454-6E68525A2B0E}" type="presParOf" srcId="{23A1CB38-2223-4E02-9509-1231F47684EF}" destId="{4DE71BAA-36F9-4690-B532-32345A9D803B}" srcOrd="3" destOrd="0" presId="urn:microsoft.com/office/officeart/2005/8/layout/arrow2"/>
    <dgm:cxn modelId="{C697C34D-15BC-4383-8D1D-07E3DBD560FC}" type="presParOf" srcId="{23A1CB38-2223-4E02-9509-1231F47684EF}" destId="{27F5C4CD-8ECA-4358-9E09-F0104490557C}" srcOrd="4" destOrd="0" presId="urn:microsoft.com/office/officeart/2005/8/layout/arrow2"/>
    <dgm:cxn modelId="{DDCC3DA6-18F1-4FE0-9EA1-B8C34253FBE9}" type="presParOf" srcId="{23A1CB38-2223-4E02-9509-1231F47684EF}" destId="{7988B9E7-6341-464A-978E-909AFCEEE8BB}" srcOrd="5" destOrd="0" presId="urn:microsoft.com/office/officeart/2005/8/layout/arrow2"/>
    <dgm:cxn modelId="{48307D6A-83C6-4BBF-AFDD-7A8FDC048FE4}" type="presParOf" srcId="{23A1CB38-2223-4E02-9509-1231F47684EF}" destId="{90602C93-2850-4E33-B2B2-67911B06B3F6}" srcOrd="6" destOrd="0" presId="urn:microsoft.com/office/officeart/2005/8/layout/arrow2"/>
    <dgm:cxn modelId="{3F04FFB7-6038-4F12-8200-E383BE1429B1}" type="presParOf" srcId="{23A1CB38-2223-4E02-9509-1231F47684EF}" destId="{E26C5B31-9060-4EAF-890F-34A984CECFD6}" srcOrd="7" destOrd="0" presId="urn:microsoft.com/office/officeart/2005/8/layout/arrow2"/>
    <dgm:cxn modelId="{6FD203C9-4A09-44C5-A9BF-3B7C4E642734}" type="presParOf" srcId="{23A1CB38-2223-4E02-9509-1231F47684EF}" destId="{F071BBC4-FD32-46E2-88D7-8DDF8C2D4B4B}" srcOrd="8" destOrd="0" presId="urn:microsoft.com/office/officeart/2005/8/layout/arrow2"/>
    <dgm:cxn modelId="{E13301E4-344F-49D3-9BEF-E92B15A6F6AC}" type="presParOf" srcId="{23A1CB38-2223-4E02-9509-1231F47684EF}" destId="{B97D9D5A-D213-4209-AE52-1DD75A812B2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26283D-FE7F-4190-ACAF-B1FE13C5C790}">
      <dsp:nvSpPr>
        <dsp:cNvPr id="0" name=""/>
        <dsp:cNvSpPr/>
      </dsp:nvSpPr>
      <dsp:spPr>
        <a:xfrm rot="17701328" flipV="1">
          <a:off x="573179" y="0"/>
          <a:ext cx="6441205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33D44-495C-4832-BAFC-62C881CF8450}">
      <dsp:nvSpPr>
        <dsp:cNvPr id="0" name=""/>
        <dsp:cNvSpPr/>
      </dsp:nvSpPr>
      <dsp:spPr>
        <a:xfrm>
          <a:off x="1543251" y="3859413"/>
          <a:ext cx="290645" cy="318955"/>
        </a:xfrm>
        <a:prstGeom prst="ellipse">
          <a:avLst/>
        </a:prstGeom>
        <a:solidFill>
          <a:srgbClr val="78A22F"/>
        </a:solidFill>
        <a:ln w="25400" cap="flat" cmpd="sng" algn="ctr">
          <a:solidFill>
            <a:srgbClr val="78A22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24C25-27A8-4B67-902E-F7F59A8FAD12}">
      <dsp:nvSpPr>
        <dsp:cNvPr id="0" name=""/>
        <dsp:cNvSpPr/>
      </dsp:nvSpPr>
      <dsp:spPr>
        <a:xfrm>
          <a:off x="409513" y="3667973"/>
          <a:ext cx="948641" cy="751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Comply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09513" y="3667973"/>
        <a:ext cx="948641" cy="751623"/>
      </dsp:txXfrm>
    </dsp:sp>
    <dsp:sp modelId="{D3071D13-C493-4644-87B1-7A311B551928}">
      <dsp:nvSpPr>
        <dsp:cNvPr id="0" name=""/>
        <dsp:cNvSpPr/>
      </dsp:nvSpPr>
      <dsp:spPr>
        <a:xfrm>
          <a:off x="2363000" y="3382963"/>
          <a:ext cx="565495" cy="565495"/>
        </a:xfrm>
        <a:prstGeom prst="ellipse">
          <a:avLst/>
        </a:prstGeom>
        <a:solidFill>
          <a:srgbClr val="78A22F"/>
        </a:solidFill>
        <a:ln w="25400" cap="flat" cmpd="sng" algn="ctr">
          <a:solidFill>
            <a:srgbClr val="78A22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71BAA-36F9-4690-B532-32345A9D803B}">
      <dsp:nvSpPr>
        <dsp:cNvPr id="0" name=""/>
        <dsp:cNvSpPr/>
      </dsp:nvSpPr>
      <dsp:spPr>
        <a:xfrm>
          <a:off x="1247721" y="3154369"/>
          <a:ext cx="1202095" cy="275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3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Automate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247721" y="3154369"/>
        <a:ext cx="1202095" cy="275733"/>
      </dsp:txXfrm>
    </dsp:sp>
    <dsp:sp modelId="{27F5C4CD-8ECA-4358-9E09-F0104490557C}">
      <dsp:nvSpPr>
        <dsp:cNvPr id="0" name=""/>
        <dsp:cNvSpPr/>
      </dsp:nvSpPr>
      <dsp:spPr>
        <a:xfrm>
          <a:off x="3290962" y="2590800"/>
          <a:ext cx="871605" cy="804798"/>
        </a:xfrm>
        <a:prstGeom prst="ellipse">
          <a:avLst/>
        </a:prstGeom>
        <a:solidFill>
          <a:srgbClr val="78A22F"/>
        </a:solidFill>
        <a:ln w="25400" cap="flat" cmpd="sng" algn="ctr">
          <a:solidFill>
            <a:srgbClr val="78A22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8B9E7-6341-464A-978E-909AFCEEE8BB}">
      <dsp:nvSpPr>
        <dsp:cNvPr id="0" name=""/>
        <dsp:cNvSpPr/>
      </dsp:nvSpPr>
      <dsp:spPr>
        <a:xfrm>
          <a:off x="2314520" y="2438399"/>
          <a:ext cx="1397617" cy="412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8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Optimize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314520" y="2438399"/>
        <a:ext cx="1397617" cy="412341"/>
      </dsp:txXfrm>
    </dsp:sp>
    <dsp:sp modelId="{90602C93-2850-4E33-B2B2-67911B06B3F6}">
      <dsp:nvSpPr>
        <dsp:cNvPr id="0" name=""/>
        <dsp:cNvSpPr/>
      </dsp:nvSpPr>
      <dsp:spPr>
        <a:xfrm>
          <a:off x="4097749" y="1630363"/>
          <a:ext cx="1075031" cy="1058572"/>
        </a:xfrm>
        <a:prstGeom prst="ellipse">
          <a:avLst/>
        </a:prstGeom>
        <a:solidFill>
          <a:srgbClr val="78A22F"/>
        </a:solidFill>
        <a:ln w="25400" cap="flat" cmpd="sng" algn="ctr">
          <a:solidFill>
            <a:srgbClr val="78A22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C5B31-9060-4EAF-890F-34A984CECFD6}">
      <dsp:nvSpPr>
        <dsp:cNvPr id="0" name=""/>
        <dsp:cNvSpPr/>
      </dsp:nvSpPr>
      <dsp:spPr>
        <a:xfrm>
          <a:off x="3047498" y="1676406"/>
          <a:ext cx="1600699" cy="380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0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Manage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047498" y="1676406"/>
        <a:ext cx="1600699" cy="380717"/>
      </dsp:txXfrm>
    </dsp:sp>
    <dsp:sp modelId="{F071BBC4-FD32-46E2-88D7-8DDF8C2D4B4B}">
      <dsp:nvSpPr>
        <dsp:cNvPr id="0" name=""/>
        <dsp:cNvSpPr/>
      </dsp:nvSpPr>
      <dsp:spPr>
        <a:xfrm>
          <a:off x="4916516" y="432612"/>
          <a:ext cx="1296920" cy="1322904"/>
        </a:xfrm>
        <a:prstGeom prst="ellipse">
          <a:avLst/>
        </a:prstGeom>
        <a:solidFill>
          <a:srgbClr val="78A22F"/>
        </a:solidFill>
        <a:ln w="25400" cap="flat" cmpd="sng" algn="ctr">
          <a:solidFill>
            <a:srgbClr val="78A22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D9D5A-D213-4209-AE52-1DD75A812B2F}">
      <dsp:nvSpPr>
        <dsp:cNvPr id="0" name=""/>
        <dsp:cNvSpPr/>
      </dsp:nvSpPr>
      <dsp:spPr>
        <a:xfrm>
          <a:off x="3504685" y="567373"/>
          <a:ext cx="1448308" cy="386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13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Collaborate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504685" y="567373"/>
        <a:ext cx="1448308" cy="38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077A-9604-45AE-ABD1-0F1798C9CBA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39771-8661-48B3-BC14-002278F863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47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259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548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54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Relevant</a:t>
            </a:r>
          </a:p>
          <a:p>
            <a:r>
              <a:rPr lang="en-US" dirty="0" smtClean="0"/>
              <a:t>Actionable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887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ERP only supports a ‘ship date,’ but your customers provide you ‘ship by,’ ‘ship no later than,’ and ‘expected delivery dates’</a:t>
            </a:r>
          </a:p>
          <a:p>
            <a:endParaRPr lang="en-US" dirty="0" smtClean="0"/>
          </a:p>
          <a:p>
            <a:r>
              <a:rPr lang="en-US" dirty="0" smtClean="0"/>
              <a:t>Ship-to locations are not set up in your ERP</a:t>
            </a:r>
          </a:p>
          <a:p>
            <a:r>
              <a:rPr lang="en-US" dirty="0" smtClean="0"/>
              <a:t>New items ordered are not set up in your ERP</a:t>
            </a:r>
          </a:p>
          <a:p>
            <a:endParaRPr lang="en-US" dirty="0" smtClean="0"/>
          </a:p>
          <a:p>
            <a:r>
              <a:rPr lang="en-US" dirty="0" smtClean="0"/>
              <a:t>Your customer orders in ‘cases,’ but your internal shipping system is set up to use ‘each’ as the unit of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013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01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013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013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Avoid mistakes where we’ve seen clients receive a duplicate PO from the customer and attempt to ship it twice</a:t>
            </a:r>
          </a:p>
          <a:p>
            <a:r>
              <a:rPr lang="en-US" dirty="0" smtClean="0"/>
              <a:t>One figure was that 40% of PO’s change at least once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548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548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39771-8661-48B3-BC14-002278F863D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54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2" descr="1 EDI Source, Inc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228600" y="1447800"/>
            <a:ext cx="8686800" cy="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1482434"/>
            <a:ext cx="8686800" cy="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2" descr="1 EDI Source, Inc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447800"/>
            <a:ext cx="8686800" cy="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1 EDI Source, Inc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228600" y="1482434"/>
            <a:ext cx="8686800" cy="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28600" y="1447800"/>
            <a:ext cx="8686800" cy="0"/>
          </a:xfrm>
          <a:prstGeom prst="line">
            <a:avLst/>
          </a:prstGeom>
          <a:ln w="19050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28600" y="1482434"/>
            <a:ext cx="8686800" cy="0"/>
          </a:xfrm>
          <a:prstGeom prst="line">
            <a:avLst/>
          </a:prstGeom>
          <a:ln w="19050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1 EDI Source, Inc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8.wdp"/><Relationship Id="rId3" Type="http://schemas.microsoft.com/office/2007/relationships/hdphoto" Target="../media/hdphoto6.wdp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microsoft.com/office/2007/relationships/hdphoto" Target="../media/hdphoto7.wdp"/><Relationship Id="rId10" Type="http://schemas.microsoft.com/office/2007/relationships/hdphoto" Target="../media/hdphoto9.wdp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6.wdp"/><Relationship Id="rId7" Type="http://schemas.microsoft.com/office/2007/relationships/hdphoto" Target="../media/hdphoto9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8.wdp"/><Relationship Id="rId10" Type="http://schemas.openxmlformats.org/officeDocument/2006/relationships/image" Target="../media/image1.png"/><Relationship Id="rId4" Type="http://schemas.openxmlformats.org/officeDocument/2006/relationships/image" Target="../media/image13.png"/><Relationship Id="rId9" Type="http://schemas.microsoft.com/office/2007/relationships/hdphoto" Target="../media/hdphoto10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microsoft.com/office/2007/relationships/hdphoto" Target="../media/hdphoto2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24" y="52578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88A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76450"/>
            <a:ext cx="8686800" cy="28003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Achieve Operational Excellence </a:t>
            </a: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B2B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Exchange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/>
              <a:t>Presented by Michael Hurley</a:t>
            </a:r>
            <a:endParaRPr lang="en-US" sz="2700" dirty="0"/>
          </a:p>
        </p:txBody>
      </p:sp>
      <p:pic>
        <p:nvPicPr>
          <p:cNvPr id="11" name="Picture 2" descr="1 EDI Source, Inc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11" y="1343024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5505450"/>
            <a:ext cx="8686800" cy="819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>
              <a:spcBef>
                <a:spcPts val="0"/>
              </a:spcBef>
              <a:defRPr/>
            </a:pPr>
            <a:r>
              <a:rPr lang="en-US" sz="2400" dirty="0">
                <a:solidFill>
                  <a:schemeClr val="bg1"/>
                </a:solidFill>
              </a:rPr>
              <a:t>NEECOM Spring Conference – May 11th &amp; 12th </a:t>
            </a:r>
          </a:p>
        </p:txBody>
      </p:sp>
    </p:spTree>
    <p:extLst>
      <p:ext uri="{BB962C8B-B14F-4D97-AF65-F5344CB8AC3E}">
        <p14:creationId xmlns:p14="http://schemas.microsoft.com/office/powerpoint/2010/main" xmlns="" val="3077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" y="40386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1: Comply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828800" y="2071152"/>
            <a:ext cx="381000" cy="381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2438400" y="1978904"/>
            <a:ext cx="565495" cy="56549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3200400" y="1859253"/>
            <a:ext cx="795405" cy="8047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4224404" y="1732366"/>
            <a:ext cx="1075031" cy="10585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562600" y="1600200"/>
            <a:ext cx="1296920" cy="132290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847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EDI Enablement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companies to serve high volume customers</a:t>
            </a:r>
          </a:p>
          <a:p>
            <a:endParaRPr lang="en-US" dirty="0"/>
          </a:p>
          <a:p>
            <a:r>
              <a:rPr lang="en-US" dirty="0" smtClean="0"/>
              <a:t>Satisfies critical business requirements of new or existing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4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Requires Quick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Quickly become </a:t>
            </a:r>
            <a:r>
              <a:rPr lang="en-US" sz="2400" dirty="0"/>
              <a:t>EDI </a:t>
            </a:r>
            <a:r>
              <a:rPr lang="en-US" sz="2400" dirty="0" smtClean="0"/>
              <a:t>capable</a:t>
            </a:r>
          </a:p>
          <a:p>
            <a:endParaRPr lang="en-US" sz="2400" dirty="0" smtClean="0"/>
          </a:p>
          <a:p>
            <a:r>
              <a:rPr lang="en-US" sz="2400" dirty="0" smtClean="0"/>
              <a:t>Only basic </a:t>
            </a:r>
            <a:r>
              <a:rPr lang="en-US" sz="2400" dirty="0"/>
              <a:t>EDI documents</a:t>
            </a:r>
          </a:p>
          <a:p>
            <a:endParaRPr lang="en-US" sz="2400" dirty="0"/>
          </a:p>
          <a:p>
            <a:r>
              <a:rPr lang="en-US" sz="2400" dirty="0" smtClean="0"/>
              <a:t>Typical Characteristics</a:t>
            </a:r>
            <a:endParaRPr lang="en-US" sz="2400" dirty="0"/>
          </a:p>
          <a:p>
            <a:pPr lvl="1"/>
            <a:r>
              <a:rPr lang="en-US" sz="2000" dirty="0"/>
              <a:t>Few trading partners</a:t>
            </a:r>
          </a:p>
          <a:p>
            <a:pPr lvl="1"/>
            <a:r>
              <a:rPr lang="en-US" sz="2000" dirty="0"/>
              <a:t>Low document volume</a:t>
            </a:r>
          </a:p>
          <a:p>
            <a:pPr lvl="1"/>
            <a:r>
              <a:rPr lang="en-US" sz="2000" dirty="0"/>
              <a:t>No ability to integrate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1"/>
            <a:ext cx="3200400" cy="3733799"/>
          </a:xfrm>
          <a:solidFill>
            <a:srgbClr val="29A3CC"/>
          </a:solidFill>
        </p:spPr>
        <p:txBody>
          <a:bodyPr lIns="274320" tIns="182880" rIns="274320" bIns="182880"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Two Options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200" b="1" u="sng" dirty="0" smtClean="0">
                <a:solidFill>
                  <a:schemeClr val="bg1"/>
                </a:solidFill>
              </a:rPr>
              <a:t>Option 1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Customer Provided Portal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200" b="1" u="sng" dirty="0" smtClean="0">
                <a:solidFill>
                  <a:schemeClr val="bg1"/>
                </a:solidFill>
              </a:rPr>
              <a:t>Option 2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Web Based EDI Forms Solution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5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a Fraction of the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638800" cy="4525963"/>
          </a:xfrm>
        </p:spPr>
        <p:txBody>
          <a:bodyPr>
            <a:noAutofit/>
          </a:bodyPr>
          <a:lstStyle/>
          <a:p>
            <a:r>
              <a:rPr lang="en-US" sz="2400" dirty="0"/>
              <a:t>Benefits </a:t>
            </a:r>
            <a:r>
              <a:rPr lang="en-US" sz="2400" dirty="0" smtClean="0"/>
              <a:t>focus on compliance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Processes remain manual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Customer reaps most all of the benefits of full EDI enablement</a:t>
            </a:r>
          </a:p>
        </p:txBody>
      </p:sp>
      <p:pic>
        <p:nvPicPr>
          <p:cNvPr id="1026" name="Picture 2" descr="http://worldartsme.com/images/scale-clipart-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586" y="1785257"/>
            <a:ext cx="2820614" cy="243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13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71500"/>
            <a:ext cx="2767500" cy="562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/>
              <a:t>to Consider </a:t>
            </a:r>
            <a:r>
              <a:rPr lang="en-US" dirty="0" smtClean="0"/>
              <a:t>Level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Increased </a:t>
            </a:r>
            <a:r>
              <a:rPr lang="en-US" dirty="0"/>
              <a:t>document volume </a:t>
            </a:r>
          </a:p>
          <a:p>
            <a:endParaRPr lang="en-US" dirty="0" smtClean="0"/>
          </a:p>
          <a:p>
            <a:r>
              <a:rPr lang="en-US" dirty="0" smtClean="0"/>
              <a:t>Overwhelmed </a:t>
            </a:r>
            <a:r>
              <a:rPr lang="en-US" dirty="0"/>
              <a:t>by manual processes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Complexity of multiple customer portals</a:t>
            </a:r>
          </a:p>
          <a:p>
            <a:endParaRPr lang="en-US" dirty="0" smtClean="0"/>
          </a:p>
          <a:p>
            <a:r>
              <a:rPr lang="en-US" dirty="0" smtClean="0"/>
              <a:t>ERP investments now </a:t>
            </a:r>
            <a:r>
              <a:rPr lang="en-US" dirty="0"/>
              <a:t>support </a:t>
            </a:r>
            <a:r>
              <a:rPr lang="en-US" dirty="0" smtClean="0"/>
              <a:t>integration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trading partners increases </a:t>
            </a:r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334000"/>
            <a:ext cx="9143999" cy="152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609600" y="5638800"/>
            <a:ext cx="609600" cy="533400"/>
          </a:xfrm>
          <a:prstGeom prst="homePlate">
            <a:avLst/>
          </a:prstGeom>
          <a:solidFill>
            <a:srgbClr val="78A22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295400" y="5638800"/>
            <a:ext cx="6781800" cy="53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Recognize the value of an integrated B2B exchange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2" descr="1 EDI Source, Inc.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96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" y="40386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Level 2</a:t>
            </a:r>
            <a:r>
              <a:rPr lang="en-US" dirty="0">
                <a:solidFill>
                  <a:schemeClr val="bg1"/>
                </a:solidFill>
              </a:rPr>
              <a:t>: Automate</a:t>
            </a:r>
          </a:p>
        </p:txBody>
      </p:sp>
      <p:sp>
        <p:nvSpPr>
          <p:cNvPr id="20" name="Oval 19"/>
          <p:cNvSpPr/>
          <p:nvPr/>
        </p:nvSpPr>
        <p:spPr>
          <a:xfrm>
            <a:off x="1828800" y="2071152"/>
            <a:ext cx="381000" cy="381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2438400" y="1978904"/>
            <a:ext cx="565495" cy="565495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3200400" y="1859253"/>
            <a:ext cx="795405" cy="8047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24404" y="1732366"/>
            <a:ext cx="1075031" cy="10585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5562600" y="1600200"/>
            <a:ext cx="1296920" cy="132290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325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 to Automate</a:t>
            </a:r>
            <a:endParaRPr lang="en-US" dirty="0"/>
          </a:p>
        </p:txBody>
      </p:sp>
      <p:sp>
        <p:nvSpPr>
          <p:cNvPr id="3" name="Flowchart: Document 2"/>
          <p:cNvSpPr/>
          <p:nvPr/>
        </p:nvSpPr>
        <p:spPr>
          <a:xfrm>
            <a:off x="5257800" y="1600200"/>
            <a:ext cx="3048000" cy="4343400"/>
          </a:xfrm>
          <a:prstGeom prst="flowChartDocument">
            <a:avLst/>
          </a:prstGeom>
          <a:solidFill>
            <a:srgbClr val="29A3CC"/>
          </a:solidFill>
          <a:ln>
            <a:solidFill>
              <a:srgbClr val="29A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u="sng" dirty="0"/>
              <a:t>Automation </a:t>
            </a:r>
            <a:r>
              <a:rPr lang="en-US" sz="2000" b="1" u="sng" dirty="0" smtClean="0"/>
              <a:t>Checklist</a:t>
            </a:r>
          </a:p>
          <a:p>
            <a:endParaRPr lang="en-US" sz="2000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EDI </a:t>
            </a:r>
            <a:r>
              <a:rPr lang="en-US" sz="2000" dirty="0" smtClean="0"/>
              <a:t>Translator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Data </a:t>
            </a:r>
            <a:r>
              <a:rPr lang="en-US" sz="2000" dirty="0" smtClean="0"/>
              <a:t>Mapping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ERP </a:t>
            </a:r>
            <a:r>
              <a:rPr lang="en-US" sz="2000" dirty="0" smtClean="0"/>
              <a:t>Integration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Process Monitoring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Business Process </a:t>
            </a:r>
            <a:r>
              <a:rPr lang="en-US" sz="2000" dirty="0" smtClean="0"/>
              <a:t>Change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1600200"/>
            <a:ext cx="3962400" cy="4038600"/>
          </a:xfrm>
          <a:prstGeom prst="roundRect">
            <a:avLst>
              <a:gd name="adj" fmla="val 5316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/>
              <a:t>100+</a:t>
            </a:r>
          </a:p>
          <a:p>
            <a:r>
              <a:rPr lang="en-US" sz="2400" dirty="0" smtClean="0"/>
              <a:t>Number of documents exchanged per month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4800" b="1" dirty="0"/>
              <a:t>5+</a:t>
            </a:r>
          </a:p>
          <a:p>
            <a:r>
              <a:rPr lang="en-US" sz="2400" dirty="0"/>
              <a:t>Number of Trading </a:t>
            </a:r>
            <a:r>
              <a:rPr lang="en-US" sz="2400" dirty="0" smtClean="0"/>
              <a:t>Partners engaged in the B2B exchange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6664" y="2209799"/>
            <a:ext cx="690535" cy="6905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8388" y="1723163"/>
            <a:ext cx="650130" cy="612332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017638" y="3657600"/>
            <a:ext cx="370676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4191000"/>
            <a:ext cx="1149518" cy="454152"/>
          </a:xfrm>
          <a:prstGeom prst="rect">
            <a:avLst/>
          </a:prstGeom>
          <a:solidFill>
            <a:srgbClr val="78A22F"/>
          </a:solidFill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1677" y="2816225"/>
            <a:ext cx="345268" cy="3452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2134" y="3100749"/>
            <a:ext cx="447434" cy="44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97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Includes EDI Process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automated B2B exchange should monitor for EDI process compliance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EDI </a:t>
            </a:r>
            <a:r>
              <a:rPr lang="en-US" dirty="0"/>
              <a:t>standards validation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Functional </a:t>
            </a:r>
            <a:r>
              <a:rPr lang="en-US" dirty="0"/>
              <a:t>Acknowledgment Reconciliation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Duplicate </a:t>
            </a:r>
            <a:r>
              <a:rPr lang="en-US" dirty="0"/>
              <a:t>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1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895600" y="2943224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Improve data accuracy </a:t>
            </a:r>
          </a:p>
          <a:p>
            <a:pPr algn="r"/>
            <a:r>
              <a:rPr lang="en-US" sz="2000" dirty="0" smtClean="0"/>
              <a:t>and accurately fulfill client orders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Automation</a:t>
            </a:r>
          </a:p>
        </p:txBody>
      </p:sp>
      <p:sp>
        <p:nvSpPr>
          <p:cNvPr id="10" name="Round Single Corner Rectangle 9"/>
          <p:cNvSpPr/>
          <p:nvPr/>
        </p:nvSpPr>
        <p:spPr>
          <a:xfrm>
            <a:off x="1323975" y="2943225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Enhance Customer Satisfaction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95600" y="3904949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Streamline processes </a:t>
            </a:r>
          </a:p>
          <a:p>
            <a:pPr algn="r"/>
            <a:r>
              <a:rPr lang="en-US" sz="2000" dirty="0" smtClean="0"/>
              <a:t>and create efficiencies</a:t>
            </a:r>
            <a:endParaRPr lang="en-US" sz="2000" dirty="0"/>
          </a:p>
        </p:txBody>
      </p:sp>
      <p:sp>
        <p:nvSpPr>
          <p:cNvPr id="13" name="Round Single Corner Rectangle 12"/>
          <p:cNvSpPr/>
          <p:nvPr/>
        </p:nvSpPr>
        <p:spPr>
          <a:xfrm>
            <a:off x="1323975" y="3904950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Increase Speed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95600" y="1981200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Eliminate manual data entry </a:t>
            </a:r>
          </a:p>
          <a:p>
            <a:pPr algn="r"/>
            <a:r>
              <a:rPr lang="en-US" sz="2000" dirty="0" smtClean="0"/>
              <a:t>and costly rekeying mistakes</a:t>
            </a:r>
            <a:endParaRPr lang="en-US" sz="2000" dirty="0"/>
          </a:p>
        </p:txBody>
      </p:sp>
      <p:sp>
        <p:nvSpPr>
          <p:cNvPr id="15" name="Round Single Corner Rectangle 14"/>
          <p:cNvSpPr/>
          <p:nvPr/>
        </p:nvSpPr>
        <p:spPr>
          <a:xfrm>
            <a:off x="1323975" y="1981201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Decrease Costs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95600" y="4857849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Support higher document volumes </a:t>
            </a:r>
          </a:p>
          <a:p>
            <a:pPr algn="r"/>
            <a:r>
              <a:rPr lang="en-US" sz="2000" dirty="0" smtClean="0"/>
              <a:t>and additional trading partners</a:t>
            </a:r>
            <a:endParaRPr lang="en-US" sz="2000" dirty="0"/>
          </a:p>
        </p:txBody>
      </p:sp>
      <p:sp>
        <p:nvSpPr>
          <p:cNvPr id="17" name="Round Single Corner Rectangle 16"/>
          <p:cNvSpPr/>
          <p:nvPr/>
        </p:nvSpPr>
        <p:spPr>
          <a:xfrm>
            <a:off x="1323975" y="4857850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Improve Scalability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9880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9173" y="4889842"/>
            <a:ext cx="690535" cy="6905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1059" y="5095346"/>
            <a:ext cx="345268" cy="3452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115166"/>
            <a:ext cx="447434" cy="4474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91450" y="4717208"/>
            <a:ext cx="765803" cy="7658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/>
              <a:t>to </a:t>
            </a:r>
            <a:r>
              <a:rPr lang="en-US" dirty="0" smtClean="0"/>
              <a:t>Consider Level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Fail </a:t>
            </a:r>
            <a:r>
              <a:rPr lang="en-US" dirty="0"/>
              <a:t>to realize process efficiencies as EDI documents continue to need manual review</a:t>
            </a:r>
          </a:p>
          <a:p>
            <a:endParaRPr lang="en-US" dirty="0" smtClean="0"/>
          </a:p>
          <a:p>
            <a:r>
              <a:rPr lang="en-US" dirty="0" smtClean="0"/>
              <a:t>Too </a:t>
            </a:r>
            <a:r>
              <a:rPr lang="en-US" dirty="0"/>
              <a:t>many errors get through the </a:t>
            </a:r>
            <a:r>
              <a:rPr lang="en-US" dirty="0" smtClean="0"/>
              <a:t>process</a:t>
            </a:r>
          </a:p>
          <a:p>
            <a:endParaRPr lang="en-US" dirty="0" smtClean="0"/>
          </a:p>
          <a:p>
            <a:r>
              <a:rPr lang="en-US" dirty="0" smtClean="0"/>
              <a:t>ERP </a:t>
            </a:r>
            <a:r>
              <a:rPr lang="en-US" dirty="0"/>
              <a:t>lacks checks to warn of </a:t>
            </a:r>
            <a:r>
              <a:rPr lang="en-US" dirty="0" smtClean="0"/>
              <a:t>non-compliance</a:t>
            </a:r>
          </a:p>
          <a:p>
            <a:endParaRPr lang="en-US" dirty="0" smtClean="0"/>
          </a:p>
          <a:p>
            <a:r>
              <a:rPr lang="en-US" dirty="0" smtClean="0"/>
              <a:t>Lack of predictability when onboarding </a:t>
            </a:r>
            <a:r>
              <a:rPr lang="en-US" dirty="0"/>
              <a:t>new trading </a:t>
            </a:r>
            <a:r>
              <a:rPr lang="en-US" dirty="0" smtClean="0"/>
              <a:t>partners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334000"/>
            <a:ext cx="9143999" cy="152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609600" y="5638800"/>
            <a:ext cx="609600" cy="533400"/>
          </a:xfrm>
          <a:prstGeom prst="homePlate">
            <a:avLst/>
          </a:prstGeom>
          <a:solidFill>
            <a:srgbClr val="78A22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295400" y="56388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flow of data is anything but seamless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2" descr="1 EDI Source, Inc."/>
          <p:cNvPicPr>
            <a:picLocks noChangeAspect="1" noChangeArrowheads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68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410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Nearly 20 years of technology and consulting experience</a:t>
            </a:r>
            <a:br>
              <a:rPr lang="en-US" dirty="0"/>
            </a:br>
            <a:endParaRPr lang="en-US" dirty="0"/>
          </a:p>
          <a:p>
            <a:r>
              <a:rPr lang="en-US" dirty="0"/>
              <a:t>B2B software, </a:t>
            </a:r>
            <a:r>
              <a:rPr lang="en-US" dirty="0" smtClean="0"/>
              <a:t>enterprise IT and custom software development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Responsible for 1 EDI Source’s product development and </a:t>
            </a:r>
            <a:r>
              <a:rPr lang="en-US" dirty="0" smtClean="0"/>
              <a:t>marketing</a:t>
            </a:r>
            <a:endParaRPr lang="en-US" dirty="0"/>
          </a:p>
        </p:txBody>
      </p:sp>
      <p:pic>
        <p:nvPicPr>
          <p:cNvPr id="4" name="Picture 2" descr="http://www.1edisource.com/Portals/0/Management/michaelhurley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135" y="2572656"/>
            <a:ext cx="1714499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41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" y="40386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Level 3: 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828800" y="2071152"/>
            <a:ext cx="381000" cy="381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2438400" y="1978904"/>
            <a:ext cx="565495" cy="56549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3200400" y="1859253"/>
            <a:ext cx="795405" cy="804798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4224404" y="1732366"/>
            <a:ext cx="1075031" cy="10585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5562600" y="1600200"/>
            <a:ext cx="1296920" cy="132290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454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Illusive Benefits </a:t>
            </a:r>
            <a:r>
              <a:rPr lang="en-US" dirty="0" smtClean="0"/>
              <a:t>of Automation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Automation of </a:t>
            </a:r>
            <a:r>
              <a:rPr lang="en-US" dirty="0" smtClean="0"/>
              <a:t>documents </a:t>
            </a:r>
            <a:r>
              <a:rPr lang="en-US" dirty="0"/>
              <a:t>has eliminated errors due to manual </a:t>
            </a:r>
            <a:r>
              <a:rPr lang="en-US" dirty="0" smtClean="0"/>
              <a:t>entry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077453" y="2743200"/>
            <a:ext cx="662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…but errors persist that increase costs and impact business performance and customer relationships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3992" y="4953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…the </a:t>
            </a:r>
            <a:r>
              <a:rPr lang="en-US" dirty="0"/>
              <a:t>solution is </a:t>
            </a:r>
            <a:r>
              <a:rPr lang="en-US" dirty="0" smtClean="0"/>
              <a:t>to leverage custom business rule alerts so you can manage by exception.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343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895600" y="2943224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Transactions are fully automated </a:t>
            </a:r>
            <a:endParaRPr lang="en-US" sz="2000" dirty="0" smtClean="0"/>
          </a:p>
          <a:p>
            <a:pPr algn="r"/>
            <a:r>
              <a:rPr lang="en-US" sz="2000" dirty="0" smtClean="0"/>
              <a:t>without </a:t>
            </a:r>
            <a:r>
              <a:rPr lang="en-US" sz="2000" dirty="0"/>
              <a:t>manual intervention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38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Value </a:t>
            </a:r>
            <a:r>
              <a:rPr lang="en-US" dirty="0" smtClean="0"/>
              <a:t>When EDI is Optimized</a:t>
            </a:r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323975" y="2943225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Achieve ‘Smoother’ Interactions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95600" y="3904949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Quicker </a:t>
            </a:r>
            <a:r>
              <a:rPr lang="en-US" sz="2000" dirty="0"/>
              <a:t>order turnaround cycles </a:t>
            </a:r>
            <a:endParaRPr lang="en-US" sz="2000" dirty="0" smtClean="0"/>
          </a:p>
          <a:p>
            <a:pPr algn="r"/>
            <a:r>
              <a:rPr lang="en-US" sz="2000" dirty="0" smtClean="0"/>
              <a:t>by loading the </a:t>
            </a:r>
            <a:r>
              <a:rPr lang="en-US" sz="2000" dirty="0"/>
              <a:t>right orders </a:t>
            </a:r>
            <a:r>
              <a:rPr lang="en-US" sz="2000" dirty="0" smtClean="0"/>
              <a:t>faster</a:t>
            </a:r>
            <a:endParaRPr lang="en-US" sz="2000" dirty="0"/>
          </a:p>
        </p:txBody>
      </p:sp>
      <p:sp>
        <p:nvSpPr>
          <p:cNvPr id="13" name="Round Single Corner Rectangle 12"/>
          <p:cNvSpPr/>
          <p:nvPr/>
        </p:nvSpPr>
        <p:spPr>
          <a:xfrm>
            <a:off x="1323975" y="3904950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Shorten Order to Cash Cycle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95600" y="1981200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Identify exceptions before </a:t>
            </a:r>
            <a:endParaRPr lang="en-US" sz="2000" dirty="0" smtClean="0"/>
          </a:p>
          <a:p>
            <a:pPr algn="r"/>
            <a:r>
              <a:rPr lang="en-US" sz="2000" dirty="0" smtClean="0"/>
              <a:t>they snowball into larger problems</a:t>
            </a:r>
            <a:endParaRPr lang="en-US" sz="2000" dirty="0"/>
          </a:p>
        </p:txBody>
      </p:sp>
      <p:sp>
        <p:nvSpPr>
          <p:cNvPr id="15" name="Round Single Corner Rectangle 14"/>
          <p:cNvSpPr/>
          <p:nvPr/>
        </p:nvSpPr>
        <p:spPr>
          <a:xfrm>
            <a:off x="1323975" y="1981201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Remove Customer Friction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95600" y="4857849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Manage by exception rather than </a:t>
            </a:r>
            <a:endParaRPr lang="en-US" sz="2000" dirty="0" smtClean="0"/>
          </a:p>
          <a:p>
            <a:pPr algn="r"/>
            <a:r>
              <a:rPr lang="en-US" sz="2000" dirty="0" smtClean="0"/>
              <a:t>reviewing </a:t>
            </a:r>
            <a:r>
              <a:rPr lang="en-US" sz="2000" dirty="0"/>
              <a:t>each and every document</a:t>
            </a:r>
          </a:p>
        </p:txBody>
      </p:sp>
      <p:sp>
        <p:nvSpPr>
          <p:cNvPr id="17" name="Round Single Corner Rectangle 16"/>
          <p:cNvSpPr/>
          <p:nvPr/>
        </p:nvSpPr>
        <p:spPr>
          <a:xfrm>
            <a:off x="1323975" y="4857850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Scale Your B2B Exchange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2411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Optimize Your B2B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Validate that your documents are: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Sound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Accurate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Complete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Timely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Consistent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</a:rPr>
              <a:t>Sound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657600" y="2286000"/>
            <a:ext cx="49346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Optimize Your B2B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Validate that your documents are: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886200" y="2286000"/>
            <a:ext cx="4495799" cy="3695699"/>
          </a:xfrm>
          <a:prstGeom prst="rect">
            <a:avLst/>
          </a:prstGeom>
          <a:solidFill>
            <a:srgbClr val="78A22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Documents are internally sound and consistent within </a:t>
            </a:r>
            <a:r>
              <a:rPr lang="en-US" sz="2000" dirty="0" smtClean="0">
                <a:solidFill>
                  <a:schemeClr val="bg1"/>
                </a:solidFill>
              </a:rPr>
              <a:t>themselves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Example Scenarios</a:t>
            </a:r>
          </a:p>
          <a:p>
            <a:r>
              <a:rPr lang="en-US" sz="1800" dirty="0">
                <a:solidFill>
                  <a:schemeClr val="bg1"/>
                </a:solidFill>
              </a:rPr>
              <a:t>ASNs line items and totals balance</a:t>
            </a:r>
          </a:p>
          <a:p>
            <a:r>
              <a:rPr lang="en-US" sz="1800" dirty="0">
                <a:solidFill>
                  <a:schemeClr val="bg1"/>
                </a:solidFill>
              </a:rPr>
              <a:t>Invoices line items and totals balance </a:t>
            </a:r>
          </a:p>
          <a:p>
            <a:r>
              <a:rPr lang="en-US" sz="1800" dirty="0">
                <a:solidFill>
                  <a:schemeClr val="bg1"/>
                </a:solidFill>
              </a:rPr>
              <a:t>Discounts and allowances properly </a:t>
            </a:r>
            <a:r>
              <a:rPr lang="en-US" sz="1800" dirty="0" smtClean="0">
                <a:solidFill>
                  <a:schemeClr val="bg1"/>
                </a:solidFill>
              </a:rPr>
              <a:t>calculated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Accurate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Complete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Timely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Consistent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3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Accurate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57600" y="2286000"/>
            <a:ext cx="49346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Optimize Your B2B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Validate that your documents are: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86200" y="2286001"/>
            <a:ext cx="4495799" cy="3695700"/>
          </a:xfrm>
          <a:prstGeom prst="rect">
            <a:avLst/>
          </a:prstGeom>
          <a:solidFill>
            <a:srgbClr val="78A22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Trading Partner data aligns with your internal data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Example </a:t>
            </a:r>
            <a:r>
              <a:rPr lang="en-US" sz="2000" dirty="0">
                <a:solidFill>
                  <a:schemeClr val="bg1"/>
                </a:solidFill>
              </a:rPr>
              <a:t>Scenarios</a:t>
            </a:r>
          </a:p>
          <a:p>
            <a:r>
              <a:rPr lang="en-US" sz="1800" dirty="0">
                <a:solidFill>
                  <a:schemeClr val="bg1"/>
                </a:solidFill>
              </a:rPr>
              <a:t>Incorrect </a:t>
            </a:r>
            <a:r>
              <a:rPr lang="en-US" sz="1800" dirty="0" smtClean="0">
                <a:solidFill>
                  <a:schemeClr val="bg1"/>
                </a:solidFill>
              </a:rPr>
              <a:t>mapping (ship dates)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Missing setup data for ship to locations or new </a:t>
            </a:r>
            <a:r>
              <a:rPr lang="en-US" sz="1800" dirty="0" smtClean="0">
                <a:solidFill>
                  <a:schemeClr val="bg1"/>
                </a:solidFill>
              </a:rPr>
              <a:t>items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Pricing violations when </a:t>
            </a:r>
            <a:r>
              <a:rPr lang="en-US" sz="1800" dirty="0" smtClean="0">
                <a:solidFill>
                  <a:schemeClr val="bg1"/>
                </a:solidFill>
              </a:rPr>
              <a:t>customer </a:t>
            </a:r>
            <a:r>
              <a:rPr lang="en-US" sz="1800" dirty="0">
                <a:solidFill>
                  <a:schemeClr val="bg1"/>
                </a:solidFill>
              </a:rPr>
              <a:t>price does not match </a:t>
            </a:r>
            <a:r>
              <a:rPr lang="en-US" sz="1800" dirty="0" smtClean="0">
                <a:solidFill>
                  <a:schemeClr val="bg1"/>
                </a:solidFill>
              </a:rPr>
              <a:t>internal </a:t>
            </a:r>
            <a:r>
              <a:rPr lang="en-US" sz="1800" dirty="0">
                <a:solidFill>
                  <a:schemeClr val="bg1"/>
                </a:solidFill>
              </a:rPr>
              <a:t>prices</a:t>
            </a:r>
          </a:p>
          <a:p>
            <a:r>
              <a:rPr lang="en-US" sz="1800" dirty="0">
                <a:solidFill>
                  <a:schemeClr val="bg1"/>
                </a:solidFill>
              </a:rPr>
              <a:t>Unit of measure </a:t>
            </a:r>
            <a:r>
              <a:rPr lang="en-US" sz="1800" dirty="0" smtClean="0">
                <a:solidFill>
                  <a:schemeClr val="bg1"/>
                </a:solidFill>
              </a:rPr>
              <a:t>inconsistencies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Consistent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Sound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Complete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Timely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Complete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57600" y="2286000"/>
            <a:ext cx="49346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Optimize Your B2B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Validate that your documents are: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86200" y="2286001"/>
            <a:ext cx="4495799" cy="36957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Documents may be missing key required information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Example </a:t>
            </a:r>
            <a:r>
              <a:rPr lang="en-US" sz="2000" dirty="0">
                <a:solidFill>
                  <a:schemeClr val="bg1"/>
                </a:solidFill>
              </a:rPr>
              <a:t>Scenarios</a:t>
            </a:r>
          </a:p>
          <a:p>
            <a:r>
              <a:rPr lang="en-US" sz="1800" dirty="0">
                <a:solidFill>
                  <a:schemeClr val="bg1"/>
                </a:solidFill>
              </a:rPr>
              <a:t>Missing carrier tracking number on an outbound ASN</a:t>
            </a:r>
          </a:p>
          <a:p>
            <a:r>
              <a:rPr lang="en-US" sz="1800" dirty="0">
                <a:solidFill>
                  <a:schemeClr val="bg1"/>
                </a:solidFill>
              </a:rPr>
              <a:t>Discount information at the header or item level</a:t>
            </a:r>
          </a:p>
          <a:p>
            <a:r>
              <a:rPr lang="en-US" sz="1800" dirty="0">
                <a:solidFill>
                  <a:schemeClr val="bg1"/>
                </a:solidFill>
              </a:rPr>
              <a:t>Freight charges </a:t>
            </a:r>
            <a:r>
              <a:rPr lang="en-US" sz="1800" dirty="0" smtClean="0">
                <a:solidFill>
                  <a:schemeClr val="bg1"/>
                </a:solidFill>
              </a:rPr>
              <a:t>on Invoice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Customer part numbers in lieu of internal </a:t>
            </a:r>
            <a:r>
              <a:rPr lang="en-US" sz="1800" dirty="0" smtClean="0">
                <a:solidFill>
                  <a:schemeClr val="bg1"/>
                </a:solidFill>
              </a:rPr>
              <a:t>numbers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Sound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Accurate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Timely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Consistent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9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Timely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57600" y="2286000"/>
            <a:ext cx="49346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Optimize Your B2B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Validate that your documents are: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86200" y="2286001"/>
            <a:ext cx="4495799" cy="36957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Documents </a:t>
            </a:r>
            <a:r>
              <a:rPr lang="en-US" sz="2000" dirty="0">
                <a:solidFill>
                  <a:schemeClr val="bg1"/>
                </a:solidFill>
              </a:rPr>
              <a:t>are timely based on your trading partner’s requirements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Example </a:t>
            </a:r>
            <a:r>
              <a:rPr lang="en-US" sz="2000" dirty="0">
                <a:solidFill>
                  <a:schemeClr val="bg1"/>
                </a:solidFill>
              </a:rPr>
              <a:t>Scenarios</a:t>
            </a:r>
          </a:p>
          <a:p>
            <a:r>
              <a:rPr lang="en-US" sz="1800" dirty="0">
                <a:solidFill>
                  <a:schemeClr val="bg1"/>
                </a:solidFill>
              </a:rPr>
              <a:t>PO </a:t>
            </a:r>
            <a:r>
              <a:rPr lang="en-US" sz="1800" dirty="0" smtClean="0">
                <a:solidFill>
                  <a:schemeClr val="bg1"/>
                </a:solidFill>
              </a:rPr>
              <a:t>Acknowledgments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Processing </a:t>
            </a:r>
            <a:r>
              <a:rPr lang="en-US" sz="1800" dirty="0">
                <a:solidFill>
                  <a:schemeClr val="bg1"/>
                </a:solidFill>
              </a:rPr>
              <a:t>of PO changes</a:t>
            </a:r>
          </a:p>
          <a:p>
            <a:r>
              <a:rPr lang="en-US" sz="1800" dirty="0">
                <a:solidFill>
                  <a:schemeClr val="bg1"/>
                </a:solidFill>
              </a:rPr>
              <a:t>ASNs are sent on time per the correct </a:t>
            </a:r>
            <a:r>
              <a:rPr lang="en-US" sz="1800" dirty="0" smtClean="0">
                <a:solidFill>
                  <a:schemeClr val="bg1"/>
                </a:solidFill>
              </a:rPr>
              <a:t>dates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Invoices </a:t>
            </a:r>
            <a:r>
              <a:rPr lang="en-US" sz="1800" dirty="0">
                <a:solidFill>
                  <a:schemeClr val="bg1"/>
                </a:solidFill>
              </a:rPr>
              <a:t>are sent </a:t>
            </a:r>
            <a:r>
              <a:rPr lang="en-US" sz="1800" dirty="0" smtClean="0">
                <a:solidFill>
                  <a:schemeClr val="bg1"/>
                </a:solidFill>
              </a:rPr>
              <a:t>promptly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Sound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Accurate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Complete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Consistent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1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Consistent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57600" y="2286000"/>
            <a:ext cx="49346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Optimize Your B2B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Validate that your documents are: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86200" y="2286001"/>
            <a:ext cx="4495799" cy="3695700"/>
          </a:xfrm>
          <a:prstGeom prst="rect">
            <a:avLst/>
          </a:prstGeom>
          <a:solidFill>
            <a:srgbClr val="78A22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Data </a:t>
            </a:r>
            <a:r>
              <a:rPr lang="en-US" sz="2000" dirty="0">
                <a:solidFill>
                  <a:schemeClr val="bg1"/>
                </a:solidFill>
              </a:rPr>
              <a:t>is consistent </a:t>
            </a:r>
            <a:r>
              <a:rPr lang="en-US" sz="2000" b="1" u="sng" dirty="0">
                <a:solidFill>
                  <a:schemeClr val="bg1"/>
                </a:solidFill>
              </a:rPr>
              <a:t>between</a:t>
            </a:r>
            <a:r>
              <a:rPr lang="en-US" sz="2000" dirty="0">
                <a:solidFill>
                  <a:schemeClr val="bg1"/>
                </a:solidFill>
              </a:rPr>
              <a:t> documents in a </a:t>
            </a:r>
            <a:r>
              <a:rPr lang="en-US" sz="2000" dirty="0" smtClean="0">
                <a:solidFill>
                  <a:schemeClr val="bg1"/>
                </a:solidFill>
              </a:rPr>
              <a:t>business </a:t>
            </a:r>
            <a:r>
              <a:rPr lang="en-US" sz="2000" dirty="0">
                <a:solidFill>
                  <a:schemeClr val="bg1"/>
                </a:solidFill>
              </a:rPr>
              <a:t>transaction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Example </a:t>
            </a:r>
            <a:r>
              <a:rPr lang="en-US" sz="2000" dirty="0">
                <a:solidFill>
                  <a:schemeClr val="bg1"/>
                </a:solidFill>
              </a:rPr>
              <a:t>Scenarios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Item Pricing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Quantity Shipped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UPC </a:t>
            </a:r>
            <a:r>
              <a:rPr lang="en-US" sz="1800" dirty="0">
                <a:solidFill>
                  <a:schemeClr val="bg1"/>
                </a:solidFill>
              </a:rPr>
              <a:t>or Item Numbers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Invoice </a:t>
            </a:r>
            <a:r>
              <a:rPr lang="en-US" sz="1800" dirty="0">
                <a:solidFill>
                  <a:schemeClr val="bg1"/>
                </a:solidFill>
              </a:rPr>
              <a:t>line item </a:t>
            </a:r>
            <a:r>
              <a:rPr lang="en-US" sz="1800" dirty="0" smtClean="0">
                <a:solidFill>
                  <a:schemeClr val="bg1"/>
                </a:solidFill>
              </a:rPr>
              <a:t>numbers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Unit </a:t>
            </a:r>
            <a:r>
              <a:rPr lang="en-US" sz="1800" dirty="0">
                <a:solidFill>
                  <a:schemeClr val="bg1"/>
                </a:solidFill>
              </a:rPr>
              <a:t>of </a:t>
            </a:r>
            <a:r>
              <a:rPr lang="en-US" sz="1800" dirty="0" smtClean="0">
                <a:solidFill>
                  <a:schemeClr val="bg1"/>
                </a:solidFill>
              </a:rPr>
              <a:t>Measures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Sound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Accurate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Complete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Timely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0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to Consider </a:t>
            </a:r>
            <a:r>
              <a:rPr lang="en-US" dirty="0" smtClean="0"/>
              <a:t>Level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61135"/>
          </a:xfrm>
        </p:spPr>
        <p:txBody>
          <a:bodyPr>
            <a:noAutofit/>
          </a:bodyPr>
          <a:lstStyle/>
          <a:p>
            <a:r>
              <a:rPr lang="en-US" sz="2400" dirty="0"/>
              <a:t>Functional teams struggle having lost visibility of key business documents when the process became </a:t>
            </a:r>
            <a:r>
              <a:rPr lang="en-US" sz="2400" dirty="0" smtClean="0"/>
              <a:t>automated</a:t>
            </a:r>
          </a:p>
          <a:p>
            <a:endParaRPr lang="en-US" sz="2400" dirty="0"/>
          </a:p>
          <a:p>
            <a:pPr lvl="1"/>
            <a:r>
              <a:rPr lang="en-US" sz="2000" dirty="0" smtClean="0"/>
              <a:t>Limits </a:t>
            </a:r>
            <a:r>
              <a:rPr lang="en-US" sz="2000" dirty="0"/>
              <a:t>their ability to advocate for a customer</a:t>
            </a:r>
          </a:p>
          <a:p>
            <a:pPr lvl="1"/>
            <a:r>
              <a:rPr lang="en-US" sz="2000" dirty="0"/>
              <a:t>Results in continued requests to perform </a:t>
            </a:r>
            <a:r>
              <a:rPr lang="en-US" sz="2000" dirty="0" smtClean="0"/>
              <a:t>“EDI research”</a:t>
            </a:r>
            <a:endParaRPr lang="en-US" sz="2000" dirty="0"/>
          </a:p>
          <a:p>
            <a:pPr lvl="1"/>
            <a:r>
              <a:rPr lang="en-US" sz="2000" dirty="0" smtClean="0"/>
              <a:t>Must </a:t>
            </a:r>
            <a:r>
              <a:rPr lang="en-US" sz="2000" dirty="0"/>
              <a:t>be trained to read EDI syntax</a:t>
            </a:r>
          </a:p>
          <a:p>
            <a:pPr lvl="1"/>
            <a:r>
              <a:rPr lang="en-US" sz="2000" dirty="0"/>
              <a:t>Customer relationships suffer when information is not readily </a:t>
            </a:r>
            <a:r>
              <a:rPr lang="en-US" sz="2000" dirty="0" smtClean="0"/>
              <a:t>accessible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5334000"/>
            <a:ext cx="9143999" cy="152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609600" y="5638800"/>
            <a:ext cx="609600" cy="533400"/>
          </a:xfrm>
          <a:prstGeom prst="homePlate">
            <a:avLst/>
          </a:prstGeom>
          <a:solidFill>
            <a:srgbClr val="78A22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295400" y="5638800"/>
            <a:ext cx="7429500" cy="53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Despite improvements, management remains within IT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2" descr="1 EDI Source, Inc.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53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Promise of EDI</a:t>
            </a:r>
          </a:p>
          <a:p>
            <a:endParaRPr lang="en-US" dirty="0" smtClean="0"/>
          </a:p>
          <a:p>
            <a:r>
              <a:rPr lang="en-US" dirty="0" smtClean="0"/>
              <a:t>5 Levels of EDI Enablement</a:t>
            </a:r>
          </a:p>
          <a:p>
            <a:endParaRPr lang="en-US" dirty="0" smtClean="0"/>
          </a:p>
          <a:p>
            <a:r>
              <a:rPr lang="en-US" dirty="0" smtClean="0"/>
              <a:t>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23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" y="40386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Level 4: Manage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828800" y="2071152"/>
            <a:ext cx="381000" cy="381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2438400" y="1978904"/>
            <a:ext cx="565495" cy="56549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3200400" y="1859253"/>
            <a:ext cx="795405" cy="8047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24404" y="1732366"/>
            <a:ext cx="1075031" cy="1058572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5562600" y="1600200"/>
            <a:ext cx="1296920" cy="132290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330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Automation with business rules provides incredible business value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automation conceals the documents from those who need it most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16250" y="3244850"/>
            <a:ext cx="2819400" cy="30480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3244850" y="3930649"/>
            <a:ext cx="2971799" cy="30480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901950"/>
            <a:ext cx="1784350" cy="1822450"/>
          </a:xfrm>
          <a:prstGeom prst="rect">
            <a:avLst/>
          </a:prstGeom>
          <a:solidFill>
            <a:srgbClr val="FB734A"/>
          </a:solidFill>
        </p:spPr>
      </p:pic>
      <p:pic>
        <p:nvPicPr>
          <p:cNvPr id="7" name="Picture 2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308100" y="2901950"/>
            <a:ext cx="1784350" cy="1822450"/>
          </a:xfrm>
          <a:prstGeom prst="rect">
            <a:avLst/>
          </a:prstGeom>
          <a:solidFill>
            <a:srgbClr val="29A3CC"/>
          </a:solidFill>
        </p:spPr>
      </p:pic>
      <p:sp>
        <p:nvSpPr>
          <p:cNvPr id="8" name="Folded Corner 7"/>
          <p:cNvSpPr/>
          <p:nvPr/>
        </p:nvSpPr>
        <p:spPr>
          <a:xfrm>
            <a:off x="3549649" y="3168650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4083050" y="3168650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lded Corner 9"/>
          <p:cNvSpPr/>
          <p:nvPr/>
        </p:nvSpPr>
        <p:spPr>
          <a:xfrm>
            <a:off x="4616450" y="3168650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lded Corner 10"/>
          <p:cNvSpPr/>
          <p:nvPr/>
        </p:nvSpPr>
        <p:spPr>
          <a:xfrm>
            <a:off x="5149850" y="3168650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lded Corner 11"/>
          <p:cNvSpPr/>
          <p:nvPr/>
        </p:nvSpPr>
        <p:spPr>
          <a:xfrm>
            <a:off x="3549649" y="3813175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lded Corner 12"/>
          <p:cNvSpPr/>
          <p:nvPr/>
        </p:nvSpPr>
        <p:spPr>
          <a:xfrm>
            <a:off x="4083050" y="3813175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lded Corner 13"/>
          <p:cNvSpPr/>
          <p:nvPr/>
        </p:nvSpPr>
        <p:spPr>
          <a:xfrm>
            <a:off x="4616450" y="3813175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lded Corner 14"/>
          <p:cNvSpPr/>
          <p:nvPr/>
        </p:nvSpPr>
        <p:spPr>
          <a:xfrm>
            <a:off x="5149850" y="3813175"/>
            <a:ext cx="365125" cy="457200"/>
          </a:xfrm>
          <a:prstGeom prst="foldedCorner">
            <a:avLst>
              <a:gd name="adj" fmla="val 401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3244849" y="2532646"/>
            <a:ext cx="2590801" cy="2420354"/>
          </a:xfrm>
          <a:prstGeom prst="cloud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EDI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14897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Manage Requires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160019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Right Information to the Right Person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Orders Change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View the Source Data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Non-Integrated Documents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Related Documents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In a Format they can Understand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4343400" y="2286000"/>
            <a:ext cx="42488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	Order Changes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for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160019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Right Information to the Right Person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028348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Source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Data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771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Non-Integrated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4533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Related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Docs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5295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Understand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0" y="2514601"/>
            <a:ext cx="3809999" cy="3428999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Duplicate POs</a:t>
            </a:r>
          </a:p>
          <a:p>
            <a:r>
              <a:rPr lang="en-US" sz="1600" dirty="0">
                <a:solidFill>
                  <a:schemeClr val="bg1"/>
                </a:solidFill>
              </a:rPr>
              <a:t>Identify when a PO is received more than once</a:t>
            </a:r>
          </a:p>
          <a:p>
            <a:r>
              <a:rPr lang="en-US" sz="1600" dirty="0">
                <a:solidFill>
                  <a:schemeClr val="bg1"/>
                </a:solidFill>
              </a:rPr>
              <a:t>How will you plan to handle a duplicate PO?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PO Change Requests</a:t>
            </a:r>
          </a:p>
          <a:p>
            <a:r>
              <a:rPr lang="en-US" sz="1600" dirty="0">
                <a:solidFill>
                  <a:schemeClr val="bg1"/>
                </a:solidFill>
              </a:rPr>
              <a:t>Does your ERP support Purchase Order Change Requests (860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192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028348"/>
            <a:ext cx="6934200" cy="685800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	Source Data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for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Right Information to the Right Person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2860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Order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Changes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771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Non-Integrated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4533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Related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Docs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5295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Understand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343400" y="2286000"/>
            <a:ext cx="42488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0" y="2514601"/>
            <a:ext cx="3809999" cy="3428999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Exact </a:t>
            </a:r>
            <a:r>
              <a:rPr lang="en-US" sz="1800" dirty="0">
                <a:solidFill>
                  <a:schemeClr val="bg1"/>
                </a:solidFill>
              </a:rPr>
              <a:t>Data Received</a:t>
            </a:r>
          </a:p>
          <a:p>
            <a:r>
              <a:rPr lang="en-US" sz="1800" dirty="0">
                <a:solidFill>
                  <a:schemeClr val="bg1"/>
                </a:solidFill>
              </a:rPr>
              <a:t>Prices provided by your </a:t>
            </a:r>
            <a:r>
              <a:rPr lang="en-US" sz="1800" dirty="0" smtClean="0">
                <a:solidFill>
                  <a:schemeClr val="bg1"/>
                </a:solidFill>
              </a:rPr>
              <a:t>customer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Shipment date expectations on the PO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Text </a:t>
            </a:r>
            <a:r>
              <a:rPr lang="en-US" sz="1800" dirty="0">
                <a:solidFill>
                  <a:schemeClr val="bg1"/>
                </a:solidFill>
              </a:rPr>
              <a:t>notes </a:t>
            </a:r>
            <a:r>
              <a:rPr lang="en-US" sz="1800" dirty="0" smtClean="0">
                <a:solidFill>
                  <a:schemeClr val="bg1"/>
                </a:solidFill>
              </a:rPr>
              <a:t>in </a:t>
            </a:r>
            <a:r>
              <a:rPr lang="en-US" sz="1800" dirty="0">
                <a:solidFill>
                  <a:schemeClr val="bg1"/>
                </a:solidFill>
              </a:rPr>
              <a:t>a </a:t>
            </a:r>
            <a:r>
              <a:rPr lang="en-US" sz="1800" dirty="0" smtClean="0">
                <a:solidFill>
                  <a:schemeClr val="bg1"/>
                </a:solidFill>
              </a:rPr>
              <a:t>PO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Rounding on Invoice line items and totals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6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343400" y="2286000"/>
            <a:ext cx="42488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7719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	Non-Integrated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for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160019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Right Information to the Right Person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2860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Order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Changes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028348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Source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Data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4533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Related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Docs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5295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Understand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0" y="2514601"/>
            <a:ext cx="3809999" cy="3428999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Some </a:t>
            </a:r>
            <a:r>
              <a:rPr lang="en-US" sz="1600" dirty="0">
                <a:solidFill>
                  <a:schemeClr val="bg1"/>
                </a:solidFill>
              </a:rPr>
              <a:t>documents have no home in your ERP</a:t>
            </a:r>
          </a:p>
          <a:p>
            <a:r>
              <a:rPr lang="en-US" sz="1600" dirty="0">
                <a:solidFill>
                  <a:schemeClr val="bg1"/>
                </a:solidFill>
              </a:rPr>
              <a:t>Text Messages (864)</a:t>
            </a:r>
          </a:p>
          <a:p>
            <a:r>
              <a:rPr lang="en-US" sz="1600" dirty="0">
                <a:solidFill>
                  <a:schemeClr val="bg1"/>
                </a:solidFill>
              </a:rPr>
              <a:t>Application Advice (</a:t>
            </a:r>
            <a:r>
              <a:rPr lang="en-US" sz="1600" dirty="0" smtClean="0">
                <a:solidFill>
                  <a:schemeClr val="bg1"/>
                </a:solidFill>
              </a:rPr>
              <a:t>824)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Who should review them</a:t>
            </a:r>
          </a:p>
          <a:p>
            <a:r>
              <a:rPr lang="en-US" sz="1600" dirty="0">
                <a:solidFill>
                  <a:schemeClr val="bg1"/>
                </a:solidFill>
              </a:rPr>
              <a:t>Are documents getting to the right people in your organization?</a:t>
            </a:r>
          </a:p>
          <a:p>
            <a:r>
              <a:rPr lang="en-US" sz="1600" dirty="0">
                <a:solidFill>
                  <a:schemeClr val="bg1"/>
                </a:solidFill>
              </a:rPr>
              <a:t>How are they being delivered?</a:t>
            </a:r>
          </a:p>
          <a:p>
            <a:r>
              <a:rPr lang="en-US" sz="1600" dirty="0">
                <a:solidFill>
                  <a:schemeClr val="bg1"/>
                </a:solidFill>
              </a:rPr>
              <a:t>Do they know how to read them</a:t>
            </a:r>
            <a:r>
              <a:rPr lang="en-US" sz="1600" dirty="0" smtClean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145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45339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	Related Docs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343400" y="2286000"/>
            <a:ext cx="42488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for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160019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Right Information to the Right Person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2860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Order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Changes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028348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Source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Data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771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Non-Integrated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5295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Understand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0" y="2514601"/>
            <a:ext cx="3809999" cy="3428999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Provide all related documents together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The full </a:t>
            </a:r>
            <a:r>
              <a:rPr lang="en-US" sz="1600" dirty="0">
                <a:solidFill>
                  <a:schemeClr val="bg1"/>
                </a:solidFill>
              </a:rPr>
              <a:t>picture of the business transaction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Eliminates follow up research </a:t>
            </a:r>
            <a:r>
              <a:rPr lang="en-US" sz="1600" dirty="0" smtClean="0">
                <a:solidFill>
                  <a:schemeClr val="bg1"/>
                </a:solidFill>
              </a:rPr>
              <a:t>for </a:t>
            </a:r>
            <a:r>
              <a:rPr lang="en-US" sz="1600" dirty="0">
                <a:solidFill>
                  <a:schemeClr val="bg1"/>
                </a:solidFill>
              </a:rPr>
              <a:t>missing information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Identifies documents that may not be in the ERP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Empowers </a:t>
            </a:r>
            <a:r>
              <a:rPr lang="en-US" sz="1600" dirty="0">
                <a:solidFill>
                  <a:schemeClr val="bg1"/>
                </a:solidFill>
              </a:rPr>
              <a:t>stakeholders with the information </a:t>
            </a:r>
            <a:r>
              <a:rPr lang="en-US" sz="1600" dirty="0" smtClean="0">
                <a:solidFill>
                  <a:schemeClr val="bg1"/>
                </a:solidFill>
              </a:rPr>
              <a:t>they need</a:t>
            </a:r>
          </a:p>
        </p:txBody>
      </p:sp>
    </p:spTree>
    <p:extLst>
      <p:ext uri="{BB962C8B-B14F-4D97-AF65-F5344CB8AC3E}">
        <p14:creationId xmlns:p14="http://schemas.microsoft.com/office/powerpoint/2010/main" xmlns="" val="8845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7200" y="5295900"/>
            <a:ext cx="6934200" cy="6858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	Understand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343400" y="2286000"/>
            <a:ext cx="4248855" cy="3695700"/>
          </a:xfrm>
          <a:prstGeom prst="roundRect">
            <a:avLst>
              <a:gd name="adj" fmla="val 6017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for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Right Information to the Right Person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2860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Order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Changes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28348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028348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Source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Data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3771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771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Non-Integrated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533900"/>
            <a:ext cx="685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4533900"/>
            <a:ext cx="594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Related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Docs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5295900"/>
            <a:ext cx="685800" cy="6858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0" y="2514601"/>
            <a:ext cx="3809999" cy="3428999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Display EDI data in a way that can be understood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EDI syntax was designed for computers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Your accountants are real people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Avoid needing to train business stakeholder on how to read EDI</a:t>
            </a:r>
          </a:p>
        </p:txBody>
      </p:sp>
    </p:spTree>
    <p:extLst>
      <p:ext uri="{BB962C8B-B14F-4D97-AF65-F5344CB8AC3E}">
        <p14:creationId xmlns:p14="http://schemas.microsoft.com/office/powerpoint/2010/main" xmlns="" val="39023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Your B2B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Avoid </a:t>
            </a:r>
            <a:r>
              <a:rPr lang="en-US" sz="2400" dirty="0" smtClean="0"/>
              <a:t>new issues when business practices change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Avoid </a:t>
            </a:r>
            <a:r>
              <a:rPr lang="en-US" sz="2400" dirty="0"/>
              <a:t>errors before they happen (late or </a:t>
            </a:r>
            <a:r>
              <a:rPr lang="en-US" sz="2400" dirty="0" smtClean="0"/>
              <a:t>missing)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Manage </a:t>
            </a:r>
            <a:r>
              <a:rPr lang="en-US" sz="2400" dirty="0"/>
              <a:t>trends in operating performance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Implement </a:t>
            </a:r>
            <a:r>
              <a:rPr lang="en-US" sz="2400" dirty="0"/>
              <a:t>processes to </a:t>
            </a:r>
            <a:r>
              <a:rPr lang="en-US" sz="2400" dirty="0" smtClean="0"/>
              <a:t>improve performance</a:t>
            </a:r>
          </a:p>
        </p:txBody>
      </p:sp>
    </p:spTree>
    <p:extLst>
      <p:ext uri="{BB962C8B-B14F-4D97-AF65-F5344CB8AC3E}">
        <p14:creationId xmlns:p14="http://schemas.microsoft.com/office/powerpoint/2010/main" xmlns="" val="23364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895600" y="2943224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Into the health </a:t>
            </a:r>
            <a:r>
              <a:rPr lang="en-US" sz="2000" dirty="0" smtClean="0"/>
              <a:t>of your </a:t>
            </a:r>
          </a:p>
          <a:p>
            <a:pPr algn="r"/>
            <a:r>
              <a:rPr lang="en-US" sz="2000" dirty="0" smtClean="0"/>
              <a:t>most </a:t>
            </a:r>
            <a:r>
              <a:rPr lang="en-US" sz="2000" dirty="0"/>
              <a:t>important business relationships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Value of </a:t>
            </a:r>
            <a:r>
              <a:rPr lang="en-US" dirty="0" smtClean="0"/>
              <a:t>Broader Engagement</a:t>
            </a:r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323975" y="2943225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Critical </a:t>
            </a:r>
            <a:r>
              <a:rPr lang="en-US" sz="2000" dirty="0" smtClean="0"/>
              <a:t>Insights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2895600" y="3904949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Before they snowball </a:t>
            </a:r>
            <a:endParaRPr lang="en-US" sz="2000" dirty="0" smtClean="0"/>
          </a:p>
          <a:p>
            <a:pPr algn="r"/>
            <a:r>
              <a:rPr lang="en-US" sz="2000" dirty="0" smtClean="0"/>
              <a:t>into </a:t>
            </a:r>
            <a:r>
              <a:rPr lang="en-US" sz="2000" dirty="0"/>
              <a:t>more costly issues </a:t>
            </a:r>
            <a:r>
              <a:rPr lang="en-US" sz="2000" dirty="0" smtClean="0"/>
              <a:t>with</a:t>
            </a:r>
            <a:endParaRPr lang="en-US" sz="2000" dirty="0"/>
          </a:p>
        </p:txBody>
      </p:sp>
      <p:sp>
        <p:nvSpPr>
          <p:cNvPr id="13" name="Round Single Corner Rectangle 12"/>
          <p:cNvSpPr/>
          <p:nvPr/>
        </p:nvSpPr>
        <p:spPr>
          <a:xfrm>
            <a:off x="1323975" y="3904950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Proactively Address Issues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95600" y="1981200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To measure and </a:t>
            </a:r>
            <a:endParaRPr lang="en-US" sz="2000" dirty="0" smtClean="0"/>
          </a:p>
          <a:p>
            <a:pPr algn="r"/>
            <a:r>
              <a:rPr lang="en-US" sz="2000" dirty="0" smtClean="0"/>
              <a:t>manage </a:t>
            </a:r>
            <a:r>
              <a:rPr lang="en-US" sz="2000" dirty="0"/>
              <a:t>your B2B exchange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1323975" y="1981201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Visibility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95600" y="4857849"/>
            <a:ext cx="4876800" cy="866776"/>
          </a:xfrm>
          <a:prstGeom prst="round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I</a:t>
            </a:r>
            <a:r>
              <a:rPr lang="en-US" sz="2000" dirty="0" smtClean="0"/>
              <a:t>mprove your customers’ </a:t>
            </a:r>
            <a:r>
              <a:rPr lang="en-US" sz="2000" dirty="0"/>
              <a:t>experience </a:t>
            </a:r>
            <a:endParaRPr lang="en-US" sz="2000" dirty="0" smtClean="0"/>
          </a:p>
          <a:p>
            <a:pPr algn="r"/>
            <a:r>
              <a:rPr lang="en-US" sz="2000" dirty="0" smtClean="0"/>
              <a:t>and </a:t>
            </a:r>
            <a:r>
              <a:rPr lang="en-US" sz="2000" dirty="0"/>
              <a:t>by extension improve your brand</a:t>
            </a:r>
          </a:p>
        </p:txBody>
      </p:sp>
      <p:sp>
        <p:nvSpPr>
          <p:cNvPr id="17" name="Round Single Corner Rectangle 16"/>
          <p:cNvSpPr/>
          <p:nvPr/>
        </p:nvSpPr>
        <p:spPr>
          <a:xfrm>
            <a:off x="1323975" y="4857850"/>
            <a:ext cx="2276475" cy="866775"/>
          </a:xfrm>
          <a:prstGeom prst="round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Actionable Intelligence</a:t>
            </a:r>
          </a:p>
        </p:txBody>
      </p:sp>
    </p:spTree>
    <p:extLst>
      <p:ext uri="{BB962C8B-B14F-4D97-AF65-F5344CB8AC3E}">
        <p14:creationId xmlns:p14="http://schemas.microsoft.com/office/powerpoint/2010/main" xmlns="" val="28423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Best in Class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33975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50</a:t>
            </a:r>
            <a:r>
              <a:rPr lang="en-US" sz="3400" dirty="0">
                <a:solidFill>
                  <a:schemeClr val="bg1"/>
                </a:solidFill>
              </a:rPr>
              <a:t>% reduction in shipment cycle time </a:t>
            </a:r>
            <a:r>
              <a:rPr lang="en-US" sz="3400" baseline="30000" dirty="0">
                <a:solidFill>
                  <a:schemeClr val="bg1"/>
                </a:solidFill>
              </a:rPr>
              <a:t>1</a:t>
            </a:r>
          </a:p>
          <a:p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3400" dirty="0" smtClean="0">
                <a:solidFill>
                  <a:schemeClr val="bg1"/>
                </a:solidFill>
              </a:rPr>
              <a:t>30</a:t>
            </a:r>
            <a:r>
              <a:rPr lang="en-US" sz="3400" dirty="0">
                <a:solidFill>
                  <a:schemeClr val="bg1"/>
                </a:solidFill>
              </a:rPr>
              <a:t>% fewer invoices requiring manual intervention </a:t>
            </a:r>
            <a:r>
              <a:rPr lang="en-US" sz="3400" baseline="30000" dirty="0">
                <a:solidFill>
                  <a:schemeClr val="bg1"/>
                </a:solidFill>
              </a:rPr>
              <a:t>2</a:t>
            </a:r>
          </a:p>
          <a:p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3400" dirty="0" smtClean="0">
                <a:solidFill>
                  <a:schemeClr val="bg1"/>
                </a:solidFill>
              </a:rPr>
              <a:t>27</a:t>
            </a:r>
            <a:r>
              <a:rPr lang="en-US" sz="3400" dirty="0">
                <a:solidFill>
                  <a:schemeClr val="bg1"/>
                </a:solidFill>
              </a:rPr>
              <a:t>% fewer disputed invoices </a:t>
            </a:r>
            <a:r>
              <a:rPr lang="en-US" sz="3400" baseline="30000" dirty="0">
                <a:solidFill>
                  <a:schemeClr val="bg1"/>
                </a:solidFill>
              </a:rPr>
              <a:t>2</a:t>
            </a:r>
          </a:p>
          <a:p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3400" dirty="0" smtClean="0">
                <a:solidFill>
                  <a:schemeClr val="bg1"/>
                </a:solidFill>
              </a:rPr>
              <a:t>20</a:t>
            </a:r>
            <a:r>
              <a:rPr lang="en-US" sz="3400" dirty="0">
                <a:solidFill>
                  <a:schemeClr val="bg1"/>
                </a:solidFill>
              </a:rPr>
              <a:t>% reduction in order to cash cycle time </a:t>
            </a:r>
            <a:r>
              <a:rPr lang="en-US" sz="3400" baseline="30000" dirty="0">
                <a:solidFill>
                  <a:schemeClr val="bg1"/>
                </a:solidFill>
              </a:rPr>
              <a:t>3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1 “EDI: Workhorse of the Value Chain”, Supply Chain Insights, 2013</a:t>
            </a:r>
          </a:p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2 “The Order-to-Cash Cycle”, Aberdeen Group, 2011</a:t>
            </a:r>
          </a:p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3 “The Future of EDI” Forrester,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2011</a:t>
            </a: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1676400"/>
            <a:ext cx="152400" cy="1524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379" y="2438400"/>
            <a:ext cx="152400" cy="1524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379" y="3124200"/>
            <a:ext cx="152400" cy="1524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" y="3886200"/>
            <a:ext cx="152400" cy="1524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1 EDI Source, Inc.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228600" y="1482434"/>
            <a:ext cx="8686800" cy="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" y="1447800"/>
            <a:ext cx="8686800" cy="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37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3"/>
          <p:cNvSpPr>
            <a:spLocks/>
          </p:cNvSpPr>
          <p:nvPr/>
        </p:nvSpPr>
        <p:spPr bwMode="auto">
          <a:xfrm>
            <a:off x="8407456" y="5041018"/>
            <a:ext cx="504144" cy="297406"/>
          </a:xfrm>
          <a:custGeom>
            <a:avLst/>
            <a:gdLst>
              <a:gd name="T0" fmla="*/ 1230 w 1276"/>
              <a:gd name="T1" fmla="*/ 748 h 933"/>
              <a:gd name="T2" fmla="*/ 1221 w 1276"/>
              <a:gd name="T3" fmla="*/ 748 h 933"/>
              <a:gd name="T4" fmla="*/ 1206 w 1276"/>
              <a:gd name="T5" fmla="*/ 748 h 933"/>
              <a:gd name="T6" fmla="*/ 1211 w 1276"/>
              <a:gd name="T7" fmla="*/ 216 h 933"/>
              <a:gd name="T8" fmla="*/ 1218 w 1276"/>
              <a:gd name="T9" fmla="*/ 216 h 933"/>
              <a:gd name="T10" fmla="*/ 1221 w 1276"/>
              <a:gd name="T11" fmla="*/ 214 h 933"/>
              <a:gd name="T12" fmla="*/ 1218 w 1276"/>
              <a:gd name="T13" fmla="*/ 185 h 933"/>
              <a:gd name="T14" fmla="*/ 1206 w 1276"/>
              <a:gd name="T15" fmla="*/ 182 h 933"/>
              <a:gd name="T16" fmla="*/ 1192 w 1276"/>
              <a:gd name="T17" fmla="*/ 180 h 933"/>
              <a:gd name="T18" fmla="*/ 1182 w 1276"/>
              <a:gd name="T19" fmla="*/ 0 h 933"/>
              <a:gd name="T20" fmla="*/ 1172 w 1276"/>
              <a:gd name="T21" fmla="*/ 180 h 933"/>
              <a:gd name="T22" fmla="*/ 1158 w 1276"/>
              <a:gd name="T23" fmla="*/ 180 h 933"/>
              <a:gd name="T24" fmla="*/ 1143 w 1276"/>
              <a:gd name="T25" fmla="*/ 182 h 933"/>
              <a:gd name="T26" fmla="*/ 1141 w 1276"/>
              <a:gd name="T27" fmla="*/ 212 h 933"/>
              <a:gd name="T28" fmla="*/ 1143 w 1276"/>
              <a:gd name="T29" fmla="*/ 214 h 933"/>
              <a:gd name="T30" fmla="*/ 1151 w 1276"/>
              <a:gd name="T31" fmla="*/ 214 h 933"/>
              <a:gd name="T32" fmla="*/ 1071 w 1276"/>
              <a:gd name="T33" fmla="*/ 659 h 933"/>
              <a:gd name="T34" fmla="*/ 659 w 1276"/>
              <a:gd name="T35" fmla="*/ 496 h 933"/>
              <a:gd name="T36" fmla="*/ 666 w 1276"/>
              <a:gd name="T37" fmla="*/ 491 h 933"/>
              <a:gd name="T38" fmla="*/ 611 w 1276"/>
              <a:gd name="T39" fmla="*/ 430 h 933"/>
              <a:gd name="T40" fmla="*/ 620 w 1276"/>
              <a:gd name="T41" fmla="*/ 425 h 933"/>
              <a:gd name="T42" fmla="*/ 606 w 1276"/>
              <a:gd name="T43" fmla="*/ 420 h 933"/>
              <a:gd name="T44" fmla="*/ 608 w 1276"/>
              <a:gd name="T45" fmla="*/ 406 h 933"/>
              <a:gd name="T46" fmla="*/ 606 w 1276"/>
              <a:gd name="T47" fmla="*/ 389 h 933"/>
              <a:gd name="T48" fmla="*/ 594 w 1276"/>
              <a:gd name="T49" fmla="*/ 379 h 933"/>
              <a:gd name="T50" fmla="*/ 586 w 1276"/>
              <a:gd name="T51" fmla="*/ 377 h 933"/>
              <a:gd name="T52" fmla="*/ 569 w 1276"/>
              <a:gd name="T53" fmla="*/ 377 h 933"/>
              <a:gd name="T54" fmla="*/ 562 w 1276"/>
              <a:gd name="T55" fmla="*/ 379 h 933"/>
              <a:gd name="T56" fmla="*/ 552 w 1276"/>
              <a:gd name="T57" fmla="*/ 391 h 933"/>
              <a:gd name="T58" fmla="*/ 548 w 1276"/>
              <a:gd name="T59" fmla="*/ 399 h 933"/>
              <a:gd name="T60" fmla="*/ 548 w 1276"/>
              <a:gd name="T61" fmla="*/ 413 h 933"/>
              <a:gd name="T62" fmla="*/ 552 w 1276"/>
              <a:gd name="T63" fmla="*/ 423 h 933"/>
              <a:gd name="T64" fmla="*/ 538 w 1276"/>
              <a:gd name="T65" fmla="*/ 425 h 933"/>
              <a:gd name="T66" fmla="*/ 548 w 1276"/>
              <a:gd name="T67" fmla="*/ 430 h 933"/>
              <a:gd name="T68" fmla="*/ 519 w 1276"/>
              <a:gd name="T69" fmla="*/ 491 h 933"/>
              <a:gd name="T70" fmla="*/ 412 w 1276"/>
              <a:gd name="T71" fmla="*/ 491 h 933"/>
              <a:gd name="T72" fmla="*/ 402 w 1276"/>
              <a:gd name="T73" fmla="*/ 491 h 933"/>
              <a:gd name="T74" fmla="*/ 359 w 1276"/>
              <a:gd name="T75" fmla="*/ 464 h 933"/>
              <a:gd name="T76" fmla="*/ 366 w 1276"/>
              <a:gd name="T77" fmla="*/ 459 h 933"/>
              <a:gd name="T78" fmla="*/ 204 w 1276"/>
              <a:gd name="T79" fmla="*/ 447 h 933"/>
              <a:gd name="T80" fmla="*/ 194 w 1276"/>
              <a:gd name="T81" fmla="*/ 416 h 933"/>
              <a:gd name="T82" fmla="*/ 177 w 1276"/>
              <a:gd name="T83" fmla="*/ 391 h 933"/>
              <a:gd name="T84" fmla="*/ 155 w 1276"/>
              <a:gd name="T85" fmla="*/ 369 h 933"/>
              <a:gd name="T86" fmla="*/ 141 w 1276"/>
              <a:gd name="T87" fmla="*/ 360 h 933"/>
              <a:gd name="T88" fmla="*/ 114 w 1276"/>
              <a:gd name="T89" fmla="*/ 350 h 933"/>
              <a:gd name="T90" fmla="*/ 112 w 1276"/>
              <a:gd name="T91" fmla="*/ 348 h 933"/>
              <a:gd name="T92" fmla="*/ 97 w 1276"/>
              <a:gd name="T93" fmla="*/ 345 h 933"/>
              <a:gd name="T94" fmla="*/ 92 w 1276"/>
              <a:gd name="T95" fmla="*/ 345 h 933"/>
              <a:gd name="T96" fmla="*/ 88 w 1276"/>
              <a:gd name="T97" fmla="*/ 345 h 933"/>
              <a:gd name="T98" fmla="*/ 78 w 1276"/>
              <a:gd name="T99" fmla="*/ 263 h 933"/>
              <a:gd name="T100" fmla="*/ 73 w 1276"/>
              <a:gd name="T101" fmla="*/ 345 h 933"/>
              <a:gd name="T102" fmla="*/ 68 w 1276"/>
              <a:gd name="T103" fmla="*/ 345 h 933"/>
              <a:gd name="T104" fmla="*/ 51 w 1276"/>
              <a:gd name="T105" fmla="*/ 348 h 933"/>
              <a:gd name="T106" fmla="*/ 51 w 1276"/>
              <a:gd name="T107" fmla="*/ 348 h 933"/>
              <a:gd name="T108" fmla="*/ 37 w 1276"/>
              <a:gd name="T109" fmla="*/ 355 h 933"/>
              <a:gd name="T110" fmla="*/ 22 w 1276"/>
              <a:gd name="T111" fmla="*/ 360 h 933"/>
              <a:gd name="T112" fmla="*/ 0 w 1276"/>
              <a:gd name="T113" fmla="*/ 374 h 933"/>
              <a:gd name="T114" fmla="*/ 1276 w 1276"/>
              <a:gd name="T115" fmla="*/ 933 h 933"/>
              <a:gd name="T116" fmla="*/ 1233 w 1276"/>
              <a:gd name="T117" fmla="*/ 739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6" h="933">
                <a:moveTo>
                  <a:pt x="1233" y="746"/>
                </a:moveTo>
                <a:lnTo>
                  <a:pt x="1230" y="748"/>
                </a:lnTo>
                <a:lnTo>
                  <a:pt x="1228" y="748"/>
                </a:lnTo>
                <a:lnTo>
                  <a:pt x="1221" y="748"/>
                </a:lnTo>
                <a:lnTo>
                  <a:pt x="1216" y="748"/>
                </a:lnTo>
                <a:lnTo>
                  <a:pt x="1206" y="748"/>
                </a:lnTo>
                <a:lnTo>
                  <a:pt x="1206" y="741"/>
                </a:lnTo>
                <a:lnTo>
                  <a:pt x="1211" y="216"/>
                </a:lnTo>
                <a:lnTo>
                  <a:pt x="1213" y="216"/>
                </a:lnTo>
                <a:lnTo>
                  <a:pt x="1218" y="216"/>
                </a:lnTo>
                <a:lnTo>
                  <a:pt x="1221" y="214"/>
                </a:lnTo>
                <a:lnTo>
                  <a:pt x="1221" y="214"/>
                </a:lnTo>
                <a:lnTo>
                  <a:pt x="1221" y="185"/>
                </a:lnTo>
                <a:lnTo>
                  <a:pt x="1218" y="185"/>
                </a:lnTo>
                <a:lnTo>
                  <a:pt x="1213" y="182"/>
                </a:lnTo>
                <a:lnTo>
                  <a:pt x="1206" y="182"/>
                </a:lnTo>
                <a:lnTo>
                  <a:pt x="1197" y="180"/>
                </a:lnTo>
                <a:lnTo>
                  <a:pt x="1192" y="180"/>
                </a:lnTo>
                <a:lnTo>
                  <a:pt x="1192" y="93"/>
                </a:lnTo>
                <a:lnTo>
                  <a:pt x="1182" y="0"/>
                </a:lnTo>
                <a:lnTo>
                  <a:pt x="1175" y="90"/>
                </a:lnTo>
                <a:lnTo>
                  <a:pt x="1172" y="180"/>
                </a:lnTo>
                <a:lnTo>
                  <a:pt x="1165" y="180"/>
                </a:lnTo>
                <a:lnTo>
                  <a:pt x="1158" y="180"/>
                </a:lnTo>
                <a:lnTo>
                  <a:pt x="1151" y="180"/>
                </a:lnTo>
                <a:lnTo>
                  <a:pt x="1143" y="182"/>
                </a:lnTo>
                <a:lnTo>
                  <a:pt x="1141" y="182"/>
                </a:lnTo>
                <a:lnTo>
                  <a:pt x="1141" y="212"/>
                </a:lnTo>
                <a:lnTo>
                  <a:pt x="1141" y="212"/>
                </a:lnTo>
                <a:lnTo>
                  <a:pt x="1143" y="214"/>
                </a:lnTo>
                <a:lnTo>
                  <a:pt x="1148" y="214"/>
                </a:lnTo>
                <a:lnTo>
                  <a:pt x="1151" y="214"/>
                </a:lnTo>
                <a:lnTo>
                  <a:pt x="1146" y="714"/>
                </a:lnTo>
                <a:lnTo>
                  <a:pt x="1071" y="659"/>
                </a:lnTo>
                <a:lnTo>
                  <a:pt x="661" y="651"/>
                </a:lnTo>
                <a:lnTo>
                  <a:pt x="659" y="496"/>
                </a:lnTo>
                <a:lnTo>
                  <a:pt x="666" y="496"/>
                </a:lnTo>
                <a:lnTo>
                  <a:pt x="666" y="491"/>
                </a:lnTo>
                <a:lnTo>
                  <a:pt x="611" y="491"/>
                </a:lnTo>
                <a:lnTo>
                  <a:pt x="611" y="430"/>
                </a:lnTo>
                <a:lnTo>
                  <a:pt x="620" y="428"/>
                </a:lnTo>
                <a:lnTo>
                  <a:pt x="620" y="425"/>
                </a:lnTo>
                <a:lnTo>
                  <a:pt x="603" y="423"/>
                </a:lnTo>
                <a:lnTo>
                  <a:pt x="606" y="420"/>
                </a:lnTo>
                <a:lnTo>
                  <a:pt x="608" y="413"/>
                </a:lnTo>
                <a:lnTo>
                  <a:pt x="608" y="406"/>
                </a:lnTo>
                <a:lnTo>
                  <a:pt x="608" y="399"/>
                </a:lnTo>
                <a:lnTo>
                  <a:pt x="606" y="389"/>
                </a:lnTo>
                <a:lnTo>
                  <a:pt x="601" y="384"/>
                </a:lnTo>
                <a:lnTo>
                  <a:pt x="594" y="379"/>
                </a:lnTo>
                <a:lnTo>
                  <a:pt x="586" y="377"/>
                </a:lnTo>
                <a:lnTo>
                  <a:pt x="586" y="377"/>
                </a:lnTo>
                <a:lnTo>
                  <a:pt x="577" y="374"/>
                </a:lnTo>
                <a:lnTo>
                  <a:pt x="569" y="377"/>
                </a:lnTo>
                <a:lnTo>
                  <a:pt x="569" y="377"/>
                </a:lnTo>
                <a:lnTo>
                  <a:pt x="562" y="379"/>
                </a:lnTo>
                <a:lnTo>
                  <a:pt x="557" y="384"/>
                </a:lnTo>
                <a:lnTo>
                  <a:pt x="552" y="391"/>
                </a:lnTo>
                <a:lnTo>
                  <a:pt x="548" y="399"/>
                </a:lnTo>
                <a:lnTo>
                  <a:pt x="548" y="399"/>
                </a:lnTo>
                <a:lnTo>
                  <a:pt x="548" y="406"/>
                </a:lnTo>
                <a:lnTo>
                  <a:pt x="548" y="413"/>
                </a:lnTo>
                <a:lnTo>
                  <a:pt x="552" y="420"/>
                </a:lnTo>
                <a:lnTo>
                  <a:pt x="552" y="423"/>
                </a:lnTo>
                <a:lnTo>
                  <a:pt x="552" y="423"/>
                </a:lnTo>
                <a:lnTo>
                  <a:pt x="538" y="425"/>
                </a:lnTo>
                <a:lnTo>
                  <a:pt x="538" y="430"/>
                </a:lnTo>
                <a:lnTo>
                  <a:pt x="548" y="430"/>
                </a:lnTo>
                <a:lnTo>
                  <a:pt x="550" y="491"/>
                </a:lnTo>
                <a:lnTo>
                  <a:pt x="519" y="491"/>
                </a:lnTo>
                <a:lnTo>
                  <a:pt x="509" y="491"/>
                </a:lnTo>
                <a:lnTo>
                  <a:pt x="412" y="491"/>
                </a:lnTo>
                <a:lnTo>
                  <a:pt x="412" y="491"/>
                </a:lnTo>
                <a:lnTo>
                  <a:pt x="402" y="491"/>
                </a:lnTo>
                <a:lnTo>
                  <a:pt x="359" y="491"/>
                </a:lnTo>
                <a:lnTo>
                  <a:pt x="359" y="464"/>
                </a:lnTo>
                <a:lnTo>
                  <a:pt x="366" y="464"/>
                </a:lnTo>
                <a:lnTo>
                  <a:pt x="366" y="459"/>
                </a:lnTo>
                <a:lnTo>
                  <a:pt x="206" y="459"/>
                </a:lnTo>
                <a:lnTo>
                  <a:pt x="204" y="447"/>
                </a:lnTo>
                <a:lnTo>
                  <a:pt x="201" y="430"/>
                </a:lnTo>
                <a:lnTo>
                  <a:pt x="194" y="416"/>
                </a:lnTo>
                <a:lnTo>
                  <a:pt x="187" y="403"/>
                </a:lnTo>
                <a:lnTo>
                  <a:pt x="177" y="391"/>
                </a:lnTo>
                <a:lnTo>
                  <a:pt x="167" y="379"/>
                </a:lnTo>
                <a:lnTo>
                  <a:pt x="155" y="369"/>
                </a:lnTo>
                <a:lnTo>
                  <a:pt x="141" y="362"/>
                </a:lnTo>
                <a:lnTo>
                  <a:pt x="141" y="360"/>
                </a:lnTo>
                <a:lnTo>
                  <a:pt x="126" y="355"/>
                </a:lnTo>
                <a:lnTo>
                  <a:pt x="114" y="350"/>
                </a:lnTo>
                <a:lnTo>
                  <a:pt x="114" y="348"/>
                </a:lnTo>
                <a:lnTo>
                  <a:pt x="112" y="348"/>
                </a:lnTo>
                <a:lnTo>
                  <a:pt x="112" y="348"/>
                </a:lnTo>
                <a:lnTo>
                  <a:pt x="97" y="345"/>
                </a:lnTo>
                <a:lnTo>
                  <a:pt x="95" y="345"/>
                </a:lnTo>
                <a:lnTo>
                  <a:pt x="92" y="345"/>
                </a:lnTo>
                <a:lnTo>
                  <a:pt x="90" y="345"/>
                </a:lnTo>
                <a:lnTo>
                  <a:pt x="88" y="345"/>
                </a:lnTo>
                <a:lnTo>
                  <a:pt x="90" y="263"/>
                </a:lnTo>
                <a:lnTo>
                  <a:pt x="78" y="263"/>
                </a:lnTo>
                <a:lnTo>
                  <a:pt x="75" y="345"/>
                </a:lnTo>
                <a:lnTo>
                  <a:pt x="73" y="345"/>
                </a:lnTo>
                <a:lnTo>
                  <a:pt x="71" y="345"/>
                </a:lnTo>
                <a:lnTo>
                  <a:pt x="68" y="345"/>
                </a:lnTo>
                <a:lnTo>
                  <a:pt x="54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50"/>
                </a:lnTo>
                <a:lnTo>
                  <a:pt x="37" y="355"/>
                </a:lnTo>
                <a:lnTo>
                  <a:pt x="22" y="360"/>
                </a:lnTo>
                <a:lnTo>
                  <a:pt x="22" y="360"/>
                </a:lnTo>
                <a:lnTo>
                  <a:pt x="8" y="369"/>
                </a:lnTo>
                <a:lnTo>
                  <a:pt x="0" y="374"/>
                </a:lnTo>
                <a:lnTo>
                  <a:pt x="0" y="933"/>
                </a:lnTo>
                <a:lnTo>
                  <a:pt x="1276" y="933"/>
                </a:lnTo>
                <a:lnTo>
                  <a:pt x="1276" y="739"/>
                </a:lnTo>
                <a:lnTo>
                  <a:pt x="1233" y="739"/>
                </a:lnTo>
                <a:lnTo>
                  <a:pt x="1233" y="7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888" tIns="60944" rIns="121888" bIns="60944" numCol="1" anchor="t" anchorCtr="0" compatLnSpc="1">
            <a:prstTxWarp prst="textNoShape">
              <a:avLst/>
            </a:prstTxWarp>
          </a:bodyPr>
          <a:lstStyle/>
          <a:p>
            <a:endParaRPr lang="id-ID" sz="3199"/>
          </a:p>
        </p:txBody>
      </p:sp>
      <p:sp>
        <p:nvSpPr>
          <p:cNvPr id="9" name="Freeform 14"/>
          <p:cNvSpPr>
            <a:spLocks noEditPoints="1"/>
          </p:cNvSpPr>
          <p:nvPr/>
        </p:nvSpPr>
        <p:spPr bwMode="auto">
          <a:xfrm>
            <a:off x="7911296" y="4836053"/>
            <a:ext cx="506119" cy="502371"/>
          </a:xfrm>
          <a:custGeom>
            <a:avLst/>
            <a:gdLst>
              <a:gd name="T0" fmla="*/ 1247 w 1281"/>
              <a:gd name="T1" fmla="*/ 1059 h 1576"/>
              <a:gd name="T2" fmla="*/ 1063 w 1281"/>
              <a:gd name="T3" fmla="*/ 1107 h 1576"/>
              <a:gd name="T4" fmla="*/ 1010 w 1281"/>
              <a:gd name="T5" fmla="*/ 634 h 1576"/>
              <a:gd name="T6" fmla="*/ 879 w 1281"/>
              <a:gd name="T7" fmla="*/ 801 h 1576"/>
              <a:gd name="T8" fmla="*/ 831 w 1281"/>
              <a:gd name="T9" fmla="*/ 306 h 1576"/>
              <a:gd name="T10" fmla="*/ 882 w 1281"/>
              <a:gd name="T11" fmla="*/ 296 h 1576"/>
              <a:gd name="T12" fmla="*/ 882 w 1281"/>
              <a:gd name="T13" fmla="*/ 264 h 1576"/>
              <a:gd name="T14" fmla="*/ 884 w 1281"/>
              <a:gd name="T15" fmla="*/ 245 h 1576"/>
              <a:gd name="T16" fmla="*/ 879 w 1281"/>
              <a:gd name="T17" fmla="*/ 89 h 1576"/>
              <a:gd name="T18" fmla="*/ 877 w 1281"/>
              <a:gd name="T19" fmla="*/ 143 h 1576"/>
              <a:gd name="T20" fmla="*/ 795 w 1281"/>
              <a:gd name="T21" fmla="*/ 111 h 1576"/>
              <a:gd name="T22" fmla="*/ 790 w 1281"/>
              <a:gd name="T23" fmla="*/ 145 h 1576"/>
              <a:gd name="T24" fmla="*/ 710 w 1281"/>
              <a:gd name="T25" fmla="*/ 114 h 1576"/>
              <a:gd name="T26" fmla="*/ 703 w 1281"/>
              <a:gd name="T27" fmla="*/ 89 h 1576"/>
              <a:gd name="T28" fmla="*/ 623 w 1281"/>
              <a:gd name="T29" fmla="*/ 153 h 1576"/>
              <a:gd name="T30" fmla="*/ 615 w 1281"/>
              <a:gd name="T31" fmla="*/ 153 h 1576"/>
              <a:gd name="T32" fmla="*/ 615 w 1281"/>
              <a:gd name="T33" fmla="*/ 89 h 1576"/>
              <a:gd name="T34" fmla="*/ 536 w 1281"/>
              <a:gd name="T35" fmla="*/ 153 h 1576"/>
              <a:gd name="T36" fmla="*/ 528 w 1281"/>
              <a:gd name="T37" fmla="*/ 153 h 1576"/>
              <a:gd name="T38" fmla="*/ 526 w 1281"/>
              <a:gd name="T39" fmla="*/ 0 h 1576"/>
              <a:gd name="T40" fmla="*/ 521 w 1281"/>
              <a:gd name="T41" fmla="*/ 145 h 1576"/>
              <a:gd name="T42" fmla="*/ 499 w 1281"/>
              <a:gd name="T43" fmla="*/ 189 h 1576"/>
              <a:gd name="T44" fmla="*/ 468 w 1281"/>
              <a:gd name="T45" fmla="*/ 191 h 1576"/>
              <a:gd name="T46" fmla="*/ 448 w 1281"/>
              <a:gd name="T47" fmla="*/ 191 h 1576"/>
              <a:gd name="T48" fmla="*/ 429 w 1281"/>
              <a:gd name="T49" fmla="*/ 194 h 1576"/>
              <a:gd name="T50" fmla="*/ 412 w 1281"/>
              <a:gd name="T51" fmla="*/ 196 h 1576"/>
              <a:gd name="T52" fmla="*/ 395 w 1281"/>
              <a:gd name="T53" fmla="*/ 199 h 1576"/>
              <a:gd name="T54" fmla="*/ 366 w 1281"/>
              <a:gd name="T55" fmla="*/ 206 h 1576"/>
              <a:gd name="T56" fmla="*/ 354 w 1281"/>
              <a:gd name="T57" fmla="*/ 208 h 1576"/>
              <a:gd name="T58" fmla="*/ 347 w 1281"/>
              <a:gd name="T59" fmla="*/ 213 h 1576"/>
              <a:gd name="T60" fmla="*/ 342 w 1281"/>
              <a:gd name="T61" fmla="*/ 216 h 1576"/>
              <a:gd name="T62" fmla="*/ 342 w 1281"/>
              <a:gd name="T63" fmla="*/ 216 h 1576"/>
              <a:gd name="T64" fmla="*/ 337 w 1281"/>
              <a:gd name="T65" fmla="*/ 221 h 1576"/>
              <a:gd name="T66" fmla="*/ 339 w 1281"/>
              <a:gd name="T67" fmla="*/ 228 h 1576"/>
              <a:gd name="T68" fmla="*/ 337 w 1281"/>
              <a:gd name="T69" fmla="*/ 223 h 1576"/>
              <a:gd name="T70" fmla="*/ 337 w 1281"/>
              <a:gd name="T71" fmla="*/ 228 h 1576"/>
              <a:gd name="T72" fmla="*/ 339 w 1281"/>
              <a:gd name="T73" fmla="*/ 230 h 1576"/>
              <a:gd name="T74" fmla="*/ 342 w 1281"/>
              <a:gd name="T75" fmla="*/ 233 h 1576"/>
              <a:gd name="T76" fmla="*/ 344 w 1281"/>
              <a:gd name="T77" fmla="*/ 238 h 1576"/>
              <a:gd name="T78" fmla="*/ 352 w 1281"/>
              <a:gd name="T79" fmla="*/ 240 h 1576"/>
              <a:gd name="T80" fmla="*/ 359 w 1281"/>
              <a:gd name="T81" fmla="*/ 242 h 1576"/>
              <a:gd name="T82" fmla="*/ 368 w 1281"/>
              <a:gd name="T83" fmla="*/ 245 h 1576"/>
              <a:gd name="T84" fmla="*/ 378 w 1281"/>
              <a:gd name="T85" fmla="*/ 247 h 1576"/>
              <a:gd name="T86" fmla="*/ 390 w 1281"/>
              <a:gd name="T87" fmla="*/ 250 h 1576"/>
              <a:gd name="T88" fmla="*/ 400 w 1281"/>
              <a:gd name="T89" fmla="*/ 252 h 1576"/>
              <a:gd name="T90" fmla="*/ 402 w 1281"/>
              <a:gd name="T91" fmla="*/ 310 h 1576"/>
              <a:gd name="T92" fmla="*/ 402 w 1281"/>
              <a:gd name="T93" fmla="*/ 371 h 1576"/>
              <a:gd name="T94" fmla="*/ 402 w 1281"/>
              <a:gd name="T95" fmla="*/ 400 h 1576"/>
              <a:gd name="T96" fmla="*/ 400 w 1281"/>
              <a:gd name="T97" fmla="*/ 1260 h 1576"/>
              <a:gd name="T98" fmla="*/ 90 w 1281"/>
              <a:gd name="T99" fmla="*/ 383 h 1576"/>
              <a:gd name="T100" fmla="*/ 10 w 1281"/>
              <a:gd name="T101" fmla="*/ 1224 h 1576"/>
              <a:gd name="T102" fmla="*/ 1281 w 1281"/>
              <a:gd name="T103" fmla="*/ 1576 h 1576"/>
              <a:gd name="T104" fmla="*/ 352 w 1281"/>
              <a:gd name="T105" fmla="*/ 228 h 1576"/>
              <a:gd name="T106" fmla="*/ 342 w 1281"/>
              <a:gd name="T107" fmla="*/ 225 h 1576"/>
              <a:gd name="T108" fmla="*/ 342 w 1281"/>
              <a:gd name="T109" fmla="*/ 228 h 1576"/>
              <a:gd name="T110" fmla="*/ 410 w 1281"/>
              <a:gd name="T111" fmla="*/ 199 h 1576"/>
              <a:gd name="T112" fmla="*/ 412 w 1281"/>
              <a:gd name="T113" fmla="*/ 206 h 1576"/>
              <a:gd name="T114" fmla="*/ 419 w 1281"/>
              <a:gd name="T115" fmla="*/ 211 h 1576"/>
              <a:gd name="T116" fmla="*/ 427 w 1281"/>
              <a:gd name="T117" fmla="*/ 196 h 1576"/>
              <a:gd name="T118" fmla="*/ 429 w 1281"/>
              <a:gd name="T119" fmla="*/ 204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1" h="1576">
                <a:moveTo>
                  <a:pt x="1281" y="1017"/>
                </a:moveTo>
                <a:lnTo>
                  <a:pt x="1277" y="1022"/>
                </a:lnTo>
                <a:lnTo>
                  <a:pt x="1264" y="1032"/>
                </a:lnTo>
                <a:lnTo>
                  <a:pt x="1255" y="1044"/>
                </a:lnTo>
                <a:lnTo>
                  <a:pt x="1247" y="1059"/>
                </a:lnTo>
                <a:lnTo>
                  <a:pt x="1240" y="1073"/>
                </a:lnTo>
                <a:lnTo>
                  <a:pt x="1235" y="1090"/>
                </a:lnTo>
                <a:lnTo>
                  <a:pt x="1235" y="1102"/>
                </a:lnTo>
                <a:lnTo>
                  <a:pt x="1063" y="1102"/>
                </a:lnTo>
                <a:lnTo>
                  <a:pt x="1063" y="1107"/>
                </a:lnTo>
                <a:lnTo>
                  <a:pt x="1071" y="1107"/>
                </a:lnTo>
                <a:lnTo>
                  <a:pt x="1071" y="1134"/>
                </a:lnTo>
                <a:lnTo>
                  <a:pt x="1051" y="1134"/>
                </a:lnTo>
                <a:lnTo>
                  <a:pt x="1051" y="634"/>
                </a:lnTo>
                <a:lnTo>
                  <a:pt x="1010" y="634"/>
                </a:lnTo>
                <a:lnTo>
                  <a:pt x="1010" y="602"/>
                </a:lnTo>
                <a:lnTo>
                  <a:pt x="925" y="602"/>
                </a:lnTo>
                <a:lnTo>
                  <a:pt x="925" y="634"/>
                </a:lnTo>
                <a:lnTo>
                  <a:pt x="879" y="634"/>
                </a:lnTo>
                <a:lnTo>
                  <a:pt x="879" y="801"/>
                </a:lnTo>
                <a:lnTo>
                  <a:pt x="848" y="801"/>
                </a:lnTo>
                <a:lnTo>
                  <a:pt x="848" y="825"/>
                </a:lnTo>
                <a:lnTo>
                  <a:pt x="831" y="825"/>
                </a:lnTo>
                <a:lnTo>
                  <a:pt x="831" y="495"/>
                </a:lnTo>
                <a:lnTo>
                  <a:pt x="831" y="306"/>
                </a:lnTo>
                <a:lnTo>
                  <a:pt x="872" y="306"/>
                </a:lnTo>
                <a:lnTo>
                  <a:pt x="872" y="306"/>
                </a:lnTo>
                <a:lnTo>
                  <a:pt x="872" y="306"/>
                </a:lnTo>
                <a:lnTo>
                  <a:pt x="882" y="306"/>
                </a:lnTo>
                <a:lnTo>
                  <a:pt x="882" y="296"/>
                </a:lnTo>
                <a:lnTo>
                  <a:pt x="884" y="296"/>
                </a:lnTo>
                <a:lnTo>
                  <a:pt x="887" y="289"/>
                </a:lnTo>
                <a:lnTo>
                  <a:pt x="887" y="281"/>
                </a:lnTo>
                <a:lnTo>
                  <a:pt x="882" y="281"/>
                </a:lnTo>
                <a:lnTo>
                  <a:pt x="882" y="264"/>
                </a:lnTo>
                <a:lnTo>
                  <a:pt x="884" y="264"/>
                </a:lnTo>
                <a:lnTo>
                  <a:pt x="884" y="262"/>
                </a:lnTo>
                <a:lnTo>
                  <a:pt x="884" y="247"/>
                </a:lnTo>
                <a:lnTo>
                  <a:pt x="884" y="247"/>
                </a:lnTo>
                <a:lnTo>
                  <a:pt x="884" y="245"/>
                </a:lnTo>
                <a:lnTo>
                  <a:pt x="884" y="143"/>
                </a:lnTo>
                <a:lnTo>
                  <a:pt x="882" y="143"/>
                </a:lnTo>
                <a:lnTo>
                  <a:pt x="882" y="89"/>
                </a:lnTo>
                <a:lnTo>
                  <a:pt x="879" y="89"/>
                </a:lnTo>
                <a:lnTo>
                  <a:pt x="879" y="89"/>
                </a:lnTo>
                <a:lnTo>
                  <a:pt x="879" y="111"/>
                </a:lnTo>
                <a:lnTo>
                  <a:pt x="877" y="111"/>
                </a:lnTo>
                <a:lnTo>
                  <a:pt x="877" y="111"/>
                </a:lnTo>
                <a:lnTo>
                  <a:pt x="877" y="143"/>
                </a:lnTo>
                <a:lnTo>
                  <a:pt x="877" y="143"/>
                </a:lnTo>
                <a:lnTo>
                  <a:pt x="877" y="145"/>
                </a:lnTo>
                <a:lnTo>
                  <a:pt x="877" y="150"/>
                </a:lnTo>
                <a:lnTo>
                  <a:pt x="795" y="150"/>
                </a:lnTo>
                <a:lnTo>
                  <a:pt x="795" y="114"/>
                </a:lnTo>
                <a:lnTo>
                  <a:pt x="795" y="111"/>
                </a:lnTo>
                <a:lnTo>
                  <a:pt x="792" y="111"/>
                </a:lnTo>
                <a:lnTo>
                  <a:pt x="792" y="89"/>
                </a:lnTo>
                <a:lnTo>
                  <a:pt x="792" y="89"/>
                </a:lnTo>
                <a:lnTo>
                  <a:pt x="790" y="89"/>
                </a:lnTo>
                <a:lnTo>
                  <a:pt x="790" y="145"/>
                </a:lnTo>
                <a:lnTo>
                  <a:pt x="787" y="145"/>
                </a:lnTo>
                <a:lnTo>
                  <a:pt x="787" y="150"/>
                </a:lnTo>
                <a:lnTo>
                  <a:pt x="710" y="150"/>
                </a:lnTo>
                <a:lnTo>
                  <a:pt x="710" y="114"/>
                </a:lnTo>
                <a:lnTo>
                  <a:pt x="710" y="114"/>
                </a:lnTo>
                <a:lnTo>
                  <a:pt x="705" y="114"/>
                </a:lnTo>
                <a:lnTo>
                  <a:pt x="705" y="145"/>
                </a:lnTo>
                <a:lnTo>
                  <a:pt x="705" y="145"/>
                </a:lnTo>
                <a:lnTo>
                  <a:pt x="705" y="89"/>
                </a:lnTo>
                <a:lnTo>
                  <a:pt x="703" y="89"/>
                </a:lnTo>
                <a:lnTo>
                  <a:pt x="700" y="89"/>
                </a:lnTo>
                <a:lnTo>
                  <a:pt x="700" y="145"/>
                </a:lnTo>
                <a:lnTo>
                  <a:pt x="698" y="145"/>
                </a:lnTo>
                <a:lnTo>
                  <a:pt x="698" y="150"/>
                </a:lnTo>
                <a:lnTo>
                  <a:pt x="623" y="153"/>
                </a:lnTo>
                <a:lnTo>
                  <a:pt x="623" y="114"/>
                </a:lnTo>
                <a:lnTo>
                  <a:pt x="623" y="114"/>
                </a:lnTo>
                <a:lnTo>
                  <a:pt x="618" y="114"/>
                </a:lnTo>
                <a:lnTo>
                  <a:pt x="618" y="153"/>
                </a:lnTo>
                <a:lnTo>
                  <a:pt x="615" y="153"/>
                </a:lnTo>
                <a:lnTo>
                  <a:pt x="615" y="148"/>
                </a:lnTo>
                <a:lnTo>
                  <a:pt x="615" y="145"/>
                </a:lnTo>
                <a:lnTo>
                  <a:pt x="615" y="145"/>
                </a:lnTo>
                <a:lnTo>
                  <a:pt x="615" y="92"/>
                </a:lnTo>
                <a:lnTo>
                  <a:pt x="615" y="89"/>
                </a:lnTo>
                <a:lnTo>
                  <a:pt x="611" y="89"/>
                </a:lnTo>
                <a:lnTo>
                  <a:pt x="611" y="145"/>
                </a:lnTo>
                <a:lnTo>
                  <a:pt x="608" y="145"/>
                </a:lnTo>
                <a:lnTo>
                  <a:pt x="608" y="153"/>
                </a:lnTo>
                <a:lnTo>
                  <a:pt x="536" y="153"/>
                </a:lnTo>
                <a:lnTo>
                  <a:pt x="536" y="114"/>
                </a:lnTo>
                <a:lnTo>
                  <a:pt x="536" y="114"/>
                </a:lnTo>
                <a:lnTo>
                  <a:pt x="533" y="114"/>
                </a:lnTo>
                <a:lnTo>
                  <a:pt x="533" y="153"/>
                </a:lnTo>
                <a:lnTo>
                  <a:pt x="528" y="153"/>
                </a:lnTo>
                <a:lnTo>
                  <a:pt x="528" y="148"/>
                </a:lnTo>
                <a:lnTo>
                  <a:pt x="526" y="145"/>
                </a:lnTo>
                <a:lnTo>
                  <a:pt x="526" y="145"/>
                </a:lnTo>
                <a:lnTo>
                  <a:pt x="526" y="2"/>
                </a:lnTo>
                <a:lnTo>
                  <a:pt x="526" y="0"/>
                </a:lnTo>
                <a:lnTo>
                  <a:pt x="521" y="0"/>
                </a:lnTo>
                <a:lnTo>
                  <a:pt x="521" y="92"/>
                </a:lnTo>
                <a:lnTo>
                  <a:pt x="521" y="92"/>
                </a:lnTo>
                <a:lnTo>
                  <a:pt x="521" y="145"/>
                </a:lnTo>
                <a:lnTo>
                  <a:pt x="521" y="145"/>
                </a:lnTo>
                <a:lnTo>
                  <a:pt x="521" y="187"/>
                </a:lnTo>
                <a:lnTo>
                  <a:pt x="511" y="189"/>
                </a:lnTo>
                <a:lnTo>
                  <a:pt x="511" y="189"/>
                </a:lnTo>
                <a:lnTo>
                  <a:pt x="509" y="189"/>
                </a:lnTo>
                <a:lnTo>
                  <a:pt x="499" y="189"/>
                </a:lnTo>
                <a:lnTo>
                  <a:pt x="490" y="189"/>
                </a:lnTo>
                <a:lnTo>
                  <a:pt x="490" y="189"/>
                </a:lnTo>
                <a:lnTo>
                  <a:pt x="487" y="189"/>
                </a:lnTo>
                <a:lnTo>
                  <a:pt x="477" y="189"/>
                </a:lnTo>
                <a:lnTo>
                  <a:pt x="468" y="191"/>
                </a:lnTo>
                <a:lnTo>
                  <a:pt x="468" y="191"/>
                </a:lnTo>
                <a:lnTo>
                  <a:pt x="465" y="191"/>
                </a:lnTo>
                <a:lnTo>
                  <a:pt x="465" y="191"/>
                </a:lnTo>
                <a:lnTo>
                  <a:pt x="456" y="191"/>
                </a:lnTo>
                <a:lnTo>
                  <a:pt x="448" y="191"/>
                </a:lnTo>
                <a:lnTo>
                  <a:pt x="448" y="191"/>
                </a:lnTo>
                <a:lnTo>
                  <a:pt x="446" y="191"/>
                </a:lnTo>
                <a:lnTo>
                  <a:pt x="439" y="194"/>
                </a:lnTo>
                <a:lnTo>
                  <a:pt x="429" y="194"/>
                </a:lnTo>
                <a:lnTo>
                  <a:pt x="429" y="194"/>
                </a:lnTo>
                <a:lnTo>
                  <a:pt x="429" y="194"/>
                </a:lnTo>
                <a:lnTo>
                  <a:pt x="419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05" y="199"/>
                </a:lnTo>
                <a:lnTo>
                  <a:pt x="398" y="199"/>
                </a:lnTo>
                <a:lnTo>
                  <a:pt x="395" y="199"/>
                </a:lnTo>
                <a:lnTo>
                  <a:pt x="390" y="201"/>
                </a:lnTo>
                <a:lnTo>
                  <a:pt x="383" y="201"/>
                </a:lnTo>
                <a:lnTo>
                  <a:pt x="383" y="201"/>
                </a:lnTo>
                <a:lnTo>
                  <a:pt x="376" y="204"/>
                </a:lnTo>
                <a:lnTo>
                  <a:pt x="366" y="206"/>
                </a:lnTo>
                <a:lnTo>
                  <a:pt x="356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49" y="211"/>
                </a:lnTo>
                <a:lnTo>
                  <a:pt x="349" y="211"/>
                </a:lnTo>
                <a:lnTo>
                  <a:pt x="347" y="213"/>
                </a:lnTo>
                <a:lnTo>
                  <a:pt x="347" y="213"/>
                </a:lnTo>
                <a:lnTo>
                  <a:pt x="347" y="213"/>
                </a:lnTo>
                <a:lnTo>
                  <a:pt x="344" y="213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9" y="218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7" y="221"/>
                </a:lnTo>
                <a:lnTo>
                  <a:pt x="337" y="221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9" y="228"/>
                </a:lnTo>
                <a:lnTo>
                  <a:pt x="337" y="225"/>
                </a:lnTo>
                <a:lnTo>
                  <a:pt x="337" y="225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30"/>
                </a:lnTo>
                <a:lnTo>
                  <a:pt x="339" y="230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42" y="233"/>
                </a:lnTo>
                <a:lnTo>
                  <a:pt x="342" y="235"/>
                </a:lnTo>
                <a:lnTo>
                  <a:pt x="342" y="235"/>
                </a:lnTo>
                <a:lnTo>
                  <a:pt x="344" y="238"/>
                </a:lnTo>
                <a:lnTo>
                  <a:pt x="344" y="238"/>
                </a:lnTo>
                <a:lnTo>
                  <a:pt x="344" y="238"/>
                </a:lnTo>
                <a:lnTo>
                  <a:pt x="347" y="238"/>
                </a:lnTo>
                <a:lnTo>
                  <a:pt x="347" y="238"/>
                </a:lnTo>
                <a:lnTo>
                  <a:pt x="349" y="238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6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64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73" y="247"/>
                </a:lnTo>
                <a:lnTo>
                  <a:pt x="378" y="247"/>
                </a:lnTo>
                <a:lnTo>
                  <a:pt x="378" y="247"/>
                </a:lnTo>
                <a:lnTo>
                  <a:pt x="381" y="247"/>
                </a:lnTo>
                <a:lnTo>
                  <a:pt x="381" y="247"/>
                </a:lnTo>
                <a:lnTo>
                  <a:pt x="385" y="250"/>
                </a:lnTo>
                <a:lnTo>
                  <a:pt x="390" y="250"/>
                </a:lnTo>
                <a:lnTo>
                  <a:pt x="390" y="250"/>
                </a:lnTo>
                <a:lnTo>
                  <a:pt x="393" y="250"/>
                </a:lnTo>
                <a:lnTo>
                  <a:pt x="393" y="250"/>
                </a:lnTo>
                <a:lnTo>
                  <a:pt x="398" y="252"/>
                </a:lnTo>
                <a:lnTo>
                  <a:pt x="400" y="252"/>
                </a:lnTo>
                <a:lnTo>
                  <a:pt x="460" y="262"/>
                </a:lnTo>
                <a:lnTo>
                  <a:pt x="460" y="301"/>
                </a:lnTo>
                <a:lnTo>
                  <a:pt x="436" y="303"/>
                </a:lnTo>
                <a:lnTo>
                  <a:pt x="417" y="308"/>
                </a:lnTo>
                <a:lnTo>
                  <a:pt x="402" y="310"/>
                </a:lnTo>
                <a:lnTo>
                  <a:pt x="398" y="315"/>
                </a:lnTo>
                <a:lnTo>
                  <a:pt x="398" y="337"/>
                </a:lnTo>
                <a:lnTo>
                  <a:pt x="402" y="342"/>
                </a:lnTo>
                <a:lnTo>
                  <a:pt x="402" y="342"/>
                </a:lnTo>
                <a:lnTo>
                  <a:pt x="402" y="371"/>
                </a:lnTo>
                <a:lnTo>
                  <a:pt x="398" y="374"/>
                </a:lnTo>
                <a:lnTo>
                  <a:pt x="398" y="376"/>
                </a:lnTo>
                <a:lnTo>
                  <a:pt x="402" y="381"/>
                </a:lnTo>
                <a:lnTo>
                  <a:pt x="402" y="381"/>
                </a:lnTo>
                <a:lnTo>
                  <a:pt x="402" y="400"/>
                </a:lnTo>
                <a:lnTo>
                  <a:pt x="398" y="403"/>
                </a:lnTo>
                <a:lnTo>
                  <a:pt x="398" y="412"/>
                </a:lnTo>
                <a:lnTo>
                  <a:pt x="402" y="417"/>
                </a:lnTo>
                <a:lnTo>
                  <a:pt x="402" y="417"/>
                </a:lnTo>
                <a:lnTo>
                  <a:pt x="400" y="1260"/>
                </a:lnTo>
                <a:lnTo>
                  <a:pt x="378" y="1260"/>
                </a:lnTo>
                <a:lnTo>
                  <a:pt x="376" y="415"/>
                </a:lnTo>
                <a:lnTo>
                  <a:pt x="315" y="415"/>
                </a:lnTo>
                <a:lnTo>
                  <a:pt x="315" y="383"/>
                </a:lnTo>
                <a:lnTo>
                  <a:pt x="90" y="383"/>
                </a:lnTo>
                <a:lnTo>
                  <a:pt x="75" y="415"/>
                </a:lnTo>
                <a:lnTo>
                  <a:pt x="42" y="415"/>
                </a:lnTo>
                <a:lnTo>
                  <a:pt x="17" y="473"/>
                </a:lnTo>
                <a:lnTo>
                  <a:pt x="17" y="1224"/>
                </a:lnTo>
                <a:lnTo>
                  <a:pt x="10" y="1224"/>
                </a:lnTo>
                <a:lnTo>
                  <a:pt x="10" y="1221"/>
                </a:lnTo>
                <a:lnTo>
                  <a:pt x="5" y="1219"/>
                </a:lnTo>
                <a:lnTo>
                  <a:pt x="0" y="1219"/>
                </a:lnTo>
                <a:lnTo>
                  <a:pt x="0" y="1576"/>
                </a:lnTo>
                <a:lnTo>
                  <a:pt x="1281" y="1576"/>
                </a:lnTo>
                <a:lnTo>
                  <a:pt x="1281" y="1017"/>
                </a:lnTo>
                <a:close/>
                <a:moveTo>
                  <a:pt x="342" y="225"/>
                </a:moveTo>
                <a:lnTo>
                  <a:pt x="344" y="225"/>
                </a:lnTo>
                <a:lnTo>
                  <a:pt x="344" y="225"/>
                </a:lnTo>
                <a:lnTo>
                  <a:pt x="352" y="228"/>
                </a:lnTo>
                <a:lnTo>
                  <a:pt x="344" y="225"/>
                </a:lnTo>
                <a:lnTo>
                  <a:pt x="344" y="225"/>
                </a:lnTo>
                <a:lnTo>
                  <a:pt x="342" y="225"/>
                </a:lnTo>
                <a:lnTo>
                  <a:pt x="342" y="223"/>
                </a:lnTo>
                <a:lnTo>
                  <a:pt x="342" y="225"/>
                </a:lnTo>
                <a:close/>
                <a:moveTo>
                  <a:pt x="342" y="228"/>
                </a:moveTo>
                <a:lnTo>
                  <a:pt x="342" y="228"/>
                </a:lnTo>
                <a:lnTo>
                  <a:pt x="339" y="228"/>
                </a:lnTo>
                <a:lnTo>
                  <a:pt x="342" y="228"/>
                </a:lnTo>
                <a:lnTo>
                  <a:pt x="342" y="228"/>
                </a:lnTo>
                <a:lnTo>
                  <a:pt x="361" y="233"/>
                </a:lnTo>
                <a:lnTo>
                  <a:pt x="342" y="228"/>
                </a:lnTo>
                <a:close/>
                <a:moveTo>
                  <a:pt x="410" y="199"/>
                </a:moveTo>
                <a:lnTo>
                  <a:pt x="410" y="201"/>
                </a:lnTo>
                <a:lnTo>
                  <a:pt x="410" y="199"/>
                </a:lnTo>
                <a:lnTo>
                  <a:pt x="410" y="199"/>
                </a:lnTo>
                <a:lnTo>
                  <a:pt x="410" y="199"/>
                </a:lnTo>
                <a:close/>
                <a:moveTo>
                  <a:pt x="414" y="208"/>
                </a:move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4" y="208"/>
                </a:lnTo>
                <a:lnTo>
                  <a:pt x="419" y="211"/>
                </a:lnTo>
                <a:lnTo>
                  <a:pt x="414" y="208"/>
                </a:lnTo>
                <a:close/>
                <a:moveTo>
                  <a:pt x="427" y="199"/>
                </a:moveTo>
                <a:lnTo>
                  <a:pt x="427" y="196"/>
                </a:lnTo>
                <a:lnTo>
                  <a:pt x="429" y="196"/>
                </a:lnTo>
                <a:lnTo>
                  <a:pt x="427" y="196"/>
                </a:lnTo>
                <a:lnTo>
                  <a:pt x="427" y="199"/>
                </a:lnTo>
                <a:close/>
                <a:moveTo>
                  <a:pt x="429" y="206"/>
                </a:moveTo>
                <a:lnTo>
                  <a:pt x="429" y="204"/>
                </a:lnTo>
                <a:lnTo>
                  <a:pt x="429" y="204"/>
                </a:lnTo>
                <a:lnTo>
                  <a:pt x="429" y="204"/>
                </a:lnTo>
                <a:lnTo>
                  <a:pt x="429" y="206"/>
                </a:lnTo>
                <a:lnTo>
                  <a:pt x="431" y="206"/>
                </a:lnTo>
                <a:lnTo>
                  <a:pt x="429" y="2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888" tIns="60944" rIns="121888" bIns="60944" numCol="1" anchor="t" anchorCtr="0" compatLnSpc="1">
            <a:prstTxWarp prst="textNoShape">
              <a:avLst/>
            </a:prstTxWarp>
          </a:bodyPr>
          <a:lstStyle/>
          <a:p>
            <a:endParaRPr lang="id-ID" sz="3199"/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7406363" y="4961336"/>
            <a:ext cx="504933" cy="380284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888" tIns="60944" rIns="121888" bIns="60944" numCol="1" anchor="t" anchorCtr="0" compatLnSpc="1">
            <a:prstTxWarp prst="textNoShape">
              <a:avLst/>
            </a:prstTxWarp>
          </a:bodyPr>
          <a:lstStyle/>
          <a:p>
            <a:endParaRPr lang="id-ID" sz="3199"/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6940319" y="4884824"/>
            <a:ext cx="504144" cy="453600"/>
          </a:xfrm>
          <a:custGeom>
            <a:avLst/>
            <a:gdLst>
              <a:gd name="T0" fmla="*/ 1242 w 1276"/>
              <a:gd name="T1" fmla="*/ 529 h 1423"/>
              <a:gd name="T2" fmla="*/ 1225 w 1276"/>
              <a:gd name="T3" fmla="*/ 527 h 1423"/>
              <a:gd name="T4" fmla="*/ 1196 w 1276"/>
              <a:gd name="T5" fmla="*/ 505 h 1423"/>
              <a:gd name="T6" fmla="*/ 1172 w 1276"/>
              <a:gd name="T7" fmla="*/ 483 h 1423"/>
              <a:gd name="T8" fmla="*/ 1148 w 1276"/>
              <a:gd name="T9" fmla="*/ 461 h 1423"/>
              <a:gd name="T10" fmla="*/ 1126 w 1276"/>
              <a:gd name="T11" fmla="*/ 439 h 1423"/>
              <a:gd name="T12" fmla="*/ 1043 w 1276"/>
              <a:gd name="T13" fmla="*/ 434 h 1423"/>
              <a:gd name="T14" fmla="*/ 1005 w 1276"/>
              <a:gd name="T15" fmla="*/ 447 h 1423"/>
              <a:gd name="T16" fmla="*/ 985 w 1276"/>
              <a:gd name="T17" fmla="*/ 461 h 1423"/>
              <a:gd name="T18" fmla="*/ 981 w 1276"/>
              <a:gd name="T19" fmla="*/ 481 h 1423"/>
              <a:gd name="T20" fmla="*/ 959 w 1276"/>
              <a:gd name="T21" fmla="*/ 495 h 1423"/>
              <a:gd name="T22" fmla="*/ 939 w 1276"/>
              <a:gd name="T23" fmla="*/ 505 h 1423"/>
              <a:gd name="T24" fmla="*/ 937 w 1276"/>
              <a:gd name="T25" fmla="*/ 524 h 1423"/>
              <a:gd name="T26" fmla="*/ 913 w 1276"/>
              <a:gd name="T27" fmla="*/ 529 h 1423"/>
              <a:gd name="T28" fmla="*/ 840 w 1276"/>
              <a:gd name="T29" fmla="*/ 534 h 1423"/>
              <a:gd name="T30" fmla="*/ 840 w 1276"/>
              <a:gd name="T31" fmla="*/ 595 h 1423"/>
              <a:gd name="T32" fmla="*/ 765 w 1276"/>
              <a:gd name="T33" fmla="*/ 876 h 1423"/>
              <a:gd name="T34" fmla="*/ 763 w 1276"/>
              <a:gd name="T35" fmla="*/ 544 h 1423"/>
              <a:gd name="T36" fmla="*/ 690 w 1276"/>
              <a:gd name="T37" fmla="*/ 539 h 1423"/>
              <a:gd name="T38" fmla="*/ 668 w 1276"/>
              <a:gd name="T39" fmla="*/ 534 h 1423"/>
              <a:gd name="T40" fmla="*/ 661 w 1276"/>
              <a:gd name="T41" fmla="*/ 515 h 1423"/>
              <a:gd name="T42" fmla="*/ 646 w 1276"/>
              <a:gd name="T43" fmla="*/ 502 h 1423"/>
              <a:gd name="T44" fmla="*/ 625 w 1276"/>
              <a:gd name="T45" fmla="*/ 490 h 1423"/>
              <a:gd name="T46" fmla="*/ 617 w 1276"/>
              <a:gd name="T47" fmla="*/ 471 h 1423"/>
              <a:gd name="T48" fmla="*/ 600 w 1276"/>
              <a:gd name="T49" fmla="*/ 456 h 1423"/>
              <a:gd name="T50" fmla="*/ 559 w 1276"/>
              <a:gd name="T51" fmla="*/ 444 h 1423"/>
              <a:gd name="T52" fmla="*/ 482 w 1276"/>
              <a:gd name="T53" fmla="*/ 449 h 1423"/>
              <a:gd name="T54" fmla="*/ 460 w 1276"/>
              <a:gd name="T55" fmla="*/ 471 h 1423"/>
              <a:gd name="T56" fmla="*/ 436 w 1276"/>
              <a:gd name="T57" fmla="*/ 493 h 1423"/>
              <a:gd name="T58" fmla="*/ 411 w 1276"/>
              <a:gd name="T59" fmla="*/ 512 h 1423"/>
              <a:gd name="T60" fmla="*/ 385 w 1276"/>
              <a:gd name="T61" fmla="*/ 534 h 1423"/>
              <a:gd name="T62" fmla="*/ 382 w 1276"/>
              <a:gd name="T63" fmla="*/ 536 h 1423"/>
              <a:gd name="T64" fmla="*/ 322 w 1276"/>
              <a:gd name="T65" fmla="*/ 328 h 1423"/>
              <a:gd name="T66" fmla="*/ 264 w 1276"/>
              <a:gd name="T67" fmla="*/ 274 h 1423"/>
              <a:gd name="T68" fmla="*/ 201 w 1276"/>
              <a:gd name="T69" fmla="*/ 233 h 1423"/>
              <a:gd name="T70" fmla="*/ 179 w 1276"/>
              <a:gd name="T71" fmla="*/ 328 h 1423"/>
              <a:gd name="T72" fmla="*/ 181 w 1276"/>
              <a:gd name="T73" fmla="*/ 255 h 1423"/>
              <a:gd name="T74" fmla="*/ 179 w 1276"/>
              <a:gd name="T75" fmla="*/ 252 h 1423"/>
              <a:gd name="T76" fmla="*/ 181 w 1276"/>
              <a:gd name="T77" fmla="*/ 213 h 1423"/>
              <a:gd name="T78" fmla="*/ 179 w 1276"/>
              <a:gd name="T79" fmla="*/ 213 h 1423"/>
              <a:gd name="T80" fmla="*/ 181 w 1276"/>
              <a:gd name="T81" fmla="*/ 174 h 1423"/>
              <a:gd name="T82" fmla="*/ 179 w 1276"/>
              <a:gd name="T83" fmla="*/ 172 h 1423"/>
              <a:gd name="T84" fmla="*/ 116 w 1276"/>
              <a:gd name="T85" fmla="*/ 109 h 1423"/>
              <a:gd name="T86" fmla="*/ 29 w 1276"/>
              <a:gd name="T87" fmla="*/ 104 h 1423"/>
              <a:gd name="T88" fmla="*/ 29 w 1276"/>
              <a:gd name="T89" fmla="*/ 31 h 1423"/>
              <a:gd name="T90" fmla="*/ 29 w 1276"/>
              <a:gd name="T91" fmla="*/ 9 h 1423"/>
              <a:gd name="T92" fmla="*/ 29 w 1276"/>
              <a:gd name="T93" fmla="*/ 0 h 1423"/>
              <a:gd name="T94" fmla="*/ 0 w 1276"/>
              <a:gd name="T95" fmla="*/ 1423 h 1423"/>
              <a:gd name="T96" fmla="*/ 1276 w 1276"/>
              <a:gd name="T97" fmla="*/ 534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888" tIns="60944" rIns="121888" bIns="60944" numCol="1" anchor="t" anchorCtr="0" compatLnSpc="1">
            <a:prstTxWarp prst="textNoShape">
              <a:avLst/>
            </a:prstTxWarp>
          </a:bodyPr>
          <a:lstStyle/>
          <a:p>
            <a:endParaRPr lang="id-ID" sz="3199"/>
          </a:p>
        </p:txBody>
      </p:sp>
      <p:sp>
        <p:nvSpPr>
          <p:cNvPr id="12" name="Freeform 17"/>
          <p:cNvSpPr>
            <a:spLocks/>
          </p:cNvSpPr>
          <p:nvPr/>
        </p:nvSpPr>
        <p:spPr bwMode="auto">
          <a:xfrm>
            <a:off x="6449688" y="4791116"/>
            <a:ext cx="506119" cy="550504"/>
          </a:xfrm>
          <a:custGeom>
            <a:avLst/>
            <a:gdLst>
              <a:gd name="T0" fmla="*/ 1281 w 1281"/>
              <a:gd name="T1" fmla="*/ 1727 h 1727"/>
              <a:gd name="T2" fmla="*/ 1194 w 1281"/>
              <a:gd name="T3" fmla="*/ 304 h 1727"/>
              <a:gd name="T4" fmla="*/ 1194 w 1281"/>
              <a:gd name="T5" fmla="*/ 284 h 1727"/>
              <a:gd name="T6" fmla="*/ 1194 w 1281"/>
              <a:gd name="T7" fmla="*/ 265 h 1727"/>
              <a:gd name="T8" fmla="*/ 1080 w 1281"/>
              <a:gd name="T9" fmla="*/ 126 h 1727"/>
              <a:gd name="T10" fmla="*/ 1073 w 1281"/>
              <a:gd name="T11" fmla="*/ 80 h 1727"/>
              <a:gd name="T12" fmla="*/ 1063 w 1281"/>
              <a:gd name="T13" fmla="*/ 92 h 1727"/>
              <a:gd name="T14" fmla="*/ 1063 w 1281"/>
              <a:gd name="T15" fmla="*/ 12 h 1727"/>
              <a:gd name="T16" fmla="*/ 1061 w 1281"/>
              <a:gd name="T17" fmla="*/ 0 h 1727"/>
              <a:gd name="T18" fmla="*/ 1053 w 1281"/>
              <a:gd name="T19" fmla="*/ 92 h 1727"/>
              <a:gd name="T20" fmla="*/ 1053 w 1281"/>
              <a:gd name="T21" fmla="*/ 12 h 1727"/>
              <a:gd name="T22" fmla="*/ 1048 w 1281"/>
              <a:gd name="T23" fmla="*/ 0 h 1727"/>
              <a:gd name="T24" fmla="*/ 1041 w 1281"/>
              <a:gd name="T25" fmla="*/ 92 h 1727"/>
              <a:gd name="T26" fmla="*/ 1041 w 1281"/>
              <a:gd name="T27" fmla="*/ 12 h 1727"/>
              <a:gd name="T28" fmla="*/ 1039 w 1281"/>
              <a:gd name="T29" fmla="*/ 0 h 1727"/>
              <a:gd name="T30" fmla="*/ 1031 w 1281"/>
              <a:gd name="T31" fmla="*/ 92 h 1727"/>
              <a:gd name="T32" fmla="*/ 1031 w 1281"/>
              <a:gd name="T33" fmla="*/ 12 h 1727"/>
              <a:gd name="T34" fmla="*/ 1027 w 1281"/>
              <a:gd name="T35" fmla="*/ 0 h 1727"/>
              <a:gd name="T36" fmla="*/ 1019 w 1281"/>
              <a:gd name="T37" fmla="*/ 92 h 1727"/>
              <a:gd name="T38" fmla="*/ 1019 w 1281"/>
              <a:gd name="T39" fmla="*/ 12 h 1727"/>
              <a:gd name="T40" fmla="*/ 1017 w 1281"/>
              <a:gd name="T41" fmla="*/ 0 h 1727"/>
              <a:gd name="T42" fmla="*/ 1010 w 1281"/>
              <a:gd name="T43" fmla="*/ 92 h 1727"/>
              <a:gd name="T44" fmla="*/ 1000 w 1281"/>
              <a:gd name="T45" fmla="*/ 80 h 1727"/>
              <a:gd name="T46" fmla="*/ 1000 w 1281"/>
              <a:gd name="T47" fmla="*/ 257 h 1727"/>
              <a:gd name="T48" fmla="*/ 1000 w 1281"/>
              <a:gd name="T49" fmla="*/ 282 h 1727"/>
              <a:gd name="T50" fmla="*/ 971 w 1281"/>
              <a:gd name="T51" fmla="*/ 304 h 1727"/>
              <a:gd name="T52" fmla="*/ 971 w 1281"/>
              <a:gd name="T53" fmla="*/ 313 h 1727"/>
              <a:gd name="T54" fmla="*/ 971 w 1281"/>
              <a:gd name="T55" fmla="*/ 335 h 1727"/>
              <a:gd name="T56" fmla="*/ 971 w 1281"/>
              <a:gd name="T57" fmla="*/ 403 h 1727"/>
              <a:gd name="T58" fmla="*/ 968 w 1281"/>
              <a:gd name="T59" fmla="*/ 413 h 1727"/>
              <a:gd name="T60" fmla="*/ 932 w 1281"/>
              <a:gd name="T61" fmla="*/ 738 h 1727"/>
              <a:gd name="T62" fmla="*/ 814 w 1281"/>
              <a:gd name="T63" fmla="*/ 515 h 1727"/>
              <a:gd name="T64" fmla="*/ 746 w 1281"/>
              <a:gd name="T65" fmla="*/ 386 h 1727"/>
              <a:gd name="T66" fmla="*/ 719 w 1281"/>
              <a:gd name="T67" fmla="*/ 515 h 1727"/>
              <a:gd name="T68" fmla="*/ 608 w 1281"/>
              <a:gd name="T69" fmla="*/ 386 h 1727"/>
              <a:gd name="T70" fmla="*/ 557 w 1281"/>
              <a:gd name="T71" fmla="*/ 515 h 1727"/>
              <a:gd name="T72" fmla="*/ 513 w 1281"/>
              <a:gd name="T73" fmla="*/ 1195 h 1727"/>
              <a:gd name="T74" fmla="*/ 458 w 1281"/>
              <a:gd name="T75" fmla="*/ 1200 h 1727"/>
              <a:gd name="T76" fmla="*/ 431 w 1281"/>
              <a:gd name="T77" fmla="*/ 1202 h 1727"/>
              <a:gd name="T78" fmla="*/ 412 w 1281"/>
              <a:gd name="T79" fmla="*/ 1180 h 1727"/>
              <a:gd name="T80" fmla="*/ 370 w 1281"/>
              <a:gd name="T81" fmla="*/ 1207 h 1727"/>
              <a:gd name="T82" fmla="*/ 370 w 1281"/>
              <a:gd name="T83" fmla="*/ 1210 h 1727"/>
              <a:gd name="T84" fmla="*/ 370 w 1281"/>
              <a:gd name="T85" fmla="*/ 1200 h 1727"/>
              <a:gd name="T86" fmla="*/ 322 w 1281"/>
              <a:gd name="T87" fmla="*/ 1188 h 1727"/>
              <a:gd name="T88" fmla="*/ 312 w 1281"/>
              <a:gd name="T89" fmla="*/ 1202 h 1727"/>
              <a:gd name="T90" fmla="*/ 269 w 1281"/>
              <a:gd name="T91" fmla="*/ 1197 h 1727"/>
              <a:gd name="T92" fmla="*/ 140 w 1281"/>
              <a:gd name="T93" fmla="*/ 1193 h 1727"/>
              <a:gd name="T94" fmla="*/ 0 w 1281"/>
              <a:gd name="T95" fmla="*/ 121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888" tIns="60944" rIns="121888" bIns="60944" numCol="1" anchor="t" anchorCtr="0" compatLnSpc="1">
            <a:prstTxWarp prst="textNoShape">
              <a:avLst/>
            </a:prstTxWarp>
          </a:bodyPr>
          <a:lstStyle/>
          <a:p>
            <a:endParaRPr lang="id-ID" sz="3199"/>
          </a:p>
        </p:txBody>
      </p:sp>
      <p:sp>
        <p:nvSpPr>
          <p:cNvPr id="13" name="Freeform 18"/>
          <p:cNvSpPr>
            <a:spLocks noEditPoints="1"/>
          </p:cNvSpPr>
          <p:nvPr/>
        </p:nvSpPr>
        <p:spPr bwMode="auto">
          <a:xfrm>
            <a:off x="5943600" y="4806392"/>
            <a:ext cx="505329" cy="532653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888" tIns="60944" rIns="121888" bIns="60944" numCol="1" anchor="t" anchorCtr="0" compatLnSpc="1">
            <a:prstTxWarp prst="textNoShape">
              <a:avLst/>
            </a:prstTxWarp>
          </a:bodyPr>
          <a:lstStyle/>
          <a:p>
            <a:endParaRPr lang="id-ID" sz="3199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to Consider </a:t>
            </a:r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Even </a:t>
            </a:r>
            <a:r>
              <a:rPr lang="en-US" dirty="0"/>
              <a:t>with visibility, customer issues persist</a:t>
            </a:r>
          </a:p>
          <a:p>
            <a:endParaRPr lang="en-US" dirty="0" smtClean="0"/>
          </a:p>
          <a:p>
            <a:r>
              <a:rPr lang="en-US" dirty="0" smtClean="0"/>
              <a:t>Chargebacks remain a “cost </a:t>
            </a:r>
            <a:r>
              <a:rPr lang="en-US" dirty="0"/>
              <a:t>of doing </a:t>
            </a:r>
            <a:r>
              <a:rPr lang="en-US" dirty="0" smtClean="0"/>
              <a:t>business”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Difficulties persist in realizing the supply chain efficiencies through EDI automation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334000"/>
            <a:ext cx="9143999" cy="152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609600" y="5638800"/>
            <a:ext cx="609600" cy="533400"/>
          </a:xfrm>
          <a:prstGeom prst="homePlate">
            <a:avLst/>
          </a:prstGeom>
          <a:solidFill>
            <a:srgbClr val="78A22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95400" y="5638800"/>
            <a:ext cx="7429500" cy="53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Improve relationships through improved collaboration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1 EDI Source, Inc.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97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" y="40386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Level </a:t>
            </a:r>
            <a:r>
              <a:rPr lang="en-US" dirty="0" smtClean="0">
                <a:solidFill>
                  <a:schemeClr val="bg1"/>
                </a:solidFill>
              </a:rPr>
              <a:t>5: Collaborate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828800" y="2071152"/>
            <a:ext cx="381000" cy="381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2438400" y="1978904"/>
            <a:ext cx="565495" cy="56549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3200400" y="1859253"/>
            <a:ext cx="795405" cy="8047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24404" y="1732366"/>
            <a:ext cx="1075031" cy="10585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5562600" y="1600200"/>
            <a:ext cx="1296920" cy="1322904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817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 rot="2889145">
            <a:off x="2182878" y="3200399"/>
            <a:ext cx="2043111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2889145">
            <a:off x="5240886" y="3072452"/>
            <a:ext cx="2043111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8710855" flipH="1">
            <a:off x="3772995" y="3228886"/>
            <a:ext cx="2043111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Internal </a:t>
            </a:r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334000"/>
            <a:ext cx="9143999" cy="152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609600" y="5638800"/>
            <a:ext cx="609600" cy="533400"/>
          </a:xfrm>
          <a:prstGeom prst="homePlate">
            <a:avLst/>
          </a:prstGeom>
          <a:solidFill>
            <a:srgbClr val="78A22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295400" y="5638800"/>
            <a:ext cx="4038600" cy="53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Connect the Dots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71600" y="1828800"/>
            <a:ext cx="2300289" cy="1524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Sales</a:t>
            </a:r>
            <a:endParaRPr lang="en-US" sz="2400" b="1" dirty="0"/>
          </a:p>
        </p:txBody>
      </p:sp>
      <p:sp>
        <p:nvSpPr>
          <p:cNvPr id="13" name="Oval 12"/>
          <p:cNvSpPr/>
          <p:nvPr/>
        </p:nvSpPr>
        <p:spPr>
          <a:xfrm>
            <a:off x="2776085" y="3505200"/>
            <a:ext cx="2300289" cy="1524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Customer Service</a:t>
            </a:r>
            <a:endParaRPr lang="en-US" sz="2400" b="1" dirty="0"/>
          </a:p>
        </p:txBody>
      </p:sp>
      <p:sp>
        <p:nvSpPr>
          <p:cNvPr id="14" name="Oval 13"/>
          <p:cNvSpPr/>
          <p:nvPr/>
        </p:nvSpPr>
        <p:spPr>
          <a:xfrm>
            <a:off x="4466775" y="1828800"/>
            <a:ext cx="2300289" cy="1524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Fulfillment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5871260" y="3505200"/>
            <a:ext cx="2300289" cy="1524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Accounting</a:t>
            </a:r>
            <a:endParaRPr lang="en-US" sz="2400" b="1" dirty="0"/>
          </a:p>
        </p:txBody>
      </p:sp>
      <p:pic>
        <p:nvPicPr>
          <p:cNvPr id="19" name="Picture 2" descr="1 EDI Source, Inc.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22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 rot="5400000" flipH="1">
            <a:off x="3615779" y="3037805"/>
            <a:ext cx="1668534" cy="2439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3" name="Rectangle 22"/>
          <p:cNvSpPr/>
          <p:nvPr/>
        </p:nvSpPr>
        <p:spPr>
          <a:xfrm rot="19435775" flipH="1">
            <a:off x="5476226" y="3385789"/>
            <a:ext cx="1668534" cy="2439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5" name="Rectangle 24"/>
          <p:cNvSpPr/>
          <p:nvPr/>
        </p:nvSpPr>
        <p:spPr>
          <a:xfrm rot="2118507" flipH="1">
            <a:off x="1922647" y="3474069"/>
            <a:ext cx="1668534" cy="2439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9" name="Oval 18"/>
          <p:cNvSpPr/>
          <p:nvPr/>
        </p:nvSpPr>
        <p:spPr>
          <a:xfrm>
            <a:off x="2604246" y="3202497"/>
            <a:ext cx="3706247" cy="2022466"/>
          </a:xfrm>
          <a:prstGeom prst="ellipse">
            <a:avLst/>
          </a:prstGeom>
          <a:solidFill>
            <a:schemeClr val="bg1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/>
          </a:p>
        </p:txBody>
      </p:sp>
      <p:sp>
        <p:nvSpPr>
          <p:cNvPr id="16" name="Rectangle 15"/>
          <p:cNvSpPr/>
          <p:nvPr/>
        </p:nvSpPr>
        <p:spPr>
          <a:xfrm rot="2889145">
            <a:off x="3430936" y="4241280"/>
            <a:ext cx="817244" cy="1307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7" name="Rectangle 16"/>
          <p:cNvSpPr/>
          <p:nvPr/>
        </p:nvSpPr>
        <p:spPr>
          <a:xfrm rot="2889145">
            <a:off x="4802536" y="4284488"/>
            <a:ext cx="817244" cy="1307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8" name="Rectangle 17"/>
          <p:cNvSpPr/>
          <p:nvPr/>
        </p:nvSpPr>
        <p:spPr>
          <a:xfrm rot="18710855" flipH="1">
            <a:off x="4052569" y="4241281"/>
            <a:ext cx="817244" cy="1307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Collaboration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334000"/>
            <a:ext cx="9143999" cy="152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295400" y="5638800"/>
            <a:ext cx="6019800" cy="53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Change the Conversation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24877" y="3616824"/>
            <a:ext cx="986739" cy="6096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Sales</a:t>
            </a:r>
            <a:endParaRPr lang="en-US" sz="800" b="1" dirty="0"/>
          </a:p>
        </p:txBody>
      </p:sp>
      <p:sp>
        <p:nvSpPr>
          <p:cNvPr id="13" name="Oval 12"/>
          <p:cNvSpPr/>
          <p:nvPr/>
        </p:nvSpPr>
        <p:spPr>
          <a:xfrm>
            <a:off x="3634477" y="4306656"/>
            <a:ext cx="986739" cy="6096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Customer Service</a:t>
            </a:r>
            <a:endParaRPr lang="en-US" sz="800" b="1" dirty="0"/>
          </a:p>
        </p:txBody>
      </p:sp>
      <p:sp>
        <p:nvSpPr>
          <p:cNvPr id="14" name="Oval 13"/>
          <p:cNvSpPr/>
          <p:nvPr/>
        </p:nvSpPr>
        <p:spPr>
          <a:xfrm>
            <a:off x="4280977" y="3613616"/>
            <a:ext cx="986739" cy="6096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Fulfillment</a:t>
            </a:r>
            <a:endParaRPr lang="en-US" sz="800" b="1" dirty="0"/>
          </a:p>
        </p:txBody>
      </p:sp>
      <p:sp>
        <p:nvSpPr>
          <p:cNvPr id="15" name="Oval 14"/>
          <p:cNvSpPr/>
          <p:nvPr/>
        </p:nvSpPr>
        <p:spPr>
          <a:xfrm>
            <a:off x="4880221" y="4292112"/>
            <a:ext cx="986739" cy="6096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Accounting</a:t>
            </a:r>
            <a:endParaRPr lang="en-US" sz="800" b="1" dirty="0"/>
          </a:p>
        </p:txBody>
      </p:sp>
      <p:sp>
        <p:nvSpPr>
          <p:cNvPr id="20" name="Oval 19"/>
          <p:cNvSpPr/>
          <p:nvPr/>
        </p:nvSpPr>
        <p:spPr>
          <a:xfrm>
            <a:off x="3242511" y="1556208"/>
            <a:ext cx="2300289" cy="1524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Customers</a:t>
            </a:r>
            <a:endParaRPr lang="en-US" sz="2400" b="1" dirty="0"/>
          </a:p>
        </p:txBody>
      </p:sp>
      <p:sp>
        <p:nvSpPr>
          <p:cNvPr id="21" name="Oval 20"/>
          <p:cNvSpPr/>
          <p:nvPr/>
        </p:nvSpPr>
        <p:spPr>
          <a:xfrm>
            <a:off x="457200" y="2161246"/>
            <a:ext cx="2300289" cy="1524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Suppliers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6096000" y="2180911"/>
            <a:ext cx="2300289" cy="1524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3PL Warehouse</a:t>
            </a:r>
            <a:endParaRPr lang="en-US" sz="2400" b="1" dirty="0"/>
          </a:p>
        </p:txBody>
      </p:sp>
      <p:sp>
        <p:nvSpPr>
          <p:cNvPr id="26" name="Pentagon 25"/>
          <p:cNvSpPr/>
          <p:nvPr/>
        </p:nvSpPr>
        <p:spPr>
          <a:xfrm>
            <a:off x="609600" y="5638800"/>
            <a:ext cx="609600" cy="533400"/>
          </a:xfrm>
          <a:prstGeom prst="homePlate">
            <a:avLst/>
          </a:prstGeom>
          <a:solidFill>
            <a:srgbClr val="78A22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" descr="1 EDI Source, Inc.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19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Engaging our Trading Partners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Get on the same page</a:t>
            </a:r>
          </a:p>
          <a:p>
            <a:r>
              <a:rPr lang="en-US" dirty="0" smtClean="0"/>
              <a:t>See the same information</a:t>
            </a:r>
          </a:p>
          <a:p>
            <a:r>
              <a:rPr lang="en-US" dirty="0" smtClean="0"/>
              <a:t>Build the relationships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0" y="3962400"/>
            <a:ext cx="5638800" cy="2163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Improve issue resolution</a:t>
            </a:r>
          </a:p>
          <a:p>
            <a:r>
              <a:rPr lang="en-US" dirty="0" smtClean="0"/>
              <a:t>Enhance the supply chain</a:t>
            </a:r>
          </a:p>
          <a:p>
            <a:r>
              <a:rPr lang="en-US" dirty="0" smtClean="0"/>
              <a:t>Reduce costs and improve customer relationships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Bent Arrow 1"/>
          <p:cNvSpPr/>
          <p:nvPr/>
        </p:nvSpPr>
        <p:spPr>
          <a:xfrm flipV="1">
            <a:off x="1295400" y="3733800"/>
            <a:ext cx="1600200" cy="1828800"/>
          </a:xfrm>
          <a:prstGeom prst="bentArrow">
            <a:avLst>
              <a:gd name="adj1" fmla="val 28609"/>
              <a:gd name="adj2" fmla="val 34323"/>
              <a:gd name="adj3" fmla="val 25000"/>
              <a:gd name="adj4" fmla="val 43750"/>
            </a:avLst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8AC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65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" y="40386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Considerations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828800" y="2071152"/>
            <a:ext cx="381000" cy="381000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al 33"/>
          <p:cNvSpPr/>
          <p:nvPr/>
        </p:nvSpPr>
        <p:spPr>
          <a:xfrm>
            <a:off x="2438400" y="1978904"/>
            <a:ext cx="565495" cy="565495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Oval 34"/>
          <p:cNvSpPr/>
          <p:nvPr/>
        </p:nvSpPr>
        <p:spPr>
          <a:xfrm>
            <a:off x="3200400" y="1859253"/>
            <a:ext cx="795405" cy="804798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Oval 35"/>
          <p:cNvSpPr/>
          <p:nvPr/>
        </p:nvSpPr>
        <p:spPr>
          <a:xfrm>
            <a:off x="4224404" y="1732366"/>
            <a:ext cx="1075031" cy="1058572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Oval 36"/>
          <p:cNvSpPr/>
          <p:nvPr/>
        </p:nvSpPr>
        <p:spPr>
          <a:xfrm>
            <a:off x="5562600" y="1600200"/>
            <a:ext cx="1296920" cy="1322904"/>
          </a:xfrm>
          <a:prstGeom prst="ellipse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9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Assessment Against the EDI Enablement Framework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2421076"/>
              </p:ext>
            </p:extLst>
          </p:nvPr>
        </p:nvGraphicFramePr>
        <p:xfrm>
          <a:off x="457200" y="1798320"/>
          <a:ext cx="8229600" cy="4209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524000"/>
                <a:gridCol w="6248400"/>
              </a:tblGrid>
              <a:tr h="626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 anchorCtr="1">
                    <a:solidFill>
                      <a:srgbClr val="ECF4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Comply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ECF4D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Are there customers or suppliers you are still managing over email or fax?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you have opportunities to digitize these exchanges?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CF4D8"/>
                    </a:solidFill>
                  </a:tcPr>
                </a:tc>
              </a:tr>
              <a:tr h="626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Automate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you have opportunities to automate more trading partners?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Customers, suppliers, import orders or even 3PL/warehouses?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626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 anchorCtr="1">
                    <a:solidFill>
                      <a:srgbClr val="ECF4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Optimize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ECF4D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Are you incorporating business rules in your automated data integration?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you experience the issues with bad data in and out of your B2B exchange?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CF4D8"/>
                    </a:solidFill>
                  </a:tcPr>
                </a:tc>
              </a:tr>
              <a:tr h="626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Manage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What kind of visibility do your business teams have of their EDI data?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you understand the trends in your B2B exchange?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7096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 anchorCtr="1">
                    <a:solidFill>
                      <a:srgbClr val="ECF4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Collaborate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ECF4D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How are you empowering your business stakeholders to collaborate with your customers?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How do your business stakeholders share information with your customers?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CF4D8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28600" y="1482434"/>
            <a:ext cx="8686800" cy="0"/>
          </a:xfrm>
          <a:prstGeom prst="line">
            <a:avLst/>
          </a:prstGeom>
          <a:ln w="19050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1447800"/>
            <a:ext cx="8686800" cy="0"/>
          </a:xfrm>
          <a:prstGeom prst="line">
            <a:avLst/>
          </a:prstGeom>
          <a:ln w="19050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26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524" y="2095100"/>
            <a:ext cx="9134475" cy="1600200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9A3CC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4191000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Michael Hurley</a:t>
            </a:r>
          </a:p>
          <a:p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 of Product Management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1.877.334.1334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mhurley@1edisource.com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1edisource.com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4191000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1edisource.com/Portals/0/Management/michaelhurley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3154"/>
            <a:ext cx="1106380" cy="147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1 EDI Source, Inc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9150" y="1343025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17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Doing </a:t>
            </a:r>
            <a:r>
              <a:rPr lang="en-US" dirty="0"/>
              <a:t>EDI well is </a:t>
            </a:r>
            <a:r>
              <a:rPr lang="en-US" b="1" dirty="0">
                <a:solidFill>
                  <a:srgbClr val="C00000"/>
                </a:solidFill>
              </a:rPr>
              <a:t>NOT </a:t>
            </a:r>
            <a:r>
              <a:rPr lang="en-US" b="1" dirty="0" smtClean="0">
                <a:solidFill>
                  <a:srgbClr val="C00000"/>
                </a:solidFill>
              </a:rPr>
              <a:t>EASY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4040188" cy="639762"/>
          </a:xfrm>
          <a:noFill/>
        </p:spPr>
        <p:txBody>
          <a:bodyPr anchor="ctr" anchorCtr="1"/>
          <a:lstStyle/>
          <a:p>
            <a:r>
              <a:rPr lang="en-US" dirty="0"/>
              <a:t>IT Complexity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3429000"/>
            <a:ext cx="4040188" cy="3124200"/>
          </a:xfrm>
          <a:noFill/>
        </p:spPr>
        <p:txBody>
          <a:bodyPr/>
          <a:lstStyle/>
          <a:p>
            <a:r>
              <a:rPr lang="en-US" dirty="0"/>
              <a:t>Different Standards</a:t>
            </a:r>
          </a:p>
          <a:p>
            <a:r>
              <a:rPr lang="en-US" dirty="0"/>
              <a:t>Standards Versions</a:t>
            </a:r>
          </a:p>
          <a:p>
            <a:r>
              <a:rPr lang="en-US" dirty="0"/>
              <a:t>Trading Partners Specifications</a:t>
            </a:r>
          </a:p>
          <a:p>
            <a:r>
              <a:rPr lang="en-US" dirty="0" smtClean="0"/>
              <a:t>Data Mapping</a:t>
            </a:r>
          </a:p>
          <a:p>
            <a:r>
              <a:rPr lang="en-US" dirty="0" smtClean="0"/>
              <a:t>Data Integration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2819400"/>
            <a:ext cx="4041775" cy="639762"/>
          </a:xfrm>
          <a:noFill/>
        </p:spPr>
        <p:txBody>
          <a:bodyPr anchor="ctr" anchorCtr="1"/>
          <a:lstStyle/>
          <a:p>
            <a:r>
              <a:rPr lang="en-US" dirty="0"/>
              <a:t>Business Complexity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4422775" cy="3124200"/>
          </a:xfrm>
          <a:noFill/>
        </p:spPr>
        <p:txBody>
          <a:bodyPr/>
          <a:lstStyle/>
          <a:p>
            <a:r>
              <a:rPr lang="en-US" dirty="0"/>
              <a:t>Timeliness Requirements</a:t>
            </a:r>
          </a:p>
          <a:p>
            <a:r>
              <a:rPr lang="en-US" dirty="0"/>
              <a:t>Data </a:t>
            </a:r>
            <a:r>
              <a:rPr lang="en-US" dirty="0" smtClean="0"/>
              <a:t>Accuracy</a:t>
            </a:r>
            <a:endParaRPr lang="en-US" dirty="0"/>
          </a:p>
          <a:p>
            <a:r>
              <a:rPr lang="en-US" dirty="0"/>
              <a:t>Changing Business Requirements</a:t>
            </a:r>
          </a:p>
          <a:p>
            <a:r>
              <a:rPr lang="en-US" dirty="0"/>
              <a:t>Financial Implication of Non-Compliance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524000"/>
            <a:ext cx="0" cy="510540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8531" y="1752600"/>
            <a:ext cx="914400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0" y="1798892"/>
            <a:ext cx="2133600" cy="8429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traight Connector 14"/>
          <p:cNvCxnSpPr/>
          <p:nvPr/>
        </p:nvCxnSpPr>
        <p:spPr>
          <a:xfrm>
            <a:off x="4534300" y="1524000"/>
            <a:ext cx="0" cy="5105400"/>
          </a:xfrm>
          <a:prstGeom prst="line">
            <a:avLst/>
          </a:prstGeom>
          <a:ln w="19050">
            <a:solidFill>
              <a:srgbClr val="78A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2286000"/>
            <a:ext cx="381000" cy="381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7211" y="2147236"/>
            <a:ext cx="519764" cy="51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59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Neither is the Value Understood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Lack of understanding of the potential business impact of EDI</a:t>
            </a:r>
            <a:endParaRPr lang="en-US" dirty="0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57200" y="2906713"/>
            <a:ext cx="4040188" cy="639762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Perceived Impact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428171" y="3546475"/>
            <a:ext cx="4040188" cy="2092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Low</a:t>
            </a:r>
          </a:p>
          <a:p>
            <a:r>
              <a:rPr lang="en-US" sz="2400" dirty="0" smtClean="0"/>
              <a:t>Just a Commodity</a:t>
            </a:r>
          </a:p>
          <a:p>
            <a:r>
              <a:rPr lang="en-US" sz="2400" dirty="0" smtClean="0"/>
              <a:t>Merely File Transfer and Communications</a:t>
            </a:r>
            <a:endParaRPr lang="en-US" sz="2400" dirty="0"/>
          </a:p>
        </p:txBody>
      </p:sp>
      <p:sp>
        <p:nvSpPr>
          <p:cNvPr id="10" name="Text Placeholder 9"/>
          <p:cNvSpPr txBox="1">
            <a:spLocks/>
          </p:cNvSpPr>
          <p:nvPr/>
        </p:nvSpPr>
        <p:spPr>
          <a:xfrm>
            <a:off x="4645025" y="2906713"/>
            <a:ext cx="4041775" cy="639762"/>
          </a:xfrm>
          <a:prstGeom prst="rect">
            <a:avLst/>
          </a:prstGeom>
          <a:solidFill>
            <a:srgbClr val="78A22F"/>
          </a:solidFill>
          <a:ln>
            <a:solidFill>
              <a:srgbClr val="78A22F"/>
            </a:solidFill>
          </a:ln>
        </p:spPr>
        <p:txBody>
          <a:bodyPr anchor="ctr" anchorCtr="1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Actual Impact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 txBox="1">
            <a:spLocks/>
          </p:cNvSpPr>
          <p:nvPr/>
        </p:nvSpPr>
        <p:spPr>
          <a:xfrm>
            <a:off x="4645025" y="3546475"/>
            <a:ext cx="4041775" cy="2092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Very High</a:t>
            </a:r>
          </a:p>
          <a:p>
            <a:r>
              <a:rPr lang="en-US" sz="2400" dirty="0" smtClean="0"/>
              <a:t>Tailored Solution</a:t>
            </a:r>
          </a:p>
          <a:p>
            <a:r>
              <a:rPr lang="en-US" sz="2400" dirty="0" smtClean="0"/>
              <a:t>Value Added Business Process and System</a:t>
            </a:r>
            <a:endParaRPr lang="en-US" sz="2400" dirty="0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457200" y="5715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Every EDI error represents unnecessary cost!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40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Common EDI </a:t>
            </a:r>
            <a:r>
              <a:rPr lang="en-US" sz="3600" dirty="0" smtClean="0"/>
              <a:t>Enablement Themes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32996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Developed an EDI Enablement framework to guide companies through their EDI journey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Supporting thousands </a:t>
            </a:r>
            <a:r>
              <a:rPr lang="en-US" dirty="0"/>
              <a:t>of </a:t>
            </a:r>
            <a:r>
              <a:rPr lang="en-US" dirty="0" smtClean="0"/>
              <a:t>companies</a:t>
            </a:r>
          </a:p>
          <a:p>
            <a:pPr lvl="1"/>
            <a:r>
              <a:rPr lang="en-US" dirty="0" smtClean="0"/>
              <a:t>25 years of experiences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Representing common patterns and opportunities to impact business performance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72627" y="5248735"/>
            <a:ext cx="6096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Relevant			Actionable</a:t>
            </a:r>
            <a:endParaRPr lang="en-US" dirty="0"/>
          </a:p>
        </p:txBody>
      </p:sp>
      <p:pic>
        <p:nvPicPr>
          <p:cNvPr id="2056" name="Picture 8" descr="http://cliparts.co/cliparts/pio/dBR/piodBRji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8050"/>
            <a:ext cx="932848" cy="93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cliparts.co/cliparts/pio/dBR/piodBRji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7379" y="5105400"/>
            <a:ext cx="932848" cy="93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33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7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5 </a:t>
            </a:r>
            <a:r>
              <a:rPr lang="en-US" dirty="0" smtClean="0">
                <a:solidFill>
                  <a:schemeClr val="bg1"/>
                </a:solidFill>
              </a:rPr>
              <a:t>Levels to Achieve Operational Excellence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04613575"/>
              </p:ext>
            </p:extLst>
          </p:nvPr>
        </p:nvGraphicFramePr>
        <p:xfrm>
          <a:off x="746920" y="17224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051720" y="1905000"/>
            <a:ext cx="0" cy="411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35244" y="6019800"/>
            <a:ext cx="67220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35244" y="4720231"/>
            <a:ext cx="672207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3"/>
          <p:cNvSpPr txBox="1">
            <a:spLocks/>
          </p:cNvSpPr>
          <p:nvPr/>
        </p:nvSpPr>
        <p:spPr>
          <a:xfrm>
            <a:off x="5692171" y="4644031"/>
            <a:ext cx="2117124" cy="442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Data Exchange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547520" y="4339231"/>
            <a:ext cx="2269524" cy="442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Operational Excellence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718720" y="5958681"/>
            <a:ext cx="2269524" cy="442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Operational Excellence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 rot="16200000">
            <a:off x="-304102" y="3749578"/>
            <a:ext cx="2269524" cy="442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Level of EDI Impact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2" descr="1 EDI Source, Inc.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24600"/>
            <a:ext cx="18669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228600" y="1447800"/>
            <a:ext cx="8686800" cy="0"/>
          </a:xfrm>
          <a:prstGeom prst="line">
            <a:avLst/>
          </a:prstGeom>
          <a:ln w="19050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" y="1482434"/>
            <a:ext cx="8686800" cy="0"/>
          </a:xfrm>
          <a:prstGeom prst="line">
            <a:avLst/>
          </a:prstGeom>
          <a:ln w="19050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87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are you operating in each of the different levels?</a:t>
            </a:r>
          </a:p>
          <a:p>
            <a:endParaRPr lang="en-US" dirty="0"/>
          </a:p>
          <a:p>
            <a:r>
              <a:rPr lang="en-US" dirty="0" smtClean="0"/>
              <a:t>Do you support different trading partners at different levels?</a:t>
            </a:r>
          </a:p>
          <a:p>
            <a:endParaRPr lang="en-US" dirty="0" smtClean="0"/>
          </a:p>
          <a:p>
            <a:r>
              <a:rPr lang="en-US" dirty="0" smtClean="0"/>
              <a:t>Do key business stakeholders understand the impact and opportunity of EDI?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 you experiencing the challenges that will prompt you to consider moving to the next level?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5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1736</Words>
  <Application>Microsoft Office PowerPoint</Application>
  <PresentationFormat>On-screen Show (4:3)</PresentationFormat>
  <Paragraphs>510</Paragraphs>
  <Slides>47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Achieve Operational Excellence  through Your B2B Exchange    Presented by Michael Hurley</vt:lpstr>
      <vt:lpstr>My background</vt:lpstr>
      <vt:lpstr>Overview</vt:lpstr>
      <vt:lpstr>Best in Class Results</vt:lpstr>
      <vt:lpstr>Doing EDI well is NOT EASY</vt:lpstr>
      <vt:lpstr>Neither is the Value Understood</vt:lpstr>
      <vt:lpstr>Common EDI Enablement Themes</vt:lpstr>
      <vt:lpstr>5 Levels to Achieve Operational Excellence</vt:lpstr>
      <vt:lpstr>Questions to Consider</vt:lpstr>
      <vt:lpstr>Level 1: Comply</vt:lpstr>
      <vt:lpstr>Value of EDI Enablement</vt:lpstr>
      <vt:lpstr>Requires Quick Action</vt:lpstr>
      <vt:lpstr>Only a Fraction of the Value</vt:lpstr>
      <vt:lpstr>Why to Consider Level 2</vt:lpstr>
      <vt:lpstr>Level 2: Automate</vt:lpstr>
      <vt:lpstr>The Time to Automate</vt:lpstr>
      <vt:lpstr>Includes EDI Process Checks</vt:lpstr>
      <vt:lpstr>Value of Automation</vt:lpstr>
      <vt:lpstr>Why to Consider Level 3</vt:lpstr>
      <vt:lpstr>Level 3: Optimize</vt:lpstr>
      <vt:lpstr>Illusive Benefits of Automation</vt:lpstr>
      <vt:lpstr>Value When EDI is Optimized</vt:lpstr>
      <vt:lpstr>Optimize Your B2B Exchange</vt:lpstr>
      <vt:lpstr>Optimize Your B2B Exchange</vt:lpstr>
      <vt:lpstr>Optimize Your B2B Exchange</vt:lpstr>
      <vt:lpstr>Optimize Your B2B Exchange</vt:lpstr>
      <vt:lpstr>Optimize Your B2B Exchange</vt:lpstr>
      <vt:lpstr>Optimize Your B2B Exchange</vt:lpstr>
      <vt:lpstr>Why to Consider Level 4</vt:lpstr>
      <vt:lpstr>Level 4: Manage</vt:lpstr>
      <vt:lpstr>Implications of Automation</vt:lpstr>
      <vt:lpstr>To Manage Requires Visibility</vt:lpstr>
      <vt:lpstr>The Need for Visibility</vt:lpstr>
      <vt:lpstr>The Need for Visibility</vt:lpstr>
      <vt:lpstr>The Need for Visibility</vt:lpstr>
      <vt:lpstr>The Need for Visibility</vt:lpstr>
      <vt:lpstr>The Need for Visibility</vt:lpstr>
      <vt:lpstr>Manage Your B2B Exchange</vt:lpstr>
      <vt:lpstr>Value of Broader Engagement</vt:lpstr>
      <vt:lpstr>Why to Consider Level 5</vt:lpstr>
      <vt:lpstr>Level 5: Collaborate</vt:lpstr>
      <vt:lpstr>Internal Collaboration</vt:lpstr>
      <vt:lpstr>External Collaboration</vt:lpstr>
      <vt:lpstr>Engaging our Trading Partners</vt:lpstr>
      <vt:lpstr>Considerations</vt:lpstr>
      <vt:lpstr>Self Assessment Against the EDI Enablement Framework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Hurley, Michael</dc:creator>
  <cp:lastModifiedBy>Partners Information Systems</cp:lastModifiedBy>
  <cp:revision>120</cp:revision>
  <dcterms:created xsi:type="dcterms:W3CDTF">2006-08-16T00:00:00Z</dcterms:created>
  <dcterms:modified xsi:type="dcterms:W3CDTF">2016-05-06T13:30:16Z</dcterms:modified>
</cp:coreProperties>
</file>