
<file path=[Content_Types].xml><?xml version="1.0" encoding="utf-8"?>
<Types xmlns="http://schemas.openxmlformats.org/package/2006/content-types">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Lst>
  <p:notesMasterIdLst>
    <p:notesMasterId r:id="rId2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9144000" cy="5143500" type="screen16x9"/>
  <p:notesSz cx="6858000" cy="9144000"/>
  <p:embeddedFontLst>
    <p:embeddedFont>
      <p:font typeface="Lato"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606" autoAdjust="0"/>
  </p:normalViewPr>
  <p:slideViewPr>
    <p:cSldViewPr snapToGrid="0">
      <p:cViewPr varScale="1">
        <p:scale>
          <a:sx n="75" d="100"/>
          <a:sy n="75" d="100"/>
        </p:scale>
        <p:origin x="-1666" y="-67"/>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xmlns="" val="331922903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opensource.com/resources/what-are-microservic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0"/>
              </a:spcBef>
              <a:buClr>
                <a:schemeClr val="dk1"/>
              </a:buClr>
              <a:buSzPct val="91666"/>
              <a:buFont typeface="Arial"/>
              <a:buNone/>
            </a:pPr>
            <a:r>
              <a:rPr lang="en-US" sz="1200">
                <a:solidFill>
                  <a:schemeClr val="dk1"/>
                </a:solidFill>
                <a:latin typeface="Lato"/>
                <a:ea typeface="Lato"/>
                <a:cs typeface="Lato"/>
                <a:sym typeface="Lato"/>
              </a:rPr>
              <a:t>After operating as a customer for 3 years Steve Davis accepted a position with Four51 as a software developer. During his 10 years with Four51 he’s been the voice of the customer for the tech and development teams. His advocacy lead to the seeding of the API-first strategy and eventually the creation of the application development platform, or Dev Center. His role has expanded to Chief Technology Officer where he manages an ever growing technology team to  realize the benefits of API-first strategies and continue to deliver innovation to the OrderCloud platform. @stevefour51</a:t>
            </a:r>
          </a:p>
          <a:p>
            <a:pPr lvl="0">
              <a:spcBef>
                <a:spcPts val="0"/>
              </a:spcBef>
              <a:buClr>
                <a:schemeClr val="dk1"/>
              </a:buClr>
              <a:buSzPct val="91666"/>
              <a:buFont typeface="Arial"/>
              <a:buNone/>
            </a:pPr>
            <a:endParaRPr sz="1200">
              <a:solidFill>
                <a:schemeClr val="dk1"/>
              </a:solidFill>
              <a:latin typeface="Lato"/>
              <a:ea typeface="Lato"/>
              <a:cs typeface="Lato"/>
              <a:sym typeface="Lato"/>
            </a:endParaRPr>
          </a:p>
          <a:p>
            <a:pPr lvl="0" rtl="0">
              <a:lnSpc>
                <a:spcPct val="115000"/>
              </a:lnSpc>
              <a:spcBef>
                <a:spcPts val="0"/>
              </a:spcBef>
              <a:buClr>
                <a:schemeClr val="dk1"/>
              </a:buClr>
              <a:buSzPct val="91666"/>
              <a:buFont typeface="Arial"/>
              <a:buNone/>
            </a:pPr>
            <a:r>
              <a:rPr lang="en-US" sz="1200">
                <a:solidFill>
                  <a:schemeClr val="dk1"/>
                </a:solidFill>
                <a:latin typeface="Lato"/>
                <a:ea typeface="Lato"/>
                <a:cs typeface="Lato"/>
                <a:sym typeface="Lato"/>
              </a:rPr>
              <a:t>Bill has been with Four51 for 10 years in a variety of sales and business development roles.  Bill is currently the Vice President of Channel Development and works to build a network of partners who development and implement world class solutions on the Four51 OrderCloud platform. @bosteraas</a:t>
            </a:r>
          </a:p>
        </p:txBody>
      </p:sp>
    </p:spTree>
    <p:extLst>
      <p:ext uri="{BB962C8B-B14F-4D97-AF65-F5344CB8AC3E}">
        <p14:creationId xmlns:p14="http://schemas.microsoft.com/office/powerpoint/2010/main" xmlns="" val="2447814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2" name="Shape 2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en-US" sz="1200">
                <a:solidFill>
                  <a:srgbClr val="4E4242"/>
                </a:solidFill>
                <a:latin typeface="Lato"/>
                <a:ea typeface="Lato"/>
                <a:cs typeface="Lato"/>
                <a:sym typeface="Lato"/>
              </a:rPr>
              <a:t>Contrast that to monolithic platforms where maintenance and customization is costly and can’t easily adapt to the changing needs of your business. </a:t>
            </a:r>
          </a:p>
          <a:p>
            <a:pPr lvl="0" rtl="0">
              <a:lnSpc>
                <a:spcPct val="115000"/>
              </a:lnSpc>
              <a:spcBef>
                <a:spcPts val="0"/>
              </a:spcBef>
              <a:buClr>
                <a:schemeClr val="dk1"/>
              </a:buClr>
              <a:buSzPct val="91666"/>
              <a:buFont typeface="Arial"/>
              <a:buNone/>
            </a:pPr>
            <a:endParaRPr sz="1200">
              <a:solidFill>
                <a:srgbClr val="4E4242"/>
              </a:solidFill>
              <a:latin typeface="Lato"/>
              <a:ea typeface="Lato"/>
              <a:cs typeface="Lato"/>
              <a:sym typeface="Lato"/>
            </a:endParaRPr>
          </a:p>
          <a:p>
            <a:pPr lvl="0" rtl="0">
              <a:lnSpc>
                <a:spcPct val="115000"/>
              </a:lnSpc>
              <a:spcBef>
                <a:spcPts val="0"/>
              </a:spcBef>
              <a:buClr>
                <a:schemeClr val="dk1"/>
              </a:buClr>
              <a:buSzPct val="91666"/>
              <a:buFont typeface="Arial"/>
              <a:buNone/>
            </a:pPr>
            <a:r>
              <a:rPr lang="en-US" sz="1200">
                <a:solidFill>
                  <a:srgbClr val="4E4242"/>
                </a:solidFill>
                <a:latin typeface="Lato"/>
                <a:ea typeface="Lato"/>
                <a:cs typeface="Lato"/>
                <a:sym typeface="Lato"/>
              </a:rPr>
              <a:t>The agility you have with an API strategy is where enterprises have to head to remain competitive.</a:t>
            </a:r>
          </a:p>
          <a:p>
            <a:pPr lvl="0" rtl="0">
              <a:lnSpc>
                <a:spcPct val="115000"/>
              </a:lnSpc>
              <a:spcBef>
                <a:spcPts val="0"/>
              </a:spcBef>
              <a:buClr>
                <a:schemeClr val="dk1"/>
              </a:buClr>
              <a:buSzPct val="91666"/>
              <a:buFont typeface="Arial"/>
              <a:buNone/>
            </a:pPr>
            <a:endParaRPr sz="1200">
              <a:solidFill>
                <a:srgbClr val="4E4242"/>
              </a:solidFill>
              <a:latin typeface="Lato"/>
              <a:ea typeface="Lato"/>
              <a:cs typeface="Lato"/>
              <a:sym typeface="Lato"/>
            </a:endParaRPr>
          </a:p>
          <a:p>
            <a:pPr lvl="0" rtl="0">
              <a:lnSpc>
                <a:spcPct val="115000"/>
              </a:lnSpc>
              <a:spcBef>
                <a:spcPts val="0"/>
              </a:spcBef>
              <a:buClr>
                <a:schemeClr val="dk1"/>
              </a:buClr>
              <a:buSzPct val="91666"/>
              <a:buFont typeface="Arial"/>
              <a:buNone/>
            </a:pPr>
            <a:r>
              <a:rPr lang="en-US" sz="1200">
                <a:solidFill>
                  <a:srgbClr val="4E4242"/>
                </a:solidFill>
                <a:latin typeface="Lato"/>
                <a:ea typeface="Lato"/>
                <a:cs typeface="Lato"/>
                <a:sym typeface="Lato"/>
              </a:rPr>
              <a:t>An API strategy is ultimately not about technology. An API strategy is an architectural approach that revolves around a particular way of thinking about interfaces. In other words, it is an approach that assumes that every software system may one day be addressed by multiple different, as-yet-unknown groups for unknown purposes. The discipline of creating, documenting, evolving and managing interfaces between systems is the core of what an API-centric approach is about. From this perspective, systems are loosely coupled, allowing a component service to have a wide range of future uses.</a:t>
            </a:r>
          </a:p>
        </p:txBody>
      </p:sp>
    </p:spTree>
    <p:extLst>
      <p:ext uri="{BB962C8B-B14F-4D97-AF65-F5344CB8AC3E}">
        <p14:creationId xmlns:p14="http://schemas.microsoft.com/office/powerpoint/2010/main" xmlns="" val="3111791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1" name="Shape 3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solidFill>
                  <a:srgbClr val="4E4242"/>
                </a:solidFill>
              </a:rPr>
              <a:t>An API-first approach supports custom development of user interfaces and eases integration with commercial applications, the two most important elements of B2B eCommerce customization valued by our respondents (88%and 85%, respectively).</a:t>
            </a:r>
          </a:p>
          <a:p>
            <a:pPr lvl="0">
              <a:spcBef>
                <a:spcPts val="0"/>
              </a:spcBef>
              <a:buClr>
                <a:schemeClr val="dk1"/>
              </a:buClr>
              <a:buSzPct val="100000"/>
              <a:buFont typeface="Arial"/>
              <a:buNone/>
            </a:pPr>
            <a:r>
              <a:rPr lang="en-US">
                <a:solidFill>
                  <a:srgbClr val="4E4242"/>
                </a:solidFill>
              </a:rPr>
              <a:t>Other customization wants include integration with RDBMes, plug-in architectures, access to open source code, and accommodation of unique business processes. In fact, nearly three-quarters of respondents said any of the customization components we asked about are important or critically important in the solutions they seek. Interestingly, developers at end user customer organizations generally value customization more than the partners and vendors that serve them. Although the strong majority of developers at vendor organizations said customizations are important, they are comparative laggards when it comes to the magnitude of that importance</a:t>
            </a:r>
          </a:p>
          <a:p>
            <a:pPr lvl="0" rtl="0">
              <a:spcBef>
                <a:spcPts val="0"/>
              </a:spcBef>
              <a:buNone/>
            </a:pPr>
            <a:endParaRPr>
              <a:solidFill>
                <a:srgbClr val="4E4242"/>
              </a:solidFill>
            </a:endParaRPr>
          </a:p>
        </p:txBody>
      </p:sp>
    </p:spTree>
    <p:extLst>
      <p:ext uri="{BB962C8B-B14F-4D97-AF65-F5344CB8AC3E}">
        <p14:creationId xmlns:p14="http://schemas.microsoft.com/office/powerpoint/2010/main" xmlns="" val="798378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0" name="Shape 3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en-US" sz="1200">
                <a:solidFill>
                  <a:srgbClr val="4E4242"/>
                </a:solidFill>
                <a:latin typeface="Lato"/>
                <a:ea typeface="Lato"/>
                <a:cs typeface="Lato"/>
                <a:sym typeface="Lato"/>
              </a:rPr>
              <a:t>Contrast that to monolithic platforms where maintenance and customization is costly and can’t easily adapt to the changing needs of your business. </a:t>
            </a:r>
          </a:p>
          <a:p>
            <a:pPr lvl="0" rtl="0">
              <a:lnSpc>
                <a:spcPct val="115000"/>
              </a:lnSpc>
              <a:spcBef>
                <a:spcPts val="0"/>
              </a:spcBef>
              <a:buClr>
                <a:schemeClr val="dk1"/>
              </a:buClr>
              <a:buSzPct val="91666"/>
              <a:buFont typeface="Arial"/>
              <a:buNone/>
            </a:pPr>
            <a:endParaRPr sz="1200">
              <a:solidFill>
                <a:srgbClr val="4E4242"/>
              </a:solidFill>
              <a:latin typeface="Lato"/>
              <a:ea typeface="Lato"/>
              <a:cs typeface="Lato"/>
              <a:sym typeface="Lato"/>
            </a:endParaRPr>
          </a:p>
          <a:p>
            <a:pPr lvl="0" rtl="0">
              <a:lnSpc>
                <a:spcPct val="115000"/>
              </a:lnSpc>
              <a:spcBef>
                <a:spcPts val="0"/>
              </a:spcBef>
              <a:buClr>
                <a:schemeClr val="dk1"/>
              </a:buClr>
              <a:buSzPct val="91666"/>
              <a:buFont typeface="Arial"/>
              <a:buNone/>
            </a:pPr>
            <a:r>
              <a:rPr lang="en-US" sz="1200">
                <a:solidFill>
                  <a:srgbClr val="4E4242"/>
                </a:solidFill>
                <a:latin typeface="Lato"/>
                <a:ea typeface="Lato"/>
                <a:cs typeface="Lato"/>
                <a:sym typeface="Lato"/>
              </a:rPr>
              <a:t>The agility you have with an API strategy is where enterprises have to head to remain competitive.</a:t>
            </a:r>
          </a:p>
          <a:p>
            <a:pPr lvl="0" rtl="0">
              <a:lnSpc>
                <a:spcPct val="115000"/>
              </a:lnSpc>
              <a:spcBef>
                <a:spcPts val="0"/>
              </a:spcBef>
              <a:buClr>
                <a:schemeClr val="dk1"/>
              </a:buClr>
              <a:buSzPct val="91666"/>
              <a:buFont typeface="Arial"/>
              <a:buNone/>
            </a:pPr>
            <a:endParaRPr sz="1200">
              <a:solidFill>
                <a:srgbClr val="4E4242"/>
              </a:solidFill>
              <a:latin typeface="Lato"/>
              <a:ea typeface="Lato"/>
              <a:cs typeface="Lato"/>
              <a:sym typeface="Lato"/>
            </a:endParaRPr>
          </a:p>
          <a:p>
            <a:pPr lvl="0" rtl="0">
              <a:lnSpc>
                <a:spcPct val="115000"/>
              </a:lnSpc>
              <a:spcBef>
                <a:spcPts val="0"/>
              </a:spcBef>
              <a:buClr>
                <a:schemeClr val="dk1"/>
              </a:buClr>
              <a:buSzPct val="91666"/>
              <a:buFont typeface="Arial"/>
              <a:buNone/>
            </a:pPr>
            <a:r>
              <a:rPr lang="en-US" sz="1200">
                <a:solidFill>
                  <a:srgbClr val="4E4242"/>
                </a:solidFill>
                <a:latin typeface="Lato"/>
                <a:ea typeface="Lato"/>
                <a:cs typeface="Lato"/>
                <a:sym typeface="Lato"/>
              </a:rPr>
              <a:t>An API strategy is ultimately not about technology. An API strategy is an architectural approach that revolves around a particular way of thinking about interfaces. In other words, it is an approach that assumes that every software system may one day be addressed by multiple different, as-yet-unknown groups for unknown purposes. The discipline of creating, documenting, evolving and managing interfaces between systems is the core of what an API-centric approach is about. From this perspective, systems are loosely coupled, allowing a component service to have a wide range of future uses.</a:t>
            </a:r>
          </a:p>
        </p:txBody>
      </p:sp>
    </p:spTree>
    <p:extLst>
      <p:ext uri="{BB962C8B-B14F-4D97-AF65-F5344CB8AC3E}">
        <p14:creationId xmlns:p14="http://schemas.microsoft.com/office/powerpoint/2010/main" xmlns="" val="1899632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9" name="Shape 3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en-US" sz="1200">
                <a:solidFill>
                  <a:schemeClr val="dk1"/>
                </a:solidFill>
                <a:latin typeface="Lato"/>
                <a:ea typeface="Lato"/>
                <a:cs typeface="Lato"/>
                <a:sym typeface="Lato"/>
              </a:rPr>
              <a:t>Writable IDs</a:t>
            </a:r>
          </a:p>
          <a:p>
            <a:pPr lvl="0" rtl="0">
              <a:lnSpc>
                <a:spcPct val="115000"/>
              </a:lnSpc>
              <a:spcBef>
                <a:spcPts val="0"/>
              </a:spcBef>
              <a:buClr>
                <a:schemeClr val="dk1"/>
              </a:buClr>
              <a:buSzPct val="91666"/>
              <a:buFont typeface="Arial"/>
              <a:buNone/>
            </a:pPr>
            <a:r>
              <a:rPr lang="en-US" sz="1200">
                <a:solidFill>
                  <a:schemeClr val="dk1"/>
                </a:solidFill>
                <a:latin typeface="Lato"/>
                <a:ea typeface="Lato"/>
                <a:cs typeface="Lato"/>
                <a:sym typeface="Lato"/>
              </a:rPr>
              <a:t>Extensibility of the resources (XP)</a:t>
            </a:r>
          </a:p>
          <a:p>
            <a:pPr lvl="0" rtl="0">
              <a:lnSpc>
                <a:spcPct val="115000"/>
              </a:lnSpc>
              <a:spcBef>
                <a:spcPts val="0"/>
              </a:spcBef>
              <a:buClr>
                <a:schemeClr val="dk1"/>
              </a:buClr>
              <a:buSzPct val="91666"/>
              <a:buFont typeface="Arial"/>
              <a:buNone/>
            </a:pPr>
            <a:r>
              <a:rPr lang="en-US" sz="1200">
                <a:solidFill>
                  <a:schemeClr val="dk1"/>
                </a:solidFill>
                <a:latin typeface="Lato"/>
                <a:ea typeface="Lato"/>
                <a:cs typeface="Lato"/>
                <a:sym typeface="Lato"/>
              </a:rPr>
              <a:t>Webhooks</a:t>
            </a:r>
          </a:p>
          <a:p>
            <a:pPr lvl="0" rtl="0">
              <a:lnSpc>
                <a:spcPct val="115000"/>
              </a:lnSpc>
              <a:spcBef>
                <a:spcPts val="0"/>
              </a:spcBef>
              <a:buClr>
                <a:schemeClr val="dk1"/>
              </a:buClr>
              <a:buSzPct val="91666"/>
              <a:buFont typeface="Arial"/>
              <a:buNone/>
            </a:pPr>
            <a:r>
              <a:rPr lang="en-US" sz="1200">
                <a:solidFill>
                  <a:schemeClr val="dk1"/>
                </a:solidFill>
                <a:latin typeface="Lato"/>
                <a:ea typeface="Lato"/>
                <a:cs typeface="Lato"/>
                <a:sym typeface="Lato"/>
              </a:rPr>
              <a:t>Elevated claims</a:t>
            </a:r>
          </a:p>
          <a:p>
            <a:pPr lvl="0" rtl="0">
              <a:lnSpc>
                <a:spcPct val="115000"/>
              </a:lnSpc>
              <a:spcBef>
                <a:spcPts val="0"/>
              </a:spcBef>
              <a:buClr>
                <a:schemeClr val="dk1"/>
              </a:buClr>
              <a:buSzPct val="91666"/>
              <a:buFont typeface="Arial"/>
              <a:buNone/>
            </a:pPr>
            <a:r>
              <a:rPr lang="en-US" sz="1200">
                <a:solidFill>
                  <a:schemeClr val="dk1"/>
                </a:solidFill>
                <a:latin typeface="Lato"/>
                <a:ea typeface="Lato"/>
                <a:cs typeface="Lato"/>
                <a:sym typeface="Lato"/>
              </a:rPr>
              <a:t>Partial resource modification</a:t>
            </a:r>
          </a:p>
          <a:p>
            <a:pPr lvl="0" rtl="0">
              <a:lnSpc>
                <a:spcPct val="115000"/>
              </a:lnSpc>
              <a:spcBef>
                <a:spcPts val="0"/>
              </a:spcBef>
              <a:buClr>
                <a:schemeClr val="dk1"/>
              </a:buClr>
              <a:buSzPct val="91666"/>
              <a:buFont typeface="Arial"/>
              <a:buNone/>
            </a:pPr>
            <a:endParaRPr sz="1200">
              <a:solidFill>
                <a:schemeClr val="dk1"/>
              </a:solidFill>
              <a:latin typeface="Lato"/>
              <a:ea typeface="Lato"/>
              <a:cs typeface="Lato"/>
              <a:sym typeface="Lato"/>
            </a:endParaRPr>
          </a:p>
          <a:p>
            <a:pPr lvl="0" rtl="0">
              <a:lnSpc>
                <a:spcPct val="115000"/>
              </a:lnSpc>
              <a:spcBef>
                <a:spcPts val="0"/>
              </a:spcBef>
              <a:buClr>
                <a:schemeClr val="dk1"/>
              </a:buClr>
              <a:buSzPct val="91666"/>
              <a:buFont typeface="Arial"/>
              <a:buNone/>
            </a:pPr>
            <a:r>
              <a:rPr lang="en-US" sz="1200">
                <a:solidFill>
                  <a:schemeClr val="dk1"/>
                </a:solidFill>
                <a:latin typeface="Lato"/>
                <a:ea typeface="Lato"/>
                <a:cs typeface="Lato"/>
                <a:sym typeface="Lato"/>
              </a:rPr>
              <a:t>SDKs or seeds</a:t>
            </a:r>
          </a:p>
          <a:p>
            <a:pPr lvl="0" rtl="0">
              <a:lnSpc>
                <a:spcPct val="115000"/>
              </a:lnSpc>
              <a:spcBef>
                <a:spcPts val="0"/>
              </a:spcBef>
              <a:buClr>
                <a:schemeClr val="dk1"/>
              </a:buClr>
              <a:buSzPct val="91666"/>
              <a:buFont typeface="Arial"/>
              <a:buNone/>
            </a:pPr>
            <a:r>
              <a:rPr lang="en-US" sz="1200">
                <a:solidFill>
                  <a:schemeClr val="dk1"/>
                </a:solidFill>
                <a:latin typeface="Lato"/>
                <a:ea typeface="Lato"/>
                <a:cs typeface="Lato"/>
                <a:sym typeface="Lato"/>
              </a:rPr>
              <a:t>Training</a:t>
            </a:r>
          </a:p>
          <a:p>
            <a:pPr lvl="0" rtl="0">
              <a:lnSpc>
                <a:spcPct val="115000"/>
              </a:lnSpc>
              <a:spcBef>
                <a:spcPts val="0"/>
              </a:spcBef>
              <a:buClr>
                <a:schemeClr val="dk1"/>
              </a:buClr>
              <a:buSzPct val="91666"/>
              <a:buFont typeface="Arial"/>
              <a:buNone/>
            </a:pPr>
            <a:r>
              <a:rPr lang="en-US" sz="1200">
                <a:solidFill>
                  <a:schemeClr val="dk1"/>
                </a:solidFill>
                <a:latin typeface="Lato"/>
                <a:ea typeface="Lato"/>
                <a:cs typeface="Lato"/>
                <a:sym typeface="Lato"/>
              </a:rPr>
              <a:t>Documentation / Swagger OpenAPI / RAML</a:t>
            </a:r>
          </a:p>
          <a:p>
            <a:pPr lvl="0" rtl="0">
              <a:lnSpc>
                <a:spcPct val="115000"/>
              </a:lnSpc>
              <a:spcBef>
                <a:spcPts val="0"/>
              </a:spcBef>
              <a:buClr>
                <a:schemeClr val="dk1"/>
              </a:buClr>
              <a:buSzPct val="91666"/>
              <a:buFont typeface="Arial"/>
              <a:buNone/>
            </a:pPr>
            <a:r>
              <a:rPr lang="en-US" sz="1200">
                <a:solidFill>
                  <a:schemeClr val="dk1"/>
                </a:solidFill>
                <a:latin typeface="Lato"/>
                <a:ea typeface="Lato"/>
                <a:cs typeface="Lato"/>
                <a:sym typeface="Lato"/>
              </a:rPr>
              <a:t>Outstanding support</a:t>
            </a:r>
          </a:p>
          <a:p>
            <a:pPr lvl="0" rtl="0">
              <a:lnSpc>
                <a:spcPct val="115000"/>
              </a:lnSpc>
              <a:spcBef>
                <a:spcPts val="0"/>
              </a:spcBef>
              <a:buClr>
                <a:schemeClr val="dk1"/>
              </a:buClr>
              <a:buSzPct val="91666"/>
              <a:buFont typeface="Arial"/>
              <a:buNone/>
            </a:pPr>
            <a:r>
              <a:rPr lang="en-US" sz="1200">
                <a:solidFill>
                  <a:schemeClr val="dk1"/>
                </a:solidFill>
                <a:latin typeface="Lato"/>
                <a:ea typeface="Lato"/>
                <a:cs typeface="Lato"/>
                <a:sym typeface="Lato"/>
              </a:rPr>
              <a:t>Security / PCI / SOC 2 / HIPAA / OAuth 2.0</a:t>
            </a:r>
          </a:p>
          <a:p>
            <a:pPr lvl="0" rtl="0">
              <a:lnSpc>
                <a:spcPct val="115000"/>
              </a:lnSpc>
              <a:spcBef>
                <a:spcPts val="0"/>
              </a:spcBef>
              <a:buClr>
                <a:schemeClr val="dk1"/>
              </a:buClr>
              <a:buSzPct val="91666"/>
              <a:buFont typeface="Arial"/>
              <a:buNone/>
            </a:pPr>
            <a:r>
              <a:rPr lang="en-US" sz="1200">
                <a:solidFill>
                  <a:schemeClr val="dk1"/>
                </a:solidFill>
                <a:latin typeface="Lato"/>
                <a:ea typeface="Lato"/>
                <a:cs typeface="Lato"/>
                <a:sym typeface="Lato"/>
              </a:rPr>
              <a:t>Code samples</a:t>
            </a:r>
          </a:p>
          <a:p>
            <a:pPr lvl="0" rtl="0">
              <a:lnSpc>
                <a:spcPct val="115000"/>
              </a:lnSpc>
              <a:spcBef>
                <a:spcPts val="0"/>
              </a:spcBef>
              <a:buClr>
                <a:schemeClr val="dk1"/>
              </a:buClr>
              <a:buSzPct val="91666"/>
              <a:buFont typeface="Arial"/>
              <a:buNone/>
            </a:pPr>
            <a:r>
              <a:rPr lang="en-US" sz="1200">
                <a:solidFill>
                  <a:schemeClr val="dk1"/>
                </a:solidFill>
                <a:latin typeface="Lato"/>
                <a:ea typeface="Lato"/>
                <a:cs typeface="Lato"/>
                <a:sym typeface="Lato"/>
              </a:rPr>
              <a:t>Sandbox</a:t>
            </a:r>
          </a:p>
          <a:p>
            <a:pPr lvl="0" rtl="0">
              <a:lnSpc>
                <a:spcPct val="115000"/>
              </a:lnSpc>
              <a:spcBef>
                <a:spcPts val="0"/>
              </a:spcBef>
              <a:buClr>
                <a:schemeClr val="dk1"/>
              </a:buClr>
              <a:buSzPct val="91666"/>
              <a:buFont typeface="Arial"/>
              <a:buNone/>
            </a:pPr>
            <a:r>
              <a:rPr lang="en-US" sz="1200">
                <a:solidFill>
                  <a:schemeClr val="dk1"/>
                </a:solidFill>
                <a:latin typeface="Lato"/>
                <a:ea typeface="Lato"/>
                <a:cs typeface="Lato"/>
                <a:sym typeface="Lato"/>
              </a:rPr>
              <a:t>Vetted consulting and technology partners</a:t>
            </a:r>
          </a:p>
          <a:p>
            <a:pPr lvl="0" rtl="0">
              <a:lnSpc>
                <a:spcPct val="115000"/>
              </a:lnSpc>
              <a:spcBef>
                <a:spcPts val="0"/>
              </a:spcBef>
              <a:buClr>
                <a:schemeClr val="dk1"/>
              </a:buClr>
              <a:buSzPct val="91666"/>
              <a:buFont typeface="Arial"/>
              <a:buNone/>
            </a:pPr>
            <a:r>
              <a:rPr lang="en-US" sz="1200">
                <a:solidFill>
                  <a:schemeClr val="dk1"/>
                </a:solidFill>
                <a:latin typeface="Lato"/>
                <a:ea typeface="Lato"/>
                <a:cs typeface="Lato"/>
                <a:sym typeface="Lato"/>
              </a:rPr>
              <a:t>Componentized architecture</a:t>
            </a:r>
          </a:p>
          <a:p>
            <a:pPr lvl="0" rtl="0">
              <a:lnSpc>
                <a:spcPct val="115000"/>
              </a:lnSpc>
              <a:spcBef>
                <a:spcPts val="0"/>
              </a:spcBef>
              <a:buClr>
                <a:schemeClr val="dk1"/>
              </a:buClr>
              <a:buSzPct val="91666"/>
              <a:buFont typeface="Arial"/>
              <a:buNone/>
            </a:pPr>
            <a:endParaRPr sz="1200">
              <a:solidFill>
                <a:schemeClr val="dk1"/>
              </a:solidFill>
              <a:latin typeface="Lato"/>
              <a:ea typeface="Lato"/>
              <a:cs typeface="Lato"/>
              <a:sym typeface="Lato"/>
            </a:endParaRPr>
          </a:p>
          <a:p>
            <a:pPr lvl="0" rtl="0">
              <a:lnSpc>
                <a:spcPct val="115000"/>
              </a:lnSpc>
              <a:spcBef>
                <a:spcPts val="0"/>
              </a:spcBef>
              <a:buClr>
                <a:schemeClr val="dk1"/>
              </a:buClr>
              <a:buSzPct val="91666"/>
              <a:buFont typeface="Arial"/>
              <a:buNone/>
            </a:pPr>
            <a:endParaRPr sz="1200">
              <a:solidFill>
                <a:schemeClr val="dk1"/>
              </a:solidFill>
              <a:latin typeface="Lato"/>
              <a:ea typeface="Lato"/>
              <a:cs typeface="Lato"/>
              <a:sym typeface="Lato"/>
            </a:endParaRPr>
          </a:p>
          <a:p>
            <a:pPr lvl="0" rtl="0">
              <a:lnSpc>
                <a:spcPct val="115000"/>
              </a:lnSpc>
              <a:spcBef>
                <a:spcPts val="0"/>
              </a:spcBef>
              <a:buClr>
                <a:schemeClr val="dk1"/>
              </a:buClr>
              <a:buSzPct val="91666"/>
              <a:buFont typeface="Arial"/>
              <a:buNone/>
            </a:pPr>
            <a:endParaRPr sz="1200">
              <a:solidFill>
                <a:schemeClr val="dk1"/>
              </a:solidFill>
              <a:latin typeface="Lato"/>
              <a:ea typeface="Lato"/>
              <a:cs typeface="Lato"/>
              <a:sym typeface="Lato"/>
            </a:endParaRPr>
          </a:p>
          <a:p>
            <a:pPr lvl="0" rtl="0">
              <a:lnSpc>
                <a:spcPct val="115000"/>
              </a:lnSpc>
              <a:spcBef>
                <a:spcPts val="0"/>
              </a:spcBef>
              <a:buNone/>
            </a:pPr>
            <a:endParaRPr sz="1200">
              <a:solidFill>
                <a:srgbClr val="4E4242"/>
              </a:solidFill>
              <a:latin typeface="Lato"/>
              <a:ea typeface="Lato"/>
              <a:cs typeface="Lato"/>
              <a:sym typeface="Lato"/>
            </a:endParaRPr>
          </a:p>
        </p:txBody>
      </p:sp>
    </p:spTree>
    <p:extLst>
      <p:ext uri="{BB962C8B-B14F-4D97-AF65-F5344CB8AC3E}">
        <p14:creationId xmlns:p14="http://schemas.microsoft.com/office/powerpoint/2010/main" xmlns="" val="4222688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US" sz="1200">
                <a:solidFill>
                  <a:schemeClr val="dk1"/>
                </a:solidFill>
                <a:latin typeface="Lato"/>
                <a:ea typeface="Lato"/>
                <a:cs typeface="Lato"/>
                <a:sym typeface="Lato"/>
              </a:rPr>
              <a:t>Developers are active participants in the evaluation and selection of B2B eCommerce solutions. In fact, participation in such activities has recently increased for 58% of the developers we surveyed,a third of whom said their roles had become much more involved.The share of developers involved in such decision-making activities is particularly sharp at customer organizations (i.e., end user organizations) and partner organizations (e.g., systems integrators, digital agencies, and consultants)</a:t>
            </a:r>
          </a:p>
        </p:txBody>
      </p:sp>
    </p:spTree>
    <p:extLst>
      <p:ext uri="{BB962C8B-B14F-4D97-AF65-F5344CB8AC3E}">
        <p14:creationId xmlns:p14="http://schemas.microsoft.com/office/powerpoint/2010/main" xmlns="" val="2984980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sz="1200">
                <a:solidFill>
                  <a:srgbClr val="4E4242"/>
                </a:solidFill>
                <a:latin typeface="Lato"/>
                <a:ea typeface="Lato"/>
                <a:cs typeface="Lato"/>
                <a:sym typeface="Lato"/>
              </a:rPr>
              <a:t>Not long after Agile took hold, the concept of Continuous Delivery (CD) was born to address bottlenecks in software deployment. CD can be considered the 2nd phase of Agile, and was a natural extension of Continuous Integration (CI), a quality control mechanism used in Agile development. Agile’s primary scope was to accelerate and improve the development of software, and Continuous Delivery saw the scope extended to include the deployment of code into production — previously an operations task.</a:t>
            </a:r>
          </a:p>
          <a:p>
            <a:pPr lvl="0">
              <a:spcBef>
                <a:spcPts val="0"/>
              </a:spcBef>
              <a:buNone/>
            </a:pPr>
            <a:endParaRPr sz="1200">
              <a:solidFill>
                <a:srgbClr val="4E4242"/>
              </a:solidFill>
              <a:latin typeface="Lato"/>
              <a:ea typeface="Lato"/>
              <a:cs typeface="Lato"/>
              <a:sym typeface="Lato"/>
            </a:endParaRPr>
          </a:p>
          <a:p>
            <a:pPr lvl="0">
              <a:spcBef>
                <a:spcPts val="0"/>
              </a:spcBef>
              <a:buNone/>
            </a:pPr>
            <a:r>
              <a:rPr lang="en-US" sz="1200">
                <a:solidFill>
                  <a:srgbClr val="4E4242"/>
                </a:solidFill>
                <a:latin typeface="Lato"/>
                <a:ea typeface="Lato"/>
                <a:cs typeface="Lato"/>
                <a:sym typeface="Lato"/>
              </a:rPr>
              <a:t>It’s no surprise then that the 3rd phase of the Agile journey is known as “DevOps”. Continuous Delivery without the involvement of Ops had limited success and led to the emergence of the term “Fragile Agile” – where a lack of operational rigour often leads to quality problems.</a:t>
            </a:r>
          </a:p>
          <a:p>
            <a:pPr lvl="0">
              <a:spcBef>
                <a:spcPts val="0"/>
              </a:spcBef>
              <a:buNone/>
            </a:pPr>
            <a:endParaRPr sz="1200">
              <a:solidFill>
                <a:srgbClr val="4E4242"/>
              </a:solidFill>
              <a:latin typeface="Lato"/>
              <a:ea typeface="Lato"/>
              <a:cs typeface="Lato"/>
              <a:sym typeface="Lato"/>
            </a:endParaRPr>
          </a:p>
          <a:p>
            <a:pPr lvl="0">
              <a:spcBef>
                <a:spcPts val="0"/>
              </a:spcBef>
              <a:buClr>
                <a:schemeClr val="dk1"/>
              </a:buClr>
              <a:buSzPct val="91666"/>
              <a:buFont typeface="Arial"/>
              <a:buNone/>
            </a:pPr>
            <a:r>
              <a:rPr lang="en-US" sz="1200">
                <a:solidFill>
                  <a:srgbClr val="4E4242"/>
                </a:solidFill>
                <a:latin typeface="Lato"/>
                <a:ea typeface="Lato"/>
                <a:cs typeface="Lato"/>
                <a:sym typeface="Lato"/>
              </a:rPr>
              <a:t>To combat this, Agile organisations are now working to unify development and operations capabilities within the same delivery team — leading to highly effective CD practices, improved quality and velocity. Phase 3 of the Agile journey can be described as organisational or cultural change.</a:t>
            </a:r>
          </a:p>
          <a:p>
            <a:pPr lvl="0">
              <a:spcBef>
                <a:spcPts val="0"/>
              </a:spcBef>
              <a:buClr>
                <a:schemeClr val="dk1"/>
              </a:buClr>
              <a:buSzPct val="91666"/>
              <a:buFont typeface="Arial"/>
              <a:buNone/>
            </a:pPr>
            <a:r>
              <a:rPr lang="en-US" sz="1200">
                <a:solidFill>
                  <a:srgbClr val="4E4242"/>
                </a:solidFill>
                <a:latin typeface="Lato"/>
                <a:ea typeface="Lato"/>
                <a:cs typeface="Lato"/>
                <a:sym typeface="Lato"/>
              </a:rPr>
              <a:t>Increased collaboration between Dev and Ops also means increased empathy. Developers are now building software that considers an operational perspective from the outset, and operations people are taking an engineering approach to tackle Ops-related problems – problems that used to be dealt with procedurally. This, and greater use of infrastructure automation results in greater stability and resilience for your applications.</a:t>
            </a:r>
          </a:p>
          <a:p>
            <a:pPr lvl="0">
              <a:spcBef>
                <a:spcPts val="0"/>
              </a:spcBef>
              <a:buNone/>
            </a:pPr>
            <a:r>
              <a:rPr lang="en-US" sz="1200">
                <a:solidFill>
                  <a:srgbClr val="4E4242"/>
                </a:solidFill>
                <a:latin typeface="Lato"/>
                <a:ea typeface="Lato"/>
                <a:cs typeface="Lato"/>
                <a:sym typeface="Lato"/>
              </a:rPr>
              <a:t>And now we’re entering the 4th phase – Microservices – which seeks to address application architecture constraints.</a:t>
            </a:r>
          </a:p>
          <a:p>
            <a:pPr lvl="0">
              <a:spcBef>
                <a:spcPts val="0"/>
              </a:spcBef>
              <a:buNone/>
            </a:pPr>
            <a:endParaRPr sz="1200">
              <a:solidFill>
                <a:srgbClr val="4E4242"/>
              </a:solidFill>
              <a:latin typeface="Lato"/>
              <a:ea typeface="Lato"/>
              <a:cs typeface="Lato"/>
              <a:sym typeface="Lato"/>
            </a:endParaRPr>
          </a:p>
          <a:p>
            <a:pPr lvl="0">
              <a:spcBef>
                <a:spcPts val="0"/>
              </a:spcBef>
              <a:buClr>
                <a:schemeClr val="dk1"/>
              </a:buClr>
              <a:buSzPct val="91666"/>
              <a:buFont typeface="Arial"/>
              <a:buNone/>
            </a:pPr>
            <a:r>
              <a:rPr lang="en-US" sz="1200">
                <a:solidFill>
                  <a:srgbClr val="4E4242"/>
                </a:solidFill>
                <a:latin typeface="Lato"/>
                <a:ea typeface="Lato"/>
                <a:cs typeface="Lato"/>
                <a:sym typeface="Lato"/>
              </a:rPr>
              <a:t>Most software today is delivered as part of a single “application stack”. In the fast moving world of web native applications, this ageing architecture is far from ideal. As your business scales and increases in complexity, it becomes an impediment to new feature delivery, and the lack of scalability causes maintenance and stability problems.</a:t>
            </a:r>
          </a:p>
          <a:p>
            <a:pPr lvl="0" rtl="0">
              <a:spcBef>
                <a:spcPts val="0"/>
              </a:spcBef>
              <a:buNone/>
            </a:pPr>
            <a:endParaRPr sz="1200">
              <a:solidFill>
                <a:srgbClr val="4E4242"/>
              </a:solidFill>
              <a:latin typeface="Lato"/>
              <a:ea typeface="Lato"/>
              <a:cs typeface="Lato"/>
              <a:sym typeface="Lato"/>
            </a:endParaRPr>
          </a:p>
        </p:txBody>
      </p:sp>
    </p:spTree>
    <p:extLst>
      <p:ext uri="{BB962C8B-B14F-4D97-AF65-F5344CB8AC3E}">
        <p14:creationId xmlns:p14="http://schemas.microsoft.com/office/powerpoint/2010/main" xmlns="" val="774809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2" name="Shape 3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78571"/>
              <a:buFont typeface="Arial"/>
              <a:buNone/>
            </a:pPr>
            <a:endParaRPr sz="1400">
              <a:solidFill>
                <a:schemeClr val="dk1"/>
              </a:solidFill>
            </a:endParaRPr>
          </a:p>
          <a:p>
            <a:pPr lvl="0" rtl="0">
              <a:spcBef>
                <a:spcPts val="0"/>
              </a:spcBef>
              <a:buClr>
                <a:schemeClr val="dk1"/>
              </a:buClr>
              <a:buSzPct val="78571"/>
              <a:buFont typeface="Arial"/>
              <a:buNone/>
            </a:pPr>
            <a:endParaRPr sz="1400">
              <a:solidFill>
                <a:schemeClr val="dk1"/>
              </a:solidFill>
            </a:endParaRPr>
          </a:p>
        </p:txBody>
      </p:sp>
    </p:spTree>
    <p:extLst>
      <p:ext uri="{BB962C8B-B14F-4D97-AF65-F5344CB8AC3E}">
        <p14:creationId xmlns:p14="http://schemas.microsoft.com/office/powerpoint/2010/main" xmlns="" val="3661676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1" name="Shape 3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sz="1200">
                <a:solidFill>
                  <a:schemeClr val="dk1"/>
                </a:solidFill>
                <a:latin typeface="Lato"/>
                <a:ea typeface="Lato"/>
                <a:cs typeface="Lato"/>
                <a:sym typeface="Lato"/>
              </a:rPr>
              <a:t>Minimal Viable product and iterate.</a:t>
            </a:r>
          </a:p>
          <a:p>
            <a:pPr lvl="0">
              <a:spcBef>
                <a:spcPts val="0"/>
              </a:spcBef>
              <a:buNone/>
            </a:pPr>
            <a:endParaRPr sz="1200">
              <a:solidFill>
                <a:schemeClr val="dk1"/>
              </a:solidFill>
              <a:latin typeface="Lato"/>
              <a:ea typeface="Lato"/>
              <a:cs typeface="Lato"/>
              <a:sym typeface="Lato"/>
            </a:endParaRPr>
          </a:p>
          <a:p>
            <a:pPr lvl="0">
              <a:spcBef>
                <a:spcPts val="0"/>
              </a:spcBef>
              <a:buNone/>
            </a:pPr>
            <a:r>
              <a:rPr lang="en-US" sz="1200">
                <a:solidFill>
                  <a:schemeClr val="dk1"/>
                </a:solidFill>
                <a:latin typeface="Lato"/>
                <a:ea typeface="Lato"/>
                <a:cs typeface="Lato"/>
                <a:sym typeface="Lato"/>
              </a:rPr>
              <a:t>This is the antithesis of the monolithic solution. It’s widely understood that your requirements will change a number of times before the project is deployed to production. </a:t>
            </a:r>
          </a:p>
          <a:p>
            <a:pPr lvl="0">
              <a:spcBef>
                <a:spcPts val="0"/>
              </a:spcBef>
              <a:buNone/>
            </a:pPr>
            <a:endParaRPr sz="1200">
              <a:solidFill>
                <a:schemeClr val="dk1"/>
              </a:solidFill>
              <a:latin typeface="Lato"/>
              <a:ea typeface="Lato"/>
              <a:cs typeface="Lato"/>
              <a:sym typeface="Lato"/>
            </a:endParaRPr>
          </a:p>
          <a:p>
            <a:pPr lvl="0">
              <a:spcBef>
                <a:spcPts val="0"/>
              </a:spcBef>
              <a:buClr>
                <a:schemeClr val="dk1"/>
              </a:buClr>
              <a:buSzPct val="91666"/>
              <a:buFont typeface="Arial"/>
              <a:buNone/>
            </a:pPr>
            <a:r>
              <a:rPr lang="en-US" sz="1200">
                <a:solidFill>
                  <a:schemeClr val="dk1"/>
                </a:solidFill>
                <a:latin typeface="Lato"/>
                <a:ea typeface="Lato"/>
                <a:cs typeface="Lato"/>
                <a:sym typeface="Lato"/>
              </a:rPr>
              <a:t>These changes result in delays and lack of visible progress. Reduce the scope, delivery and refine.</a:t>
            </a:r>
          </a:p>
          <a:p>
            <a:pPr lvl="0">
              <a:spcBef>
                <a:spcPts val="0"/>
              </a:spcBef>
              <a:buNone/>
            </a:pPr>
            <a:endParaRPr sz="1200">
              <a:solidFill>
                <a:srgbClr val="4E4242"/>
              </a:solidFill>
              <a:latin typeface="Lato"/>
              <a:ea typeface="Lato"/>
              <a:cs typeface="Lato"/>
              <a:sym typeface="Lato"/>
            </a:endParaRPr>
          </a:p>
          <a:p>
            <a:pPr lvl="0" rtl="0">
              <a:spcBef>
                <a:spcPts val="0"/>
              </a:spcBef>
              <a:buNone/>
            </a:pPr>
            <a:endParaRPr sz="1200">
              <a:solidFill>
                <a:srgbClr val="4E4242"/>
              </a:solidFill>
              <a:latin typeface="Lato"/>
              <a:ea typeface="Lato"/>
              <a:cs typeface="Lato"/>
              <a:sym typeface="Lato"/>
            </a:endParaRPr>
          </a:p>
        </p:txBody>
      </p:sp>
    </p:spTree>
    <p:extLst>
      <p:ext uri="{BB962C8B-B14F-4D97-AF65-F5344CB8AC3E}">
        <p14:creationId xmlns:p14="http://schemas.microsoft.com/office/powerpoint/2010/main" xmlns="" val="3519524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8" name="Shape 3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78571"/>
              <a:buFont typeface="Arial"/>
              <a:buNone/>
            </a:pPr>
            <a:endParaRPr sz="1400">
              <a:solidFill>
                <a:schemeClr val="dk1"/>
              </a:solidFill>
            </a:endParaRPr>
          </a:p>
          <a:p>
            <a:pPr lvl="0" rtl="0">
              <a:spcBef>
                <a:spcPts val="0"/>
              </a:spcBef>
              <a:buClr>
                <a:schemeClr val="dk1"/>
              </a:buClr>
              <a:buSzPct val="78571"/>
              <a:buFont typeface="Arial"/>
              <a:buNone/>
            </a:pPr>
            <a:endParaRPr sz="1400">
              <a:solidFill>
                <a:schemeClr val="dk1"/>
              </a:solidFill>
            </a:endParaRPr>
          </a:p>
        </p:txBody>
      </p:sp>
    </p:spTree>
    <p:extLst>
      <p:ext uri="{BB962C8B-B14F-4D97-AF65-F5344CB8AC3E}">
        <p14:creationId xmlns:p14="http://schemas.microsoft.com/office/powerpoint/2010/main" xmlns="" val="780754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7" name="Shape 3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sz="1200">
                <a:solidFill>
                  <a:schemeClr val="dk1"/>
                </a:solidFill>
                <a:latin typeface="Lato"/>
                <a:ea typeface="Lato"/>
                <a:cs typeface="Lato"/>
                <a:sym typeface="Lato"/>
              </a:rPr>
              <a:t>It put object design before procedural action design, and think about the entire system in line with real-world objects in users’ mental model, not digital-world actions (search, filter, compare and check out). Action design comes after defining the objects, as opposed to the traditional action-first process that jumps straight into flows, interactions and features.</a:t>
            </a:r>
          </a:p>
          <a:p>
            <a:pPr lvl="0">
              <a:spcBef>
                <a:spcPts val="0"/>
              </a:spcBef>
              <a:buNone/>
            </a:pPr>
            <a:endParaRPr sz="1200">
              <a:solidFill>
                <a:schemeClr val="dk1"/>
              </a:solidFill>
              <a:latin typeface="Lato"/>
              <a:ea typeface="Lato"/>
              <a:cs typeface="Lato"/>
              <a:sym typeface="Lato"/>
            </a:endParaRPr>
          </a:p>
          <a:p>
            <a:pPr lvl="0">
              <a:lnSpc>
                <a:spcPct val="115000"/>
              </a:lnSpc>
              <a:spcBef>
                <a:spcPts val="0"/>
              </a:spcBef>
              <a:spcAft>
                <a:spcPts val="1500"/>
              </a:spcAft>
              <a:buClr>
                <a:schemeClr val="dk1"/>
              </a:buClr>
              <a:buSzPct val="91666"/>
              <a:buFont typeface="Arial"/>
              <a:buNone/>
            </a:pPr>
            <a:r>
              <a:rPr lang="en-US" sz="1200">
                <a:solidFill>
                  <a:srgbClr val="0A0A0A"/>
                </a:solidFill>
                <a:highlight>
                  <a:srgbClr val="FFFFFF"/>
                </a:highlight>
                <a:latin typeface="Lato"/>
                <a:ea typeface="Lato"/>
                <a:cs typeface="Lato"/>
                <a:sym typeface="Lato"/>
              </a:rPr>
              <a:t>Described the problem in one paragraph.</a:t>
            </a:r>
          </a:p>
          <a:p>
            <a:pPr lvl="0">
              <a:lnSpc>
                <a:spcPct val="115000"/>
              </a:lnSpc>
              <a:spcBef>
                <a:spcPts val="0"/>
              </a:spcBef>
              <a:spcAft>
                <a:spcPts val="1500"/>
              </a:spcAft>
              <a:buClr>
                <a:schemeClr val="dk1"/>
              </a:buClr>
              <a:buSzPct val="91666"/>
              <a:buFont typeface="Arial"/>
              <a:buNone/>
            </a:pPr>
            <a:r>
              <a:rPr lang="en-US" sz="1200">
                <a:solidFill>
                  <a:srgbClr val="0A0A0A"/>
                </a:solidFill>
                <a:highlight>
                  <a:srgbClr val="FFFFFF"/>
                </a:highlight>
                <a:latin typeface="Lato"/>
                <a:ea typeface="Lato"/>
                <a:cs typeface="Lato"/>
                <a:sym typeface="Lato"/>
              </a:rPr>
              <a:t>Stripped out all the objects/ nouns and all behaviors / interactions between those objects.</a:t>
            </a:r>
          </a:p>
          <a:p>
            <a:pPr lvl="0">
              <a:lnSpc>
                <a:spcPct val="115000"/>
              </a:lnSpc>
              <a:spcBef>
                <a:spcPts val="0"/>
              </a:spcBef>
              <a:spcAft>
                <a:spcPts val="1500"/>
              </a:spcAft>
              <a:buClr>
                <a:schemeClr val="dk1"/>
              </a:buClr>
              <a:buSzPct val="91666"/>
              <a:buFont typeface="Arial"/>
              <a:buNone/>
            </a:pPr>
            <a:r>
              <a:rPr lang="en-US" sz="1200">
                <a:solidFill>
                  <a:srgbClr val="0A0A0A"/>
                </a:solidFill>
                <a:highlight>
                  <a:srgbClr val="FFFFFF"/>
                </a:highlight>
                <a:latin typeface="Lato"/>
                <a:ea typeface="Lato"/>
                <a:cs typeface="Lato"/>
                <a:sym typeface="Lato"/>
              </a:rPr>
              <a:t>Connect the objects and their behaviors in the object mapping diagram.</a:t>
            </a:r>
          </a:p>
          <a:p>
            <a:pPr lvl="0" rtl="0">
              <a:spcBef>
                <a:spcPts val="0"/>
              </a:spcBef>
              <a:buNone/>
            </a:pPr>
            <a:endParaRPr sz="1200">
              <a:solidFill>
                <a:schemeClr val="dk1"/>
              </a:solidFill>
              <a:latin typeface="Lato"/>
              <a:ea typeface="Lato"/>
              <a:cs typeface="Lato"/>
              <a:sym typeface="Lato"/>
            </a:endParaRPr>
          </a:p>
        </p:txBody>
      </p:sp>
    </p:spTree>
    <p:extLst>
      <p:ext uri="{BB962C8B-B14F-4D97-AF65-F5344CB8AC3E}">
        <p14:creationId xmlns:p14="http://schemas.microsoft.com/office/powerpoint/2010/main" xmlns="" val="3493420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en-US" sz="1200">
                <a:solidFill>
                  <a:srgbClr val="4E4242"/>
                </a:solidFill>
                <a:latin typeface="Lato"/>
                <a:ea typeface="Lato"/>
                <a:cs typeface="Lato"/>
                <a:sym typeface="Lato"/>
              </a:rPr>
              <a:t>Contrast that to monolithic platforms where maintenance and customization is costly and can’t easily adapt to the changing needs of your business. </a:t>
            </a:r>
          </a:p>
          <a:p>
            <a:pPr lvl="0" rtl="0">
              <a:lnSpc>
                <a:spcPct val="115000"/>
              </a:lnSpc>
              <a:spcBef>
                <a:spcPts val="0"/>
              </a:spcBef>
              <a:buClr>
                <a:schemeClr val="dk1"/>
              </a:buClr>
              <a:buSzPct val="91666"/>
              <a:buFont typeface="Arial"/>
              <a:buNone/>
            </a:pPr>
            <a:endParaRPr sz="1200">
              <a:solidFill>
                <a:srgbClr val="4E4242"/>
              </a:solidFill>
              <a:latin typeface="Lato"/>
              <a:ea typeface="Lato"/>
              <a:cs typeface="Lato"/>
              <a:sym typeface="Lato"/>
            </a:endParaRPr>
          </a:p>
          <a:p>
            <a:pPr lvl="0" rtl="0">
              <a:lnSpc>
                <a:spcPct val="115000"/>
              </a:lnSpc>
              <a:spcBef>
                <a:spcPts val="0"/>
              </a:spcBef>
              <a:buClr>
                <a:schemeClr val="dk1"/>
              </a:buClr>
              <a:buSzPct val="91666"/>
              <a:buFont typeface="Arial"/>
              <a:buNone/>
            </a:pPr>
            <a:r>
              <a:rPr lang="en-US" sz="1200">
                <a:solidFill>
                  <a:srgbClr val="4E4242"/>
                </a:solidFill>
                <a:latin typeface="Lato"/>
                <a:ea typeface="Lato"/>
                <a:cs typeface="Lato"/>
                <a:sym typeface="Lato"/>
              </a:rPr>
              <a:t>The agility you have with an API strategy is where enterprises have to head to remain competitive.</a:t>
            </a:r>
          </a:p>
          <a:p>
            <a:pPr lvl="0" rtl="0">
              <a:lnSpc>
                <a:spcPct val="115000"/>
              </a:lnSpc>
              <a:spcBef>
                <a:spcPts val="0"/>
              </a:spcBef>
              <a:buClr>
                <a:schemeClr val="dk1"/>
              </a:buClr>
              <a:buSzPct val="91666"/>
              <a:buFont typeface="Arial"/>
              <a:buNone/>
            </a:pPr>
            <a:endParaRPr sz="1200">
              <a:solidFill>
                <a:srgbClr val="4E4242"/>
              </a:solidFill>
              <a:latin typeface="Lato"/>
              <a:ea typeface="Lato"/>
              <a:cs typeface="Lato"/>
              <a:sym typeface="Lato"/>
            </a:endParaRPr>
          </a:p>
          <a:p>
            <a:pPr lvl="0" rtl="0">
              <a:lnSpc>
                <a:spcPct val="115000"/>
              </a:lnSpc>
              <a:spcBef>
                <a:spcPts val="0"/>
              </a:spcBef>
              <a:buClr>
                <a:schemeClr val="dk1"/>
              </a:buClr>
              <a:buSzPct val="91666"/>
              <a:buFont typeface="Arial"/>
              <a:buNone/>
            </a:pPr>
            <a:r>
              <a:rPr lang="en-US" sz="1200">
                <a:solidFill>
                  <a:srgbClr val="4E4242"/>
                </a:solidFill>
                <a:latin typeface="Lato"/>
                <a:ea typeface="Lato"/>
                <a:cs typeface="Lato"/>
                <a:sym typeface="Lato"/>
              </a:rPr>
              <a:t>An API strategy is ultimately not about technology. An API strategy is an architectural approach that revolves around a particular way of thinking about interfaces. In other words, it is an approach that assumes that every software system may one day be addressed by multiple different, as-yet-unknown groups for unknown purposes. The discipline of creating, documenting, evolving and managing interfaces between systems is the core of what an API-centric approach is about. From this perspective, systems are loosely coupled, allowing a component service to have a wide range of future uses.</a:t>
            </a:r>
          </a:p>
          <a:p>
            <a:pPr lvl="0" rtl="0">
              <a:lnSpc>
                <a:spcPct val="115000"/>
              </a:lnSpc>
              <a:spcBef>
                <a:spcPts val="0"/>
              </a:spcBef>
              <a:buClr>
                <a:schemeClr val="dk1"/>
              </a:buClr>
              <a:buSzPct val="91666"/>
              <a:buFont typeface="Arial"/>
              <a:buNone/>
            </a:pPr>
            <a:endParaRPr sz="1200">
              <a:solidFill>
                <a:srgbClr val="4E4242"/>
              </a:solidFill>
              <a:latin typeface="Lato"/>
              <a:ea typeface="Lato"/>
              <a:cs typeface="Lato"/>
              <a:sym typeface="Lato"/>
            </a:endParaRPr>
          </a:p>
          <a:p>
            <a:pPr lvl="0" rtl="0">
              <a:lnSpc>
                <a:spcPct val="115000"/>
              </a:lnSpc>
              <a:spcBef>
                <a:spcPts val="0"/>
              </a:spcBef>
              <a:buClr>
                <a:schemeClr val="dk1"/>
              </a:buClr>
              <a:buSzPct val="91666"/>
              <a:buFont typeface="Arial"/>
              <a:buNone/>
            </a:pPr>
            <a:r>
              <a:rPr lang="en-US" sz="1200">
                <a:solidFill>
                  <a:srgbClr val="3E433E"/>
                </a:solidFill>
                <a:highlight>
                  <a:srgbClr val="F9F9F9"/>
                </a:highlight>
                <a:latin typeface="Lato"/>
                <a:ea typeface="Lato"/>
                <a:cs typeface="Lato"/>
                <a:sym typeface="Lato"/>
              </a:rPr>
              <a:t>Another advantage is third-party APIs are often flat-out better. They work better and provide more flexibility than APIs that are built internally. </a:t>
            </a:r>
          </a:p>
          <a:p>
            <a:pPr lvl="0" rtl="0">
              <a:lnSpc>
                <a:spcPct val="115000"/>
              </a:lnSpc>
              <a:spcBef>
                <a:spcPts val="0"/>
              </a:spcBef>
              <a:buClr>
                <a:schemeClr val="dk1"/>
              </a:buClr>
              <a:buSzPct val="91666"/>
              <a:buFont typeface="Arial"/>
              <a:buNone/>
            </a:pPr>
            <a:endParaRPr sz="1200">
              <a:solidFill>
                <a:srgbClr val="3E433E"/>
              </a:solidFill>
              <a:highlight>
                <a:srgbClr val="F9F9F9"/>
              </a:highlight>
              <a:latin typeface="Lato"/>
              <a:ea typeface="Lato"/>
              <a:cs typeface="Lato"/>
              <a:sym typeface="Lato"/>
            </a:endParaRPr>
          </a:p>
          <a:p>
            <a:pPr lvl="0" rtl="0">
              <a:lnSpc>
                <a:spcPct val="115000"/>
              </a:lnSpc>
              <a:spcBef>
                <a:spcPts val="0"/>
              </a:spcBef>
              <a:buClr>
                <a:schemeClr val="dk1"/>
              </a:buClr>
              <a:buSzPct val="91666"/>
              <a:buFont typeface="Arial"/>
              <a:buNone/>
            </a:pPr>
            <a:r>
              <a:rPr lang="en-US" sz="1200">
                <a:solidFill>
                  <a:srgbClr val="3E433E"/>
                </a:solidFill>
                <a:highlight>
                  <a:srgbClr val="F9F9F9"/>
                </a:highlight>
                <a:latin typeface="Lato"/>
                <a:ea typeface="Lato"/>
                <a:cs typeface="Lato"/>
                <a:sym typeface="Lato"/>
              </a:rPr>
              <a:t>Companies often underestimate the amount of work that goes into building and maintaining the functionality that they can now get as a third-party API.</a:t>
            </a:r>
          </a:p>
        </p:txBody>
      </p:sp>
    </p:spTree>
    <p:extLst>
      <p:ext uri="{BB962C8B-B14F-4D97-AF65-F5344CB8AC3E}">
        <p14:creationId xmlns:p14="http://schemas.microsoft.com/office/powerpoint/2010/main" xmlns="" val="335477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4" name="Shape 3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78571"/>
              <a:buFont typeface="Arial"/>
              <a:buNone/>
            </a:pPr>
            <a:endParaRPr sz="1400">
              <a:solidFill>
                <a:schemeClr val="dk1"/>
              </a:solidFill>
            </a:endParaRPr>
          </a:p>
          <a:p>
            <a:pPr lvl="0" rtl="0">
              <a:spcBef>
                <a:spcPts val="0"/>
              </a:spcBef>
              <a:buClr>
                <a:schemeClr val="dk1"/>
              </a:buClr>
              <a:buSzPct val="78571"/>
              <a:buFont typeface="Arial"/>
              <a:buNone/>
            </a:pPr>
            <a:endParaRPr sz="1400">
              <a:solidFill>
                <a:schemeClr val="dk1"/>
              </a:solidFill>
            </a:endParaRPr>
          </a:p>
        </p:txBody>
      </p:sp>
    </p:spTree>
    <p:extLst>
      <p:ext uri="{BB962C8B-B14F-4D97-AF65-F5344CB8AC3E}">
        <p14:creationId xmlns:p14="http://schemas.microsoft.com/office/powerpoint/2010/main" xmlns="" val="2161120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3" name="Shape 3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r>
              <a:rPr lang="en-US">
                <a:solidFill>
                  <a:schemeClr val="dk1"/>
                </a:solidFill>
                <a:latin typeface="Lato"/>
                <a:ea typeface="Lato"/>
                <a:cs typeface="Lato"/>
                <a:sym typeface="Lato"/>
              </a:rPr>
              <a:t>All about the ability to react to change</a:t>
            </a:r>
          </a:p>
          <a:p>
            <a:pPr lvl="0" rtl="0">
              <a:lnSpc>
                <a:spcPct val="115000"/>
              </a:lnSpc>
              <a:spcBef>
                <a:spcPts val="0"/>
              </a:spcBef>
              <a:buNone/>
            </a:pPr>
            <a:r>
              <a:rPr lang="en-US">
                <a:solidFill>
                  <a:schemeClr val="dk1"/>
                </a:solidFill>
                <a:latin typeface="Lato"/>
                <a:ea typeface="Lato"/>
                <a:cs typeface="Lato"/>
                <a:sym typeface="Lato"/>
              </a:rPr>
              <a:t>Let the dev team take over and manage timelines and expectations</a:t>
            </a:r>
          </a:p>
          <a:p>
            <a:pPr lvl="0" rtl="0">
              <a:lnSpc>
                <a:spcPct val="115000"/>
              </a:lnSpc>
              <a:spcBef>
                <a:spcPts val="0"/>
              </a:spcBef>
              <a:buNone/>
            </a:pPr>
            <a:r>
              <a:rPr lang="en-US">
                <a:solidFill>
                  <a:schemeClr val="dk1"/>
                </a:solidFill>
                <a:latin typeface="Lato"/>
                <a:ea typeface="Lato"/>
                <a:cs typeface="Lato"/>
                <a:sym typeface="Lato"/>
              </a:rPr>
              <a:t>User stories</a:t>
            </a:r>
          </a:p>
          <a:p>
            <a:pPr lvl="0" rtl="0">
              <a:lnSpc>
                <a:spcPct val="115000"/>
              </a:lnSpc>
              <a:spcBef>
                <a:spcPts val="0"/>
              </a:spcBef>
              <a:buNone/>
            </a:pPr>
            <a:r>
              <a:rPr lang="en-US">
                <a:solidFill>
                  <a:schemeClr val="dk1"/>
                </a:solidFill>
                <a:latin typeface="Lato"/>
                <a:ea typeface="Lato"/>
                <a:cs typeface="Lato"/>
                <a:sym typeface="Lato"/>
              </a:rPr>
              <a:t>Backlog grooming</a:t>
            </a:r>
          </a:p>
          <a:p>
            <a:pPr lvl="0" rtl="0">
              <a:lnSpc>
                <a:spcPct val="115000"/>
              </a:lnSpc>
              <a:spcBef>
                <a:spcPts val="0"/>
              </a:spcBef>
              <a:buNone/>
            </a:pPr>
            <a:r>
              <a:rPr lang="en-US">
                <a:solidFill>
                  <a:schemeClr val="dk1"/>
                </a:solidFill>
                <a:latin typeface="Lato"/>
                <a:ea typeface="Lato"/>
                <a:cs typeface="Lato"/>
                <a:sym typeface="Lato"/>
              </a:rPr>
              <a:t>Sprint planning</a:t>
            </a:r>
          </a:p>
          <a:p>
            <a:pPr lvl="0">
              <a:lnSpc>
                <a:spcPct val="115000"/>
              </a:lnSpc>
              <a:spcBef>
                <a:spcPts val="0"/>
              </a:spcBef>
              <a:buNone/>
            </a:pPr>
            <a:r>
              <a:rPr lang="en-US">
                <a:solidFill>
                  <a:schemeClr val="dk1"/>
                </a:solidFill>
                <a:latin typeface="Lato"/>
                <a:ea typeface="Lato"/>
                <a:cs typeface="Lato"/>
                <a:sym typeface="Lato"/>
              </a:rPr>
              <a:t>UAT</a:t>
            </a:r>
          </a:p>
          <a:p>
            <a:pPr marL="457200" lvl="0" indent="0">
              <a:lnSpc>
                <a:spcPct val="115000"/>
              </a:lnSpc>
              <a:spcBef>
                <a:spcPts val="0"/>
              </a:spcBef>
              <a:buNone/>
            </a:pPr>
            <a:r>
              <a:rPr lang="en-US">
                <a:solidFill>
                  <a:schemeClr val="dk1"/>
                </a:solidFill>
                <a:latin typeface="Lato"/>
                <a:ea typeface="Lato"/>
                <a:cs typeface="Lato"/>
                <a:sym typeface="Lato"/>
              </a:rPr>
              <a:t>Get frequent sign off from your customer</a:t>
            </a:r>
          </a:p>
          <a:p>
            <a:pPr marL="457200" lvl="0" indent="0">
              <a:lnSpc>
                <a:spcPct val="115000"/>
              </a:lnSpc>
              <a:spcBef>
                <a:spcPts val="0"/>
              </a:spcBef>
              <a:buNone/>
            </a:pPr>
            <a:r>
              <a:rPr lang="en-US">
                <a:solidFill>
                  <a:schemeClr val="dk1"/>
                </a:solidFill>
                <a:latin typeface="Lato"/>
                <a:ea typeface="Lato"/>
                <a:cs typeface="Lato"/>
                <a:sym typeface="Lato"/>
              </a:rPr>
              <a:t>Take feedback and iterate</a:t>
            </a:r>
          </a:p>
          <a:p>
            <a:pPr lvl="0" rtl="0">
              <a:spcBef>
                <a:spcPts val="0"/>
              </a:spcBef>
              <a:buNone/>
            </a:pPr>
            <a:endParaRPr>
              <a:solidFill>
                <a:schemeClr val="dk1"/>
              </a:solidFill>
              <a:latin typeface="Lato"/>
              <a:ea typeface="Lato"/>
              <a:cs typeface="Lato"/>
              <a:sym typeface="Lato"/>
            </a:endParaRPr>
          </a:p>
        </p:txBody>
      </p:sp>
    </p:spTree>
    <p:extLst>
      <p:ext uri="{BB962C8B-B14F-4D97-AF65-F5344CB8AC3E}">
        <p14:creationId xmlns:p14="http://schemas.microsoft.com/office/powerpoint/2010/main" xmlns="" val="2564935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Shape 3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78571"/>
              <a:buFont typeface="Arial"/>
              <a:buNone/>
            </a:pPr>
            <a:endParaRPr sz="1400">
              <a:solidFill>
                <a:schemeClr val="dk1"/>
              </a:solidFill>
            </a:endParaRPr>
          </a:p>
          <a:p>
            <a:pPr lvl="0" rtl="0">
              <a:spcBef>
                <a:spcPts val="0"/>
              </a:spcBef>
              <a:buClr>
                <a:schemeClr val="dk1"/>
              </a:buClr>
              <a:buSzPct val="78571"/>
              <a:buFont typeface="Arial"/>
              <a:buNone/>
            </a:pPr>
            <a:endParaRPr sz="1400">
              <a:solidFill>
                <a:schemeClr val="dk1"/>
              </a:solidFill>
            </a:endParaRPr>
          </a:p>
        </p:txBody>
      </p:sp>
    </p:spTree>
    <p:extLst>
      <p:ext uri="{BB962C8B-B14F-4D97-AF65-F5344CB8AC3E}">
        <p14:creationId xmlns:p14="http://schemas.microsoft.com/office/powerpoint/2010/main" xmlns="" val="337963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9" name="Shape 3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lvl="0" indent="0" rtl="0">
              <a:lnSpc>
                <a:spcPct val="115000"/>
              </a:lnSpc>
              <a:spcBef>
                <a:spcPts val="0"/>
              </a:spcBef>
              <a:buNone/>
            </a:pPr>
            <a:r>
              <a:rPr lang="en-US" sz="1200">
                <a:solidFill>
                  <a:schemeClr val="dk1"/>
                </a:solidFill>
                <a:latin typeface="Lato"/>
                <a:ea typeface="Lato"/>
                <a:cs typeface="Lato"/>
                <a:sym typeface="Lato"/>
              </a:rPr>
              <a:t>Continuous development and deployment</a:t>
            </a:r>
          </a:p>
          <a:p>
            <a:pPr marL="0" lvl="0" indent="0">
              <a:lnSpc>
                <a:spcPct val="115000"/>
              </a:lnSpc>
              <a:spcBef>
                <a:spcPts val="0"/>
              </a:spcBef>
              <a:buNone/>
            </a:pPr>
            <a:r>
              <a:rPr lang="en-US" sz="1200">
                <a:solidFill>
                  <a:schemeClr val="dk1"/>
                </a:solidFill>
                <a:latin typeface="Lato"/>
                <a:ea typeface="Lato"/>
                <a:cs typeface="Lato"/>
                <a:sym typeface="Lato"/>
              </a:rPr>
              <a:t>Automated builds and tests</a:t>
            </a:r>
          </a:p>
          <a:p>
            <a:pPr marL="0" lvl="0" indent="0">
              <a:lnSpc>
                <a:spcPct val="115000"/>
              </a:lnSpc>
              <a:spcBef>
                <a:spcPts val="0"/>
              </a:spcBef>
              <a:buNone/>
            </a:pPr>
            <a:r>
              <a:rPr lang="en-US" sz="1200">
                <a:solidFill>
                  <a:schemeClr val="dk1"/>
                </a:solidFill>
                <a:latin typeface="Lato"/>
                <a:ea typeface="Lato"/>
                <a:cs typeface="Lato"/>
                <a:sym typeface="Lato"/>
              </a:rPr>
              <a:t>Feature based releases / Github flow</a:t>
            </a:r>
          </a:p>
          <a:p>
            <a:pPr marL="0" lvl="0" indent="0" rtl="0">
              <a:lnSpc>
                <a:spcPct val="115000"/>
              </a:lnSpc>
              <a:spcBef>
                <a:spcPts val="0"/>
              </a:spcBef>
              <a:buNone/>
            </a:pPr>
            <a:r>
              <a:rPr lang="en-US" sz="1200">
                <a:solidFill>
                  <a:schemeClr val="dk1"/>
                </a:solidFill>
                <a:latin typeface="Lato"/>
                <a:ea typeface="Lato"/>
                <a:cs typeface="Lato"/>
                <a:sym typeface="Lato"/>
              </a:rPr>
              <a:t>Minimize effect of every release</a:t>
            </a:r>
          </a:p>
          <a:p>
            <a:pPr marL="0" lvl="0" indent="0" rtl="0">
              <a:lnSpc>
                <a:spcPct val="115000"/>
              </a:lnSpc>
              <a:spcBef>
                <a:spcPts val="0"/>
              </a:spcBef>
              <a:buNone/>
            </a:pPr>
            <a:endParaRPr sz="1200">
              <a:solidFill>
                <a:schemeClr val="dk1"/>
              </a:solidFill>
              <a:latin typeface="Lato"/>
              <a:ea typeface="Lato"/>
              <a:cs typeface="Lato"/>
              <a:sym typeface="Lato"/>
            </a:endParaRPr>
          </a:p>
          <a:p>
            <a:pPr marL="0" lvl="0" indent="-69850" rtl="0">
              <a:lnSpc>
                <a:spcPct val="115000"/>
              </a:lnSpc>
              <a:spcBef>
                <a:spcPts val="0"/>
              </a:spcBef>
              <a:buClr>
                <a:srgbClr val="000000"/>
              </a:buClr>
              <a:buSzPct val="91666"/>
              <a:buFont typeface="Arial"/>
              <a:buNone/>
            </a:pPr>
            <a:r>
              <a:rPr lang="en-US" sz="1200">
                <a:solidFill>
                  <a:schemeClr val="dk1"/>
                </a:solidFill>
                <a:latin typeface="Lato"/>
                <a:ea typeface="Lato"/>
                <a:cs typeface="Lato"/>
                <a:sym typeface="Lato"/>
              </a:rPr>
              <a:t>http://agilemanifesto.org/principles.html</a:t>
            </a:r>
          </a:p>
        </p:txBody>
      </p:sp>
    </p:spTree>
    <p:extLst>
      <p:ext uri="{BB962C8B-B14F-4D97-AF65-F5344CB8AC3E}">
        <p14:creationId xmlns:p14="http://schemas.microsoft.com/office/powerpoint/2010/main" xmlns="" val="2928682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6" name="Shape 4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en-US" sz="1200">
                <a:solidFill>
                  <a:schemeClr val="dk1"/>
                </a:solidFill>
                <a:latin typeface="Lato"/>
                <a:ea typeface="Lato"/>
                <a:cs typeface="Lato"/>
                <a:sym typeface="Lato"/>
              </a:rPr>
              <a:t>After operating as a customer for 3 years Steve Davis accepted a position with Four51 as a software developer. During his 10 years with Four51 he’s been the voice of the customer for the tech and development teams. His advocacy lead to the seeding of the API-first strategy and eventually the creation of the application development platform, or Dev Center. His role has expanded to Chief Technology Officer where he manages an ever growing technology team to  realize the benefits of API-first strategies and continue to deliver innovation to the OrderCloud platform. @stevefour51</a:t>
            </a:r>
          </a:p>
          <a:p>
            <a:pPr lvl="0" rtl="0">
              <a:spcBef>
                <a:spcPts val="0"/>
              </a:spcBef>
              <a:buClr>
                <a:schemeClr val="dk1"/>
              </a:buClr>
              <a:buSzPct val="91666"/>
              <a:buFont typeface="Arial"/>
              <a:buNone/>
            </a:pPr>
            <a:endParaRPr sz="1200">
              <a:solidFill>
                <a:schemeClr val="dk1"/>
              </a:solidFill>
              <a:latin typeface="Lato"/>
              <a:ea typeface="Lato"/>
              <a:cs typeface="Lato"/>
              <a:sym typeface="Lato"/>
            </a:endParaRPr>
          </a:p>
          <a:p>
            <a:pPr lvl="0" rtl="0">
              <a:lnSpc>
                <a:spcPct val="115000"/>
              </a:lnSpc>
              <a:spcBef>
                <a:spcPts val="0"/>
              </a:spcBef>
              <a:buClr>
                <a:schemeClr val="dk1"/>
              </a:buClr>
              <a:buSzPct val="91666"/>
              <a:buFont typeface="Arial"/>
              <a:buNone/>
            </a:pPr>
            <a:r>
              <a:rPr lang="en-US" sz="1200">
                <a:solidFill>
                  <a:schemeClr val="dk1"/>
                </a:solidFill>
                <a:latin typeface="Lato"/>
                <a:ea typeface="Lato"/>
                <a:cs typeface="Lato"/>
                <a:sym typeface="Lato"/>
              </a:rPr>
              <a:t>Bill has been with Four51 for 10 years in a variety of sales and business development roles.  Bill is currently the Vice President of Channel Development and works to build a network of partners who development and implement world class solutions on the Four51 OrderCloud platform. @bosteraas</a:t>
            </a:r>
          </a:p>
        </p:txBody>
      </p:sp>
    </p:spTree>
    <p:extLst>
      <p:ext uri="{BB962C8B-B14F-4D97-AF65-F5344CB8AC3E}">
        <p14:creationId xmlns:p14="http://schemas.microsoft.com/office/powerpoint/2010/main" xmlns="" val="2086694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en-US" sz="1200">
                <a:solidFill>
                  <a:srgbClr val="3E433E"/>
                </a:solidFill>
                <a:highlight>
                  <a:srgbClr val="F9F9F9"/>
                </a:highlight>
                <a:latin typeface="Lato"/>
                <a:ea typeface="Lato"/>
                <a:cs typeface="Lato"/>
                <a:sym typeface="Lato"/>
              </a:rPr>
              <a:t>There is a rising wave of software innovation in the area of APIs that provide critical connective tissue and increasingly important functionality</a:t>
            </a:r>
          </a:p>
          <a:p>
            <a:pPr lvl="0" rtl="0">
              <a:lnSpc>
                <a:spcPct val="115000"/>
              </a:lnSpc>
              <a:spcBef>
                <a:spcPts val="0"/>
              </a:spcBef>
              <a:buClr>
                <a:schemeClr val="dk1"/>
              </a:buClr>
              <a:buSzPct val="91666"/>
              <a:buFont typeface="Arial"/>
              <a:buNone/>
            </a:pPr>
            <a:endParaRPr sz="1200">
              <a:solidFill>
                <a:srgbClr val="3E433E"/>
              </a:solidFill>
              <a:highlight>
                <a:srgbClr val="F9F9F9"/>
              </a:highlight>
              <a:latin typeface="Lato"/>
              <a:ea typeface="Lato"/>
              <a:cs typeface="Lato"/>
              <a:sym typeface="Lato"/>
            </a:endParaRPr>
          </a:p>
          <a:p>
            <a:pPr lvl="0" rtl="0">
              <a:lnSpc>
                <a:spcPct val="115000"/>
              </a:lnSpc>
              <a:spcBef>
                <a:spcPts val="0"/>
              </a:spcBef>
              <a:buClr>
                <a:schemeClr val="dk1"/>
              </a:buClr>
              <a:buSzPct val="91666"/>
              <a:buFont typeface="Arial"/>
              <a:buNone/>
            </a:pPr>
            <a:r>
              <a:rPr lang="en-US" sz="1200">
                <a:solidFill>
                  <a:srgbClr val="4E4242"/>
                </a:solidFill>
                <a:highlight>
                  <a:srgbClr val="FFFFFF"/>
                </a:highlight>
                <a:latin typeface="Lato"/>
                <a:ea typeface="Lato"/>
                <a:cs typeface="Lato"/>
                <a:sym typeface="Lato"/>
              </a:rPr>
              <a:t>Now, a new breed of third-party APIs are offering capabilities that free developers from lock-in to any particular platform and allow them to more efficiently bring their applications to market.</a:t>
            </a:r>
          </a:p>
          <a:p>
            <a:pPr lvl="0" rtl="0">
              <a:lnSpc>
                <a:spcPct val="115000"/>
              </a:lnSpc>
              <a:spcBef>
                <a:spcPts val="0"/>
              </a:spcBef>
              <a:buClr>
                <a:schemeClr val="dk1"/>
              </a:buClr>
              <a:buSzPct val="91666"/>
              <a:buFont typeface="Arial"/>
              <a:buNone/>
            </a:pPr>
            <a:endParaRPr sz="1200">
              <a:solidFill>
                <a:srgbClr val="4E4242"/>
              </a:solidFill>
              <a:highlight>
                <a:srgbClr val="FFFFFF"/>
              </a:highlight>
              <a:latin typeface="Lato"/>
              <a:ea typeface="Lato"/>
              <a:cs typeface="Lato"/>
              <a:sym typeface="Lato"/>
            </a:endParaRPr>
          </a:p>
          <a:p>
            <a:pPr lvl="0" rtl="0">
              <a:lnSpc>
                <a:spcPct val="115000"/>
              </a:lnSpc>
              <a:spcBef>
                <a:spcPts val="0"/>
              </a:spcBef>
              <a:buClr>
                <a:schemeClr val="dk1"/>
              </a:buClr>
              <a:buSzPct val="91666"/>
              <a:buFont typeface="Arial"/>
              <a:buNone/>
            </a:pPr>
            <a:r>
              <a:rPr lang="en-US" sz="1200">
                <a:solidFill>
                  <a:srgbClr val="3E433E"/>
                </a:solidFill>
                <a:highlight>
                  <a:srgbClr val="F9F9F9"/>
                </a:highlight>
                <a:latin typeface="Lato"/>
                <a:ea typeface="Lato"/>
                <a:cs typeface="Lato"/>
                <a:sym typeface="Lato"/>
              </a:rPr>
              <a:t>The monolithic infrastructure and applications that have powered businesses over the past few decades are giving way to distributed and modular alternatives. These rely on small, independent and reusable </a:t>
            </a:r>
            <a:r>
              <a:rPr lang="en-US" sz="1200">
                <a:solidFill>
                  <a:srgbClr val="089E00"/>
                </a:solidFill>
                <a:highlight>
                  <a:srgbClr val="F9F9F9"/>
                </a:highlight>
                <a:latin typeface="Lato"/>
                <a:ea typeface="Lato"/>
                <a:cs typeface="Lato"/>
                <a:sym typeface="Lato"/>
                <a:hlinkClick r:id="rId3"/>
              </a:rPr>
              <a:t>microservices</a:t>
            </a:r>
            <a:r>
              <a:rPr lang="en-US" sz="1200">
                <a:solidFill>
                  <a:srgbClr val="3E433E"/>
                </a:solidFill>
                <a:highlight>
                  <a:srgbClr val="F9F9F9"/>
                </a:highlight>
                <a:latin typeface="Lato"/>
                <a:ea typeface="Lato"/>
                <a:cs typeface="Lato"/>
                <a:sym typeface="Lato"/>
              </a:rPr>
              <a:t> that can be assembled relatively easily into more complex applications.</a:t>
            </a:r>
          </a:p>
          <a:p>
            <a:pPr lvl="0">
              <a:lnSpc>
                <a:spcPct val="115000"/>
              </a:lnSpc>
              <a:spcBef>
                <a:spcPts val="0"/>
              </a:spcBef>
              <a:buClr>
                <a:schemeClr val="dk1"/>
              </a:buClr>
              <a:buSzPct val="91666"/>
              <a:buFont typeface="Arial"/>
              <a:buNone/>
            </a:pPr>
            <a:endParaRPr sz="1200">
              <a:solidFill>
                <a:srgbClr val="3E433E"/>
              </a:solidFill>
              <a:highlight>
                <a:srgbClr val="F9F9F9"/>
              </a:highlight>
              <a:latin typeface="Lato"/>
              <a:ea typeface="Lato"/>
              <a:cs typeface="Lato"/>
              <a:sym typeface="Lato"/>
            </a:endParaRPr>
          </a:p>
          <a:p>
            <a:pPr lvl="0">
              <a:spcBef>
                <a:spcPts val="0"/>
              </a:spcBef>
              <a:buNone/>
            </a:pPr>
            <a:r>
              <a:rPr lang="en-US" sz="1200">
                <a:solidFill>
                  <a:srgbClr val="3E433E"/>
                </a:solidFill>
                <a:highlight>
                  <a:srgbClr val="F9F9F9"/>
                </a:highlight>
                <a:latin typeface="Lato"/>
                <a:ea typeface="Lato"/>
                <a:cs typeface="Lato"/>
                <a:sym typeface="Lato"/>
              </a:rPr>
              <a:t>As a result, developers can focus on their own unique functionality and surround it with fully functional, distributed processes developed by other specialists, which they access through APIs.</a:t>
            </a:r>
          </a:p>
          <a:p>
            <a:pPr lvl="0">
              <a:spcBef>
                <a:spcPts val="0"/>
              </a:spcBef>
              <a:buNone/>
            </a:pPr>
            <a:endParaRPr sz="1200">
              <a:solidFill>
                <a:srgbClr val="3E433E"/>
              </a:solidFill>
              <a:highlight>
                <a:srgbClr val="F9F9F9"/>
              </a:highlight>
              <a:latin typeface="Lato"/>
              <a:ea typeface="Lato"/>
              <a:cs typeface="Lato"/>
              <a:sym typeface="Lato"/>
            </a:endParaRPr>
          </a:p>
          <a:p>
            <a:pPr lvl="0" rtl="0">
              <a:spcBef>
                <a:spcPts val="0"/>
              </a:spcBef>
              <a:buNone/>
            </a:pPr>
            <a:r>
              <a:rPr lang="en-US" sz="1200">
                <a:solidFill>
                  <a:srgbClr val="3E433E"/>
                </a:solidFill>
                <a:highlight>
                  <a:srgbClr val="F9F9F9"/>
                </a:highlight>
                <a:latin typeface="Lato"/>
                <a:ea typeface="Lato"/>
                <a:cs typeface="Lato"/>
                <a:sym typeface="Lato"/>
              </a:rPr>
              <a:t>Developers realize that much of the functionality they need to build into an app is redundant to what many other companies are toiling over. They’ve learned not to expend precious resources on reinventing the wheel but instead to rely on APIs from the larger platforms</a:t>
            </a:r>
          </a:p>
        </p:txBody>
      </p:sp>
    </p:spTree>
    <p:extLst>
      <p:ext uri="{BB962C8B-B14F-4D97-AF65-F5344CB8AC3E}">
        <p14:creationId xmlns:p14="http://schemas.microsoft.com/office/powerpoint/2010/main" xmlns="" val="2517254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Shape 2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en-US" sz="1200">
                <a:solidFill>
                  <a:srgbClr val="4E4242"/>
                </a:solidFill>
                <a:latin typeface="Lato"/>
                <a:ea typeface="Lato"/>
                <a:cs typeface="Lato"/>
                <a:sym typeface="Lato"/>
              </a:rPr>
              <a:t>Contrast that to monolithic platforms where maintenance and customization is costly and can’t easily adapt to the changing needs of your business. </a:t>
            </a:r>
          </a:p>
          <a:p>
            <a:pPr lvl="0" rtl="0">
              <a:lnSpc>
                <a:spcPct val="115000"/>
              </a:lnSpc>
              <a:spcBef>
                <a:spcPts val="0"/>
              </a:spcBef>
              <a:buClr>
                <a:schemeClr val="dk1"/>
              </a:buClr>
              <a:buSzPct val="91666"/>
              <a:buFont typeface="Arial"/>
              <a:buNone/>
            </a:pPr>
            <a:endParaRPr sz="1200">
              <a:solidFill>
                <a:srgbClr val="4E4242"/>
              </a:solidFill>
              <a:latin typeface="Lato"/>
              <a:ea typeface="Lato"/>
              <a:cs typeface="Lato"/>
              <a:sym typeface="Lato"/>
            </a:endParaRPr>
          </a:p>
          <a:p>
            <a:pPr lvl="0" rtl="0">
              <a:lnSpc>
                <a:spcPct val="115000"/>
              </a:lnSpc>
              <a:spcBef>
                <a:spcPts val="0"/>
              </a:spcBef>
              <a:buClr>
                <a:schemeClr val="dk1"/>
              </a:buClr>
              <a:buSzPct val="91666"/>
              <a:buFont typeface="Arial"/>
              <a:buNone/>
            </a:pPr>
            <a:r>
              <a:rPr lang="en-US" sz="1200">
                <a:solidFill>
                  <a:srgbClr val="4E4242"/>
                </a:solidFill>
                <a:latin typeface="Lato"/>
                <a:ea typeface="Lato"/>
                <a:cs typeface="Lato"/>
                <a:sym typeface="Lato"/>
              </a:rPr>
              <a:t>The agility you have with an API strategy is where enterprises have to head to remain competitive.</a:t>
            </a:r>
          </a:p>
          <a:p>
            <a:pPr lvl="0" rtl="0">
              <a:lnSpc>
                <a:spcPct val="115000"/>
              </a:lnSpc>
              <a:spcBef>
                <a:spcPts val="0"/>
              </a:spcBef>
              <a:buClr>
                <a:schemeClr val="dk1"/>
              </a:buClr>
              <a:buSzPct val="91666"/>
              <a:buFont typeface="Arial"/>
              <a:buNone/>
            </a:pPr>
            <a:endParaRPr sz="1200">
              <a:solidFill>
                <a:srgbClr val="4E4242"/>
              </a:solidFill>
              <a:latin typeface="Lato"/>
              <a:ea typeface="Lato"/>
              <a:cs typeface="Lato"/>
              <a:sym typeface="Lato"/>
            </a:endParaRPr>
          </a:p>
          <a:p>
            <a:pPr lvl="0" rtl="0">
              <a:lnSpc>
                <a:spcPct val="115000"/>
              </a:lnSpc>
              <a:spcBef>
                <a:spcPts val="0"/>
              </a:spcBef>
              <a:buClr>
                <a:schemeClr val="dk1"/>
              </a:buClr>
              <a:buSzPct val="91666"/>
              <a:buFont typeface="Arial"/>
              <a:buNone/>
            </a:pPr>
            <a:r>
              <a:rPr lang="en-US" sz="1200">
                <a:solidFill>
                  <a:srgbClr val="4E4242"/>
                </a:solidFill>
                <a:latin typeface="Lato"/>
                <a:ea typeface="Lato"/>
                <a:cs typeface="Lato"/>
                <a:sym typeface="Lato"/>
              </a:rPr>
              <a:t>An API strategy is ultimately not about technology. An API strategy is an architectural approach that revolves around a particular way of thinking about interfaces. In other words, it is an approach that assumes that every software system may one day be addressed by multiple different, as-yet-unknown groups for unknown purposes. The discipline of creating, documenting, evolving and managing interfaces between systems is the core of what an API-centric approach is about. From this perspective, systems are loosely coupled, allowing a component service to have a wide range of future uses.</a:t>
            </a:r>
          </a:p>
          <a:p>
            <a:pPr lvl="0" rtl="0">
              <a:lnSpc>
                <a:spcPct val="115000"/>
              </a:lnSpc>
              <a:spcBef>
                <a:spcPts val="0"/>
              </a:spcBef>
              <a:buClr>
                <a:schemeClr val="dk1"/>
              </a:buClr>
              <a:buSzPct val="91666"/>
              <a:buFont typeface="Arial"/>
              <a:buNone/>
            </a:pPr>
            <a:endParaRPr sz="1200">
              <a:solidFill>
                <a:srgbClr val="4E4242"/>
              </a:solidFill>
              <a:latin typeface="Lato"/>
              <a:ea typeface="Lato"/>
              <a:cs typeface="Lato"/>
              <a:sym typeface="Lato"/>
            </a:endParaRPr>
          </a:p>
          <a:p>
            <a:pPr lvl="0" rtl="0">
              <a:lnSpc>
                <a:spcPct val="115000"/>
              </a:lnSpc>
              <a:spcBef>
                <a:spcPts val="0"/>
              </a:spcBef>
              <a:buClr>
                <a:schemeClr val="dk1"/>
              </a:buClr>
              <a:buSzPct val="91666"/>
              <a:buFont typeface="Arial"/>
              <a:buNone/>
            </a:pPr>
            <a:r>
              <a:rPr lang="en-US" sz="1200">
                <a:solidFill>
                  <a:srgbClr val="3E433E"/>
                </a:solidFill>
                <a:highlight>
                  <a:srgbClr val="F9F9F9"/>
                </a:highlight>
                <a:latin typeface="Lato"/>
                <a:ea typeface="Lato"/>
                <a:cs typeface="Lato"/>
                <a:sym typeface="Lato"/>
              </a:rPr>
              <a:t>Another advantage is third-party APIs are often flat-out better. They work better and provide more flexibility than APIs that are built internally. </a:t>
            </a:r>
          </a:p>
          <a:p>
            <a:pPr lvl="0" rtl="0">
              <a:lnSpc>
                <a:spcPct val="115000"/>
              </a:lnSpc>
              <a:spcBef>
                <a:spcPts val="0"/>
              </a:spcBef>
              <a:buClr>
                <a:schemeClr val="dk1"/>
              </a:buClr>
              <a:buSzPct val="91666"/>
              <a:buFont typeface="Arial"/>
              <a:buNone/>
            </a:pPr>
            <a:endParaRPr sz="1200">
              <a:solidFill>
                <a:srgbClr val="3E433E"/>
              </a:solidFill>
              <a:highlight>
                <a:srgbClr val="F9F9F9"/>
              </a:highlight>
              <a:latin typeface="Lato"/>
              <a:ea typeface="Lato"/>
              <a:cs typeface="Lato"/>
              <a:sym typeface="Lato"/>
            </a:endParaRPr>
          </a:p>
          <a:p>
            <a:pPr lvl="0" rtl="0">
              <a:lnSpc>
                <a:spcPct val="115000"/>
              </a:lnSpc>
              <a:spcBef>
                <a:spcPts val="0"/>
              </a:spcBef>
              <a:buClr>
                <a:schemeClr val="dk1"/>
              </a:buClr>
              <a:buSzPct val="91666"/>
              <a:buFont typeface="Arial"/>
              <a:buNone/>
            </a:pPr>
            <a:r>
              <a:rPr lang="en-US" sz="1200">
                <a:solidFill>
                  <a:srgbClr val="3E433E"/>
                </a:solidFill>
                <a:highlight>
                  <a:srgbClr val="F9F9F9"/>
                </a:highlight>
                <a:latin typeface="Lato"/>
                <a:ea typeface="Lato"/>
                <a:cs typeface="Lato"/>
                <a:sym typeface="Lato"/>
              </a:rPr>
              <a:t>Companies often underestimate the amount of work that goes into building and maintaining the functionality that they can now get as a third-party API.</a:t>
            </a:r>
          </a:p>
        </p:txBody>
      </p:sp>
    </p:spTree>
    <p:extLst>
      <p:ext uri="{BB962C8B-B14F-4D97-AF65-F5344CB8AC3E}">
        <p14:creationId xmlns:p14="http://schemas.microsoft.com/office/powerpoint/2010/main" xmlns="" val="1694586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0"/>
              </a:spcBef>
              <a:buClr>
                <a:schemeClr val="dk1"/>
              </a:buClr>
              <a:buSzPct val="91666"/>
              <a:buFont typeface="Arial"/>
              <a:buNone/>
            </a:pPr>
            <a:r>
              <a:rPr lang="en-US" sz="1200">
                <a:solidFill>
                  <a:srgbClr val="4E4242"/>
                </a:solidFill>
                <a:latin typeface="Lato"/>
                <a:ea typeface="Lato"/>
                <a:cs typeface="Lato"/>
                <a:sym typeface="Lato"/>
              </a:rPr>
              <a:t>Customization – be it of business processes, interfaces, or any other factor that makes a business unique – is essential (Q17).</a:t>
            </a:r>
            <a:br>
              <a:rPr lang="en-US" sz="1200">
                <a:solidFill>
                  <a:srgbClr val="4E4242"/>
                </a:solidFill>
                <a:latin typeface="Lato"/>
                <a:ea typeface="Lato"/>
                <a:cs typeface="Lato"/>
                <a:sym typeface="Lato"/>
              </a:rPr>
            </a:br>
            <a:r>
              <a:rPr lang="en-US" sz="1200">
                <a:solidFill>
                  <a:srgbClr val="4E4242"/>
                </a:solidFill>
                <a:latin typeface="Lato"/>
                <a:ea typeface="Lato"/>
                <a:cs typeface="Lato"/>
                <a:sym typeface="Lato"/>
              </a:rPr>
              <a:t>Developers seek PaaS B2B eCommerce solutions because they accommodate the needs of today’s businesses. PaaS users are motivated by these solutions’ abilities to customize in a number of ways, accommodate the new technologies customers want to use, and move at modern speed at a lower price point (Q6).</a:t>
            </a:r>
            <a:br>
              <a:rPr lang="en-US" sz="1200">
                <a:solidFill>
                  <a:srgbClr val="4E4242"/>
                </a:solidFill>
                <a:latin typeface="Lato"/>
                <a:ea typeface="Lato"/>
                <a:cs typeface="Lato"/>
                <a:sym typeface="Lato"/>
              </a:rPr>
            </a:br>
            <a:r>
              <a:rPr lang="en-US" sz="1200">
                <a:solidFill>
                  <a:srgbClr val="4E4242"/>
                </a:solidFill>
                <a:latin typeface="Lato"/>
                <a:ea typeface="Lato"/>
                <a:cs typeface="Lato"/>
                <a:sym typeface="Lato"/>
              </a:rPr>
              <a:t>What makes PaaS-based B2B eCommerce succeed depends on company segments. Vendors prioritize RESTful APIs, customers need ongoing support services, and partners value documentation (Q18).</a:t>
            </a:r>
            <a:br>
              <a:rPr lang="en-US" sz="1200">
                <a:solidFill>
                  <a:srgbClr val="4E4242"/>
                </a:solidFill>
                <a:latin typeface="Lato"/>
                <a:ea typeface="Lato"/>
                <a:cs typeface="Lato"/>
                <a:sym typeface="Lato"/>
              </a:rPr>
            </a:br>
            <a:endParaRPr lang="en-US" sz="1200">
              <a:solidFill>
                <a:srgbClr val="4E4242"/>
              </a:solidFill>
              <a:latin typeface="Lato"/>
              <a:ea typeface="Lato"/>
              <a:cs typeface="Lato"/>
              <a:sym typeface="Lato"/>
            </a:endParaRPr>
          </a:p>
          <a:p>
            <a:pPr lvl="0">
              <a:lnSpc>
                <a:spcPct val="115000"/>
              </a:lnSpc>
              <a:spcBef>
                <a:spcPts val="0"/>
              </a:spcBef>
              <a:buClr>
                <a:schemeClr val="dk1"/>
              </a:buClr>
              <a:buSzPct val="91666"/>
              <a:buFont typeface="Arial"/>
              <a:buNone/>
            </a:pPr>
            <a:r>
              <a:rPr lang="en-US" sz="1200">
                <a:solidFill>
                  <a:srgbClr val="4E4242"/>
                </a:solidFill>
                <a:latin typeface="Lato"/>
                <a:ea typeface="Lato"/>
                <a:cs typeface="Lato"/>
                <a:sym typeface="Lato"/>
              </a:rPr>
              <a:t>APIs cut down on distractions. They allow you to outsource parts of your operations and infrastructure to other companies that are domain experts.</a:t>
            </a:r>
            <a:br>
              <a:rPr lang="en-US" sz="1200">
                <a:solidFill>
                  <a:srgbClr val="4E4242"/>
                </a:solidFill>
                <a:latin typeface="Lato"/>
                <a:ea typeface="Lato"/>
                <a:cs typeface="Lato"/>
                <a:sym typeface="Lato"/>
              </a:rPr>
            </a:br>
            <a:r>
              <a:rPr lang="en-US" sz="1200">
                <a:solidFill>
                  <a:srgbClr val="4E4242"/>
                </a:solidFill>
                <a:latin typeface="Lato"/>
                <a:ea typeface="Lato"/>
                <a:cs typeface="Lato"/>
                <a:sym typeface="Lato"/>
              </a:rPr>
              <a:t>APIs help you acquire knowledge. Allowing parts of your application infrastructure to be handled by experts puts you in the position to learn from said experts.</a:t>
            </a:r>
            <a:br>
              <a:rPr lang="en-US" sz="1200">
                <a:solidFill>
                  <a:srgbClr val="4E4242"/>
                </a:solidFill>
                <a:latin typeface="Lato"/>
                <a:ea typeface="Lato"/>
                <a:cs typeface="Lato"/>
                <a:sym typeface="Lato"/>
              </a:rPr>
            </a:br>
            <a:r>
              <a:rPr lang="en-US" sz="1200">
                <a:solidFill>
                  <a:srgbClr val="4E4242"/>
                </a:solidFill>
                <a:latin typeface="Lato"/>
                <a:ea typeface="Lato"/>
                <a:cs typeface="Lato"/>
                <a:sym typeface="Lato"/>
              </a:rPr>
              <a:t>APIs help you tap a broader application ecosystem for value. The more that you allow experts to help you with non-core parts of your application infrastructure, the more nodes of a network of experts you are connected with.</a:t>
            </a:r>
            <a:br>
              <a:rPr lang="en-US" sz="1200">
                <a:solidFill>
                  <a:srgbClr val="4E4242"/>
                </a:solidFill>
                <a:latin typeface="Lato"/>
                <a:ea typeface="Lato"/>
                <a:cs typeface="Lato"/>
                <a:sym typeface="Lato"/>
              </a:rPr>
            </a:br>
            <a:endParaRPr lang="en-US" sz="1200">
              <a:solidFill>
                <a:srgbClr val="4E4242"/>
              </a:solidFill>
              <a:latin typeface="Lato"/>
              <a:ea typeface="Lato"/>
              <a:cs typeface="Lato"/>
              <a:sym typeface="Lato"/>
            </a:endParaRPr>
          </a:p>
          <a:p>
            <a:pPr lvl="0" rtl="0">
              <a:lnSpc>
                <a:spcPct val="115000"/>
              </a:lnSpc>
              <a:spcBef>
                <a:spcPts val="0"/>
              </a:spcBef>
              <a:buNone/>
            </a:pPr>
            <a:r>
              <a:rPr lang="en-US" sz="1200">
                <a:solidFill>
                  <a:srgbClr val="4E4242"/>
                </a:solidFill>
                <a:latin typeface="Lato"/>
                <a:ea typeface="Lato"/>
                <a:cs typeface="Lato"/>
                <a:sym typeface="Lato"/>
              </a:rPr>
              <a:t>Our perspective:</a:t>
            </a:r>
            <a:br>
              <a:rPr lang="en-US" sz="1200">
                <a:solidFill>
                  <a:srgbClr val="4E4242"/>
                </a:solidFill>
                <a:latin typeface="Lato"/>
                <a:ea typeface="Lato"/>
                <a:cs typeface="Lato"/>
                <a:sym typeface="Lato"/>
              </a:rPr>
            </a:br>
            <a:r>
              <a:rPr lang="en-US" sz="1200">
                <a:solidFill>
                  <a:srgbClr val="4E4242"/>
                </a:solidFill>
                <a:latin typeface="Lato"/>
                <a:ea typeface="Lato"/>
                <a:cs typeface="Lato"/>
                <a:sym typeface="Lato"/>
              </a:rPr>
              <a:t>APIs help you create &amp; test new offerings. By opening your own API, you’re opening your business to be leveraged by an ecosystem of customers &amp; partners that may help create new opportunities for your business.</a:t>
            </a:r>
          </a:p>
        </p:txBody>
      </p:sp>
    </p:spTree>
    <p:extLst>
      <p:ext uri="{BB962C8B-B14F-4D97-AF65-F5344CB8AC3E}">
        <p14:creationId xmlns:p14="http://schemas.microsoft.com/office/powerpoint/2010/main" xmlns="" val="2747200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US" sz="1200" dirty="0">
                <a:solidFill>
                  <a:srgbClr val="4E4242"/>
                </a:solidFill>
                <a:latin typeface="Lato"/>
                <a:ea typeface="Lato"/>
                <a:cs typeface="Lato"/>
                <a:sym typeface="Lato"/>
              </a:rPr>
              <a:t>Business value is the objective in the Digital Age, and speed is the new currency. Cost reduction today is achieved by migrating to the new elastic, consumption-based pricing models where the business pays for only what it uses. In addition, IT is beginning to operate in integrated service models, which collapse the old barriers between middleware, infrastructure, application maintenance, and DevOps. Moreover, speed kills cost. It turns out that the biggest driver of costs on a digital project is the amount of time the project takes.  So IT completes it quickly – even by using expensive labor and expensive tech components, it costs a fraction of the cost to do it with lower-cost IT components and low-cost labor.</a:t>
            </a:r>
          </a:p>
        </p:txBody>
      </p:sp>
    </p:spTree>
    <p:extLst>
      <p:ext uri="{BB962C8B-B14F-4D97-AF65-F5344CB8AC3E}">
        <p14:creationId xmlns:p14="http://schemas.microsoft.com/office/powerpoint/2010/main" xmlns="" val="1979989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6" name="Shape 2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91666"/>
              <a:buFont typeface="Arial"/>
              <a:buNone/>
            </a:pPr>
            <a:r>
              <a:rPr lang="en-US" sz="1200">
                <a:solidFill>
                  <a:schemeClr val="dk1"/>
                </a:solidFill>
                <a:latin typeface="Lato"/>
                <a:ea typeface="Lato"/>
                <a:cs typeface="Lato"/>
                <a:sym typeface="Lato"/>
              </a:rPr>
              <a:t>Enterprises are looking to take their technology out of house and into the “cloud”. That technology needs to be available and delivered to them on their terms. </a:t>
            </a:r>
          </a:p>
          <a:p>
            <a:pPr lvl="0">
              <a:spcBef>
                <a:spcPts val="0"/>
              </a:spcBef>
              <a:buClr>
                <a:schemeClr val="dk1"/>
              </a:buClr>
              <a:buSzPct val="91666"/>
              <a:buFont typeface="Arial"/>
              <a:buNone/>
            </a:pPr>
            <a:endParaRPr sz="1200">
              <a:solidFill>
                <a:schemeClr val="dk1"/>
              </a:solidFill>
              <a:latin typeface="Lato"/>
              <a:ea typeface="Lato"/>
              <a:cs typeface="Lato"/>
              <a:sym typeface="Lato"/>
            </a:endParaRPr>
          </a:p>
          <a:p>
            <a:pPr lvl="0">
              <a:spcBef>
                <a:spcPts val="0"/>
              </a:spcBef>
              <a:buClr>
                <a:schemeClr val="dk1"/>
              </a:buClr>
              <a:buSzPct val="91666"/>
              <a:buFont typeface="Arial"/>
              <a:buNone/>
            </a:pPr>
            <a:r>
              <a:rPr lang="en-US" sz="1200">
                <a:solidFill>
                  <a:schemeClr val="dk1"/>
                </a:solidFill>
                <a:latin typeface="Lato"/>
                <a:ea typeface="Lato"/>
                <a:cs typeface="Lato"/>
                <a:sym typeface="Lato"/>
              </a:rPr>
              <a:t>This was from Land O Lakes.. They don’t want to invest in on-premise if they can avoid it. Getting to the SaaS model customized for their market is only enabled by API platforms.</a:t>
            </a:r>
          </a:p>
          <a:p>
            <a:pPr lvl="0">
              <a:spcBef>
                <a:spcPts val="0"/>
              </a:spcBef>
              <a:buClr>
                <a:schemeClr val="dk1"/>
              </a:buClr>
              <a:buSzPct val="91666"/>
              <a:buFont typeface="Arial"/>
              <a:buNone/>
            </a:pPr>
            <a:endParaRPr sz="1200">
              <a:solidFill>
                <a:schemeClr val="dk1"/>
              </a:solidFill>
              <a:latin typeface="Lato"/>
              <a:ea typeface="Lato"/>
              <a:cs typeface="Lato"/>
              <a:sym typeface="Lato"/>
            </a:endParaRPr>
          </a:p>
          <a:p>
            <a:pPr lvl="0" rtl="0">
              <a:spcBef>
                <a:spcPts val="0"/>
              </a:spcBef>
              <a:buClr>
                <a:schemeClr val="dk1"/>
              </a:buClr>
              <a:buSzPct val="91666"/>
              <a:buFont typeface="Arial"/>
              <a:buNone/>
            </a:pPr>
            <a:r>
              <a:rPr lang="en-US" sz="1200">
                <a:solidFill>
                  <a:schemeClr val="dk1"/>
                </a:solidFill>
                <a:latin typeface="Lato"/>
                <a:ea typeface="Lato"/>
                <a:cs typeface="Lato"/>
                <a:sym typeface="Lato"/>
              </a:rPr>
              <a:t>SaaS Environments Don’t Heal The Ails of B2B eCommerce Developers’ Pain Points…</a:t>
            </a:r>
            <a:br>
              <a:rPr lang="en-US" sz="1200">
                <a:solidFill>
                  <a:schemeClr val="dk1"/>
                </a:solidFill>
                <a:latin typeface="Lato"/>
                <a:ea typeface="Lato"/>
                <a:cs typeface="Lato"/>
                <a:sym typeface="Lato"/>
              </a:rPr>
            </a:br>
            <a:endParaRPr lang="en-US" sz="1200">
              <a:solidFill>
                <a:schemeClr val="dk1"/>
              </a:solidFill>
              <a:latin typeface="Lato"/>
              <a:ea typeface="Lato"/>
              <a:cs typeface="Lato"/>
              <a:sym typeface="Lato"/>
            </a:endParaRPr>
          </a:p>
          <a:p>
            <a:pPr lvl="0" rtl="0">
              <a:spcBef>
                <a:spcPts val="0"/>
              </a:spcBef>
              <a:buClr>
                <a:schemeClr val="dk1"/>
              </a:buClr>
              <a:buSzPct val="91666"/>
              <a:buFont typeface="Arial"/>
              <a:buNone/>
            </a:pPr>
            <a:r>
              <a:rPr lang="en-US" sz="1200">
                <a:solidFill>
                  <a:schemeClr val="dk1"/>
                </a:solidFill>
                <a:latin typeface="Lato"/>
                <a:ea typeface="Lato"/>
                <a:cs typeface="Lato"/>
                <a:sym typeface="Lato"/>
              </a:rPr>
              <a:t>Limited UI options</a:t>
            </a:r>
          </a:p>
          <a:p>
            <a:pPr lvl="0" rtl="0">
              <a:spcBef>
                <a:spcPts val="0"/>
              </a:spcBef>
              <a:buClr>
                <a:schemeClr val="dk1"/>
              </a:buClr>
              <a:buSzPct val="91666"/>
              <a:buFont typeface="Arial"/>
              <a:buNone/>
            </a:pPr>
            <a:r>
              <a:rPr lang="en-US" sz="1200">
                <a:solidFill>
                  <a:schemeClr val="dk1"/>
                </a:solidFill>
                <a:latin typeface="Lato"/>
                <a:ea typeface="Lato"/>
                <a:cs typeface="Lato"/>
                <a:sym typeface="Lato"/>
              </a:rPr>
              <a:t>Inadequate integrations</a:t>
            </a:r>
          </a:p>
          <a:p>
            <a:pPr lvl="0" rtl="0">
              <a:spcBef>
                <a:spcPts val="0"/>
              </a:spcBef>
              <a:buClr>
                <a:schemeClr val="dk1"/>
              </a:buClr>
              <a:buSzPct val="91666"/>
              <a:buFont typeface="Arial"/>
              <a:buNone/>
            </a:pPr>
            <a:r>
              <a:rPr lang="en-US" sz="1200">
                <a:solidFill>
                  <a:schemeClr val="dk1"/>
                </a:solidFill>
                <a:latin typeface="Lato"/>
                <a:ea typeface="Lato"/>
                <a:cs typeface="Lato"/>
                <a:sym typeface="Lato"/>
              </a:rPr>
              <a:t>Limited scaling (due to upgrades)</a:t>
            </a:r>
          </a:p>
          <a:p>
            <a:pPr lvl="0" rtl="0">
              <a:spcBef>
                <a:spcPts val="0"/>
              </a:spcBef>
              <a:buClr>
                <a:schemeClr val="dk1"/>
              </a:buClr>
              <a:buSzPct val="91666"/>
              <a:buFont typeface="Arial"/>
              <a:buNone/>
            </a:pPr>
            <a:r>
              <a:rPr lang="en-US" sz="1200">
                <a:solidFill>
                  <a:schemeClr val="dk1"/>
                </a:solidFill>
                <a:latin typeface="Lato"/>
                <a:ea typeface="Lato"/>
                <a:cs typeface="Lato"/>
                <a:sym typeface="Lato"/>
              </a:rPr>
              <a:t>Poor adaptability to business processes/needs</a:t>
            </a:r>
          </a:p>
          <a:p>
            <a:pPr lvl="0" rtl="0">
              <a:spcBef>
                <a:spcPts val="0"/>
              </a:spcBef>
              <a:buClr>
                <a:schemeClr val="dk1"/>
              </a:buClr>
              <a:buSzPct val="91666"/>
              <a:buFont typeface="Arial"/>
              <a:buNone/>
            </a:pPr>
            <a:r>
              <a:rPr lang="en-US" sz="1200">
                <a:solidFill>
                  <a:schemeClr val="dk1"/>
                </a:solidFill>
                <a:latin typeface="Lato"/>
                <a:ea typeface="Lato"/>
                <a:cs typeface="Lato"/>
                <a:sym typeface="Lato"/>
              </a:rPr>
              <a:t>Limited developing for individual channels (mobile vs web)</a:t>
            </a:r>
          </a:p>
          <a:p>
            <a:pPr lvl="0" rtl="0">
              <a:spcBef>
                <a:spcPts val="0"/>
              </a:spcBef>
              <a:buClr>
                <a:schemeClr val="dk1"/>
              </a:buClr>
              <a:buSzPct val="91666"/>
              <a:buFont typeface="Arial"/>
              <a:buNone/>
            </a:pPr>
            <a:endParaRPr sz="1200">
              <a:solidFill>
                <a:schemeClr val="dk1"/>
              </a:solidFill>
              <a:latin typeface="Lato"/>
              <a:ea typeface="Lato"/>
              <a:cs typeface="Lato"/>
              <a:sym typeface="Lato"/>
            </a:endParaRPr>
          </a:p>
          <a:p>
            <a:pPr lvl="0" rtl="0">
              <a:spcBef>
                <a:spcPts val="0"/>
              </a:spcBef>
              <a:buClr>
                <a:schemeClr val="dk1"/>
              </a:buClr>
              <a:buSzPct val="91666"/>
              <a:buFont typeface="Arial"/>
              <a:buNone/>
            </a:pPr>
            <a:r>
              <a:rPr lang="en-US" sz="1200">
                <a:solidFill>
                  <a:schemeClr val="dk1"/>
                </a:solidFill>
                <a:latin typeface="Lato"/>
                <a:ea typeface="Lato"/>
                <a:cs typeface="Lato"/>
                <a:sym typeface="Lato"/>
              </a:rPr>
              <a:t>…And Neither Do On Premise Environments</a:t>
            </a:r>
          </a:p>
          <a:p>
            <a:pPr lvl="0" rtl="0">
              <a:spcBef>
                <a:spcPts val="0"/>
              </a:spcBef>
              <a:buClr>
                <a:schemeClr val="dk1"/>
              </a:buClr>
              <a:buSzPct val="91666"/>
              <a:buFont typeface="Arial"/>
              <a:buNone/>
            </a:pPr>
            <a:endParaRPr sz="1200">
              <a:solidFill>
                <a:schemeClr val="dk1"/>
              </a:solidFill>
              <a:latin typeface="Lato"/>
              <a:ea typeface="Lato"/>
              <a:cs typeface="Lato"/>
              <a:sym typeface="Lato"/>
            </a:endParaRPr>
          </a:p>
          <a:p>
            <a:pPr lvl="0" rtl="0">
              <a:spcBef>
                <a:spcPts val="0"/>
              </a:spcBef>
              <a:buClr>
                <a:schemeClr val="dk1"/>
              </a:buClr>
              <a:buSzPct val="91666"/>
              <a:buFont typeface="Arial"/>
              <a:buNone/>
            </a:pPr>
            <a:r>
              <a:rPr lang="en-US" sz="1200">
                <a:solidFill>
                  <a:schemeClr val="dk1"/>
                </a:solidFill>
                <a:latin typeface="Lato"/>
                <a:ea typeface="Lato"/>
                <a:cs typeface="Lato"/>
                <a:sym typeface="Lato"/>
              </a:rPr>
              <a:t>Challenge dealing with internal procurement</a:t>
            </a:r>
          </a:p>
          <a:p>
            <a:pPr lvl="0" rtl="0">
              <a:spcBef>
                <a:spcPts val="0"/>
              </a:spcBef>
              <a:buClr>
                <a:schemeClr val="dk1"/>
              </a:buClr>
              <a:buSzPct val="91666"/>
              <a:buFont typeface="Arial"/>
              <a:buNone/>
            </a:pPr>
            <a:r>
              <a:rPr lang="en-US" sz="1200">
                <a:solidFill>
                  <a:schemeClr val="dk1"/>
                </a:solidFill>
                <a:latin typeface="Lato"/>
                <a:ea typeface="Lato"/>
                <a:cs typeface="Lato"/>
                <a:sym typeface="Lato"/>
              </a:rPr>
              <a:t>Cost of maintenance, acquisition, implementation</a:t>
            </a:r>
          </a:p>
          <a:p>
            <a:pPr lvl="0" rtl="0">
              <a:spcBef>
                <a:spcPts val="0"/>
              </a:spcBef>
              <a:buClr>
                <a:schemeClr val="dk1"/>
              </a:buClr>
              <a:buSzPct val="91666"/>
              <a:buFont typeface="Arial"/>
              <a:buNone/>
            </a:pPr>
            <a:r>
              <a:rPr lang="en-US" sz="1200">
                <a:solidFill>
                  <a:schemeClr val="dk1"/>
                </a:solidFill>
                <a:latin typeface="Lato"/>
                <a:ea typeface="Lato"/>
                <a:cs typeface="Lato"/>
                <a:sym typeface="Lato"/>
              </a:rPr>
              <a:t>Poor adaptability to business processes/needs</a:t>
            </a:r>
          </a:p>
          <a:p>
            <a:pPr lvl="0" rtl="0">
              <a:spcBef>
                <a:spcPts val="0"/>
              </a:spcBef>
              <a:buClr>
                <a:schemeClr val="dk1"/>
              </a:buClr>
              <a:buSzPct val="91666"/>
              <a:buFont typeface="Arial"/>
              <a:buNone/>
            </a:pPr>
            <a:r>
              <a:rPr lang="en-US" sz="1200">
                <a:solidFill>
                  <a:schemeClr val="dk1"/>
                </a:solidFill>
                <a:latin typeface="Lato"/>
                <a:ea typeface="Lato"/>
                <a:cs typeface="Lato"/>
                <a:sym typeface="Lato"/>
              </a:rPr>
              <a:t>Time to acquire, install, deploy and maintenance</a:t>
            </a:r>
          </a:p>
          <a:p>
            <a:pPr lvl="0" rtl="0">
              <a:spcBef>
                <a:spcPts val="0"/>
              </a:spcBef>
              <a:buNone/>
            </a:pPr>
            <a:r>
              <a:rPr lang="en-US" sz="1200">
                <a:solidFill>
                  <a:schemeClr val="dk1"/>
                </a:solidFill>
                <a:latin typeface="Lato"/>
                <a:ea typeface="Lato"/>
                <a:cs typeface="Lato"/>
                <a:sym typeface="Lato"/>
              </a:rPr>
              <a:t>Configuration of support environments (test, development, production)</a:t>
            </a:r>
          </a:p>
        </p:txBody>
      </p:sp>
    </p:spTree>
    <p:extLst>
      <p:ext uri="{BB962C8B-B14F-4D97-AF65-F5344CB8AC3E}">
        <p14:creationId xmlns:p14="http://schemas.microsoft.com/office/powerpoint/2010/main" xmlns="" val="1192694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4" name="Shape 2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91666"/>
              <a:buFont typeface="Arial"/>
              <a:buNone/>
            </a:pPr>
            <a:r>
              <a:rPr lang="en-US" sz="1200">
                <a:solidFill>
                  <a:schemeClr val="dk1"/>
                </a:solidFill>
                <a:latin typeface="Lato"/>
                <a:ea typeface="Lato"/>
                <a:cs typeface="Lato"/>
                <a:sym typeface="Lato"/>
              </a:rPr>
              <a:t>Developers are active participants in the evaluation and selection of B2B eCommerce solutions. In fact, participation in such activities has recently increased for 58% of the developers we surveyed,a third of whom said their roles had become much more involved.The share of developers involved in such decision-making activities is particularly sharp at customer organizations (i.e., end user organizations) and partner organizations (e.g., systems integrators, digital agencies, and consultants)</a:t>
            </a:r>
          </a:p>
        </p:txBody>
      </p:sp>
    </p:spTree>
    <p:extLst>
      <p:ext uri="{BB962C8B-B14F-4D97-AF65-F5344CB8AC3E}">
        <p14:creationId xmlns:p14="http://schemas.microsoft.com/office/powerpoint/2010/main" xmlns="" val="367401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sz="1200">
                <a:solidFill>
                  <a:srgbClr val="4E4242"/>
                </a:solidFill>
                <a:latin typeface="Lato"/>
                <a:ea typeface="Lato"/>
                <a:cs typeface="Lato"/>
                <a:sym typeface="Lato"/>
              </a:rPr>
              <a:t>Businesses demand that their eCommerce systems be cost-efficient, feature-rich, and differentiated from the competition. Furthermore, such systems must be quick to deploy and capable of supporting unique business processes.</a:t>
            </a:r>
          </a:p>
          <a:p>
            <a:pPr lvl="0">
              <a:spcBef>
                <a:spcPts val="0"/>
              </a:spcBef>
              <a:buNone/>
            </a:pPr>
            <a:endParaRPr sz="1200">
              <a:solidFill>
                <a:srgbClr val="4E4242"/>
              </a:solidFill>
              <a:latin typeface="Lato"/>
              <a:ea typeface="Lato"/>
              <a:cs typeface="Lato"/>
              <a:sym typeface="Lato"/>
            </a:endParaRPr>
          </a:p>
          <a:p>
            <a:pPr lvl="0">
              <a:spcBef>
                <a:spcPts val="0"/>
              </a:spcBef>
              <a:buNone/>
            </a:pPr>
            <a:r>
              <a:rPr lang="en-US" sz="1200">
                <a:solidFill>
                  <a:srgbClr val="4E4242"/>
                </a:solidFill>
                <a:latin typeface="Lato"/>
                <a:ea typeface="Lato"/>
                <a:cs typeface="Lato"/>
                <a:sym typeface="Lato"/>
              </a:rPr>
              <a:t>The lack of necessary integrations with other technologies and capabilities ranks as the No. 1 inhibitor of successful B2B eCommerce workflows among our respondents. </a:t>
            </a:r>
          </a:p>
          <a:p>
            <a:pPr lvl="0">
              <a:spcBef>
                <a:spcPts val="0"/>
              </a:spcBef>
              <a:buNone/>
            </a:pPr>
            <a:endParaRPr sz="1200">
              <a:solidFill>
                <a:srgbClr val="4E4242"/>
              </a:solidFill>
              <a:latin typeface="Lato"/>
              <a:ea typeface="Lato"/>
              <a:cs typeface="Lato"/>
              <a:sym typeface="Lato"/>
            </a:endParaRPr>
          </a:p>
          <a:p>
            <a:pPr lvl="0">
              <a:spcBef>
                <a:spcPts val="0"/>
              </a:spcBef>
              <a:buNone/>
            </a:pPr>
            <a:r>
              <a:rPr lang="en-US" sz="1200">
                <a:solidFill>
                  <a:srgbClr val="4E4242"/>
                </a:solidFill>
                <a:latin typeface="Lato"/>
                <a:ea typeface="Lato"/>
                <a:cs typeface="Lato"/>
                <a:sym typeface="Lato"/>
              </a:rPr>
              <a:t>Tied for No. 2area lack of customization to business needs and difficulty integrating with other back-end systems. </a:t>
            </a:r>
          </a:p>
          <a:p>
            <a:pPr lvl="0">
              <a:spcBef>
                <a:spcPts val="0"/>
              </a:spcBef>
              <a:buNone/>
            </a:pPr>
            <a:endParaRPr sz="1200">
              <a:solidFill>
                <a:srgbClr val="4E4242"/>
              </a:solidFill>
              <a:latin typeface="Lato"/>
              <a:ea typeface="Lato"/>
              <a:cs typeface="Lato"/>
              <a:sym typeface="Lato"/>
            </a:endParaRPr>
          </a:p>
          <a:p>
            <a:pPr lvl="0" rtl="0">
              <a:spcBef>
                <a:spcPts val="0"/>
              </a:spcBef>
              <a:buNone/>
            </a:pPr>
            <a:r>
              <a:rPr lang="en-US" sz="1200">
                <a:solidFill>
                  <a:srgbClr val="4E4242"/>
                </a:solidFill>
                <a:latin typeface="Lato"/>
                <a:ea typeface="Lato"/>
                <a:cs typeface="Lato"/>
                <a:sym typeface="Lato"/>
              </a:rPr>
              <a:t>Difficulty customizing the user experience and extending support to mobile devices also made the list of top inhibitors</a:t>
            </a:r>
          </a:p>
        </p:txBody>
      </p:sp>
    </p:spTree>
    <p:extLst>
      <p:ext uri="{BB962C8B-B14F-4D97-AF65-F5344CB8AC3E}">
        <p14:creationId xmlns:p14="http://schemas.microsoft.com/office/powerpoint/2010/main" xmlns="" val="22407561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6"/>
        <p:cNvGrpSpPr/>
        <p:nvPr/>
      </p:nvGrpSpPr>
      <p:grpSpPr>
        <a:xfrm>
          <a:off x="0" y="0"/>
          <a:ext cx="0" cy="0"/>
          <a:chOff x="0" y="0"/>
          <a:chExt cx="0" cy="0"/>
        </a:xfrm>
      </p:grpSpPr>
      <p:pic>
        <p:nvPicPr>
          <p:cNvPr id="7" name="Shape 7"/>
          <p:cNvPicPr preferRelativeResize="0"/>
          <p:nvPr/>
        </p:nvPicPr>
        <p:blipFill rotWithShape="1">
          <a:blip r:embed="rId2">
            <a:alphaModFix/>
          </a:blip>
          <a:srcRect t="45094" b="43731"/>
          <a:stretch/>
        </p:blipFill>
        <p:spPr>
          <a:xfrm>
            <a:off x="0" y="3689962"/>
            <a:ext cx="9144000" cy="681403"/>
          </a:xfrm>
          <a:prstGeom prst="rect">
            <a:avLst/>
          </a:prstGeom>
          <a:noFill/>
          <a:ln>
            <a:noFill/>
          </a:ln>
        </p:spPr>
      </p:pic>
      <p:pic>
        <p:nvPicPr>
          <p:cNvPr id="8" name="Shape 8"/>
          <p:cNvPicPr preferRelativeResize="0"/>
          <p:nvPr/>
        </p:nvPicPr>
        <p:blipFill rotWithShape="1">
          <a:blip r:embed="rId3">
            <a:alphaModFix/>
          </a:blip>
          <a:srcRect/>
          <a:stretch/>
        </p:blipFill>
        <p:spPr>
          <a:xfrm>
            <a:off x="1621537" y="1039419"/>
            <a:ext cx="5900925" cy="1764791"/>
          </a:xfrm>
          <a:prstGeom prst="rect">
            <a:avLst/>
          </a:prstGeom>
          <a:noFill/>
          <a:ln>
            <a:noFill/>
          </a:ln>
        </p:spPr>
      </p:pic>
      <p:sp>
        <p:nvSpPr>
          <p:cNvPr id="9" name="Shape 9"/>
          <p:cNvSpPr txBox="1">
            <a:spLocks noGrp="1"/>
          </p:cNvSpPr>
          <p:nvPr>
            <p:ph type="body" idx="1"/>
          </p:nvPr>
        </p:nvSpPr>
        <p:spPr>
          <a:xfrm>
            <a:off x="0" y="3842635"/>
            <a:ext cx="9144000" cy="405741"/>
          </a:xfrm>
          <a:prstGeom prst="rect">
            <a:avLst/>
          </a:prstGeom>
          <a:noFill/>
          <a:ln>
            <a:noFill/>
          </a:ln>
        </p:spPr>
        <p:txBody>
          <a:bodyPr lIns="91425" tIns="91425" rIns="91425" bIns="91425" anchor="t" anchorCtr="0"/>
          <a:lstStyle>
            <a:lvl1pPr marL="0" marR="0" lvl="0" indent="0" algn="ctr" rtl="0">
              <a:lnSpc>
                <a:spcPct val="100000"/>
              </a:lnSpc>
              <a:spcBef>
                <a:spcPts val="320"/>
              </a:spcBef>
              <a:spcAft>
                <a:spcPts val="0"/>
              </a:spcAft>
              <a:buClr>
                <a:schemeClr val="lt2"/>
              </a:buClr>
              <a:buFont typeface="Arial"/>
              <a:buNone/>
              <a:defRPr sz="1600" b="0" i="0" u="none" strike="noStrike" cap="none">
                <a:solidFill>
                  <a:schemeClr val="lt2"/>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4_Title Slide">
    <p:spTree>
      <p:nvGrpSpPr>
        <p:cNvPr id="1" name="Shape 52"/>
        <p:cNvGrpSpPr/>
        <p:nvPr/>
      </p:nvGrpSpPr>
      <p:grpSpPr>
        <a:xfrm>
          <a:off x="0" y="0"/>
          <a:ext cx="0" cy="0"/>
          <a:chOff x="0" y="0"/>
          <a:chExt cx="0" cy="0"/>
        </a:xfrm>
      </p:grpSpPr>
      <p:sp>
        <p:nvSpPr>
          <p:cNvPr id="53" name="Shape 53"/>
          <p:cNvSpPr/>
          <p:nvPr/>
        </p:nvSpPr>
        <p:spPr>
          <a:xfrm>
            <a:off x="0" y="3689964"/>
            <a:ext cx="9167758" cy="681403"/>
          </a:xfrm>
          <a:prstGeom prst="rect">
            <a:avLst/>
          </a:prstGeom>
          <a:solidFill>
            <a:srgbClr val="FF5F32"/>
          </a:solidFill>
          <a:ln w="9525" cap="flat" cmpd="sng">
            <a:solidFill>
              <a:srgbClr val="FB411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54" name="Shape 54"/>
          <p:cNvSpPr txBox="1">
            <a:spLocks noGrp="1"/>
          </p:cNvSpPr>
          <p:nvPr>
            <p:ph type="body" idx="1"/>
          </p:nvPr>
        </p:nvSpPr>
        <p:spPr>
          <a:xfrm>
            <a:off x="0" y="3842635"/>
            <a:ext cx="9144000" cy="405741"/>
          </a:xfrm>
          <a:prstGeom prst="rect">
            <a:avLst/>
          </a:prstGeom>
          <a:noFill/>
          <a:ln>
            <a:noFill/>
          </a:ln>
        </p:spPr>
        <p:txBody>
          <a:bodyPr lIns="91425" tIns="91425" rIns="91425" bIns="91425" anchor="t" anchorCtr="0"/>
          <a:lstStyle>
            <a:lvl1pPr marL="0" marR="0" lvl="0" indent="0" algn="ctr" rtl="0">
              <a:lnSpc>
                <a:spcPct val="100000"/>
              </a:lnSpc>
              <a:spcBef>
                <a:spcPts val="320"/>
              </a:spcBef>
              <a:spcAft>
                <a:spcPts val="0"/>
              </a:spcAft>
              <a:buClr>
                <a:schemeClr val="lt2"/>
              </a:buClr>
              <a:buFont typeface="Arial"/>
              <a:buNone/>
              <a:defRPr sz="1600" b="0" i="0" u="none" strike="noStrike" cap="none">
                <a:solidFill>
                  <a:schemeClr val="lt2"/>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55" name="Shape 55"/>
          <p:cNvPicPr preferRelativeResize="0"/>
          <p:nvPr/>
        </p:nvPicPr>
        <p:blipFill rotWithShape="1">
          <a:blip r:embed="rId2">
            <a:alphaModFix/>
          </a:blip>
          <a:srcRect/>
          <a:stretch/>
        </p:blipFill>
        <p:spPr>
          <a:xfrm>
            <a:off x="1621537" y="1039419"/>
            <a:ext cx="5900925" cy="176479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5_Title Slide">
    <p:spTree>
      <p:nvGrpSpPr>
        <p:cNvPr id="1" name="Shape 56"/>
        <p:cNvGrpSpPr/>
        <p:nvPr/>
      </p:nvGrpSpPr>
      <p:grpSpPr>
        <a:xfrm>
          <a:off x="0" y="0"/>
          <a:ext cx="0" cy="0"/>
          <a:chOff x="0" y="0"/>
          <a:chExt cx="0" cy="0"/>
        </a:xfrm>
      </p:grpSpPr>
      <p:sp>
        <p:nvSpPr>
          <p:cNvPr id="57" name="Shape 57"/>
          <p:cNvSpPr/>
          <p:nvPr/>
        </p:nvSpPr>
        <p:spPr>
          <a:xfrm>
            <a:off x="0" y="1795183"/>
            <a:ext cx="9144000" cy="1818425"/>
          </a:xfrm>
          <a:prstGeom prst="rect">
            <a:avLst/>
          </a:prstGeom>
          <a:solidFill>
            <a:srgbClr val="FF5F3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003843"/>
              </a:solidFill>
              <a:latin typeface="Arial"/>
              <a:ea typeface="Arial"/>
              <a:cs typeface="Arial"/>
              <a:sym typeface="Arial"/>
            </a:endParaRPr>
          </a:p>
        </p:txBody>
      </p:sp>
      <p:sp>
        <p:nvSpPr>
          <p:cNvPr id="58" name="Shape 58"/>
          <p:cNvSpPr txBox="1">
            <a:spLocks noGrp="1"/>
          </p:cNvSpPr>
          <p:nvPr>
            <p:ph type="body" idx="1"/>
          </p:nvPr>
        </p:nvSpPr>
        <p:spPr>
          <a:xfrm>
            <a:off x="0" y="2393808"/>
            <a:ext cx="9144000" cy="621176"/>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chemeClr val="lt2"/>
              </a:buClr>
              <a:buFont typeface="Arial"/>
              <a:buNone/>
              <a:defRPr sz="3200" b="0" i="0" u="none" strike="noStrike" cap="none">
                <a:solidFill>
                  <a:schemeClr val="lt2"/>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59" name="Shape 59"/>
          <p:cNvPicPr preferRelativeResize="0"/>
          <p:nvPr/>
        </p:nvPicPr>
        <p:blipFill rotWithShape="1">
          <a:blip r:embed="rId2">
            <a:alphaModFix/>
          </a:blip>
          <a:srcRect/>
          <a:stretch/>
        </p:blipFill>
        <p:spPr>
          <a:xfrm>
            <a:off x="3376108" y="334279"/>
            <a:ext cx="2415540" cy="72241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Slide">
    <p:spTree>
      <p:nvGrpSpPr>
        <p:cNvPr id="1" name="Shape 60"/>
        <p:cNvGrpSpPr/>
        <p:nvPr/>
      </p:nvGrpSpPr>
      <p:grpSpPr>
        <a:xfrm>
          <a:off x="0" y="0"/>
          <a:ext cx="0" cy="0"/>
          <a:chOff x="0" y="0"/>
          <a:chExt cx="0" cy="0"/>
        </a:xfrm>
      </p:grpSpPr>
      <p:sp>
        <p:nvSpPr>
          <p:cNvPr id="61" name="Shape 61"/>
          <p:cNvSpPr/>
          <p:nvPr/>
        </p:nvSpPr>
        <p:spPr>
          <a:xfrm>
            <a:off x="0" y="0"/>
            <a:ext cx="9144000" cy="5143499"/>
          </a:xfrm>
          <a:prstGeom prst="rect">
            <a:avLst/>
          </a:prstGeom>
          <a:solidFill>
            <a:srgbClr val="FF5F3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62" name="Shape 62"/>
          <p:cNvSpPr/>
          <p:nvPr/>
        </p:nvSpPr>
        <p:spPr>
          <a:xfrm>
            <a:off x="0" y="1812014"/>
            <a:ext cx="9144000" cy="1436917"/>
          </a:xfrm>
          <a:prstGeom prst="rect">
            <a:avLst/>
          </a:prstGeom>
          <a:solidFill>
            <a:srgbClr val="003843"/>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003843"/>
              </a:solidFill>
              <a:latin typeface="Arial"/>
              <a:ea typeface="Arial"/>
              <a:cs typeface="Arial"/>
              <a:sym typeface="Arial"/>
            </a:endParaRPr>
          </a:p>
        </p:txBody>
      </p:sp>
      <p:sp>
        <p:nvSpPr>
          <p:cNvPr id="63" name="Shape 63"/>
          <p:cNvSpPr txBox="1">
            <a:spLocks noGrp="1"/>
          </p:cNvSpPr>
          <p:nvPr>
            <p:ph type="body" idx="1"/>
          </p:nvPr>
        </p:nvSpPr>
        <p:spPr>
          <a:xfrm>
            <a:off x="0" y="2215156"/>
            <a:ext cx="9144000" cy="621176"/>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chemeClr val="lt2"/>
              </a:buClr>
              <a:buFont typeface="Arial"/>
              <a:buNone/>
              <a:defRPr sz="3200" b="0" i="0" u="none" strike="noStrike" cap="none">
                <a:solidFill>
                  <a:schemeClr val="lt2"/>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64" name="Shape 64"/>
          <p:cNvPicPr preferRelativeResize="0"/>
          <p:nvPr/>
        </p:nvPicPr>
        <p:blipFill rotWithShape="1">
          <a:blip r:embed="rId2">
            <a:alphaModFix/>
          </a:blip>
          <a:srcRect/>
          <a:stretch/>
        </p:blipFill>
        <p:spPr>
          <a:xfrm>
            <a:off x="3376108" y="295412"/>
            <a:ext cx="2415540" cy="80014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9_Title Slide">
    <p:spTree>
      <p:nvGrpSpPr>
        <p:cNvPr id="1" name="Shape 65"/>
        <p:cNvGrpSpPr/>
        <p:nvPr/>
      </p:nvGrpSpPr>
      <p:grpSpPr>
        <a:xfrm>
          <a:off x="0" y="0"/>
          <a:ext cx="0" cy="0"/>
          <a:chOff x="0" y="0"/>
          <a:chExt cx="0" cy="0"/>
        </a:xfrm>
      </p:grpSpPr>
      <p:sp>
        <p:nvSpPr>
          <p:cNvPr id="66" name="Shape 66"/>
          <p:cNvSpPr/>
          <p:nvPr/>
        </p:nvSpPr>
        <p:spPr>
          <a:xfrm>
            <a:off x="0" y="0"/>
            <a:ext cx="9144000" cy="5143499"/>
          </a:xfrm>
          <a:prstGeom prst="rect">
            <a:avLst/>
          </a:prstGeom>
          <a:solidFill>
            <a:srgbClr val="008FDC"/>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67" name="Shape 67"/>
          <p:cNvSpPr/>
          <p:nvPr/>
        </p:nvSpPr>
        <p:spPr>
          <a:xfrm>
            <a:off x="0" y="1812014"/>
            <a:ext cx="9144000" cy="1436917"/>
          </a:xfrm>
          <a:prstGeom prst="rect">
            <a:avLst/>
          </a:prstGeom>
          <a:solidFill>
            <a:srgbClr val="003843"/>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003843"/>
              </a:solidFill>
              <a:latin typeface="Arial"/>
              <a:ea typeface="Arial"/>
              <a:cs typeface="Arial"/>
              <a:sym typeface="Arial"/>
            </a:endParaRPr>
          </a:p>
        </p:txBody>
      </p:sp>
      <p:sp>
        <p:nvSpPr>
          <p:cNvPr id="68" name="Shape 68"/>
          <p:cNvSpPr txBox="1">
            <a:spLocks noGrp="1"/>
          </p:cNvSpPr>
          <p:nvPr>
            <p:ph type="body" idx="1"/>
          </p:nvPr>
        </p:nvSpPr>
        <p:spPr>
          <a:xfrm>
            <a:off x="0" y="2215156"/>
            <a:ext cx="9144000" cy="621176"/>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chemeClr val="lt2"/>
              </a:buClr>
              <a:buFont typeface="Arial"/>
              <a:buNone/>
              <a:defRPr sz="3200" b="0" i="0" u="none" strike="noStrike" cap="none">
                <a:solidFill>
                  <a:schemeClr val="lt2"/>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69" name="Shape 69"/>
          <p:cNvPicPr preferRelativeResize="0"/>
          <p:nvPr/>
        </p:nvPicPr>
        <p:blipFill rotWithShape="1">
          <a:blip r:embed="rId2">
            <a:alphaModFix/>
          </a:blip>
          <a:srcRect/>
          <a:stretch/>
        </p:blipFill>
        <p:spPr>
          <a:xfrm>
            <a:off x="3376108" y="295412"/>
            <a:ext cx="2415540" cy="80014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0_Title Slide">
    <p:spTree>
      <p:nvGrpSpPr>
        <p:cNvPr id="1" name="Shape 70"/>
        <p:cNvGrpSpPr/>
        <p:nvPr/>
      </p:nvGrpSpPr>
      <p:grpSpPr>
        <a:xfrm>
          <a:off x="0" y="0"/>
          <a:ext cx="0" cy="0"/>
          <a:chOff x="0" y="0"/>
          <a:chExt cx="0" cy="0"/>
        </a:xfrm>
      </p:grpSpPr>
      <p:sp>
        <p:nvSpPr>
          <p:cNvPr id="71" name="Shape 71"/>
          <p:cNvSpPr/>
          <p:nvPr/>
        </p:nvSpPr>
        <p:spPr>
          <a:xfrm>
            <a:off x="0" y="0"/>
            <a:ext cx="9144000" cy="5143499"/>
          </a:xfrm>
          <a:prstGeom prst="rect">
            <a:avLst/>
          </a:prstGeom>
          <a:solidFill>
            <a:srgbClr val="43BECA"/>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72" name="Shape 72"/>
          <p:cNvSpPr/>
          <p:nvPr/>
        </p:nvSpPr>
        <p:spPr>
          <a:xfrm>
            <a:off x="0" y="1812014"/>
            <a:ext cx="9144000" cy="1436917"/>
          </a:xfrm>
          <a:prstGeom prst="rect">
            <a:avLst/>
          </a:prstGeom>
          <a:solidFill>
            <a:srgbClr val="003843"/>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003843"/>
              </a:solidFill>
              <a:latin typeface="Arial"/>
              <a:ea typeface="Arial"/>
              <a:cs typeface="Arial"/>
              <a:sym typeface="Arial"/>
            </a:endParaRPr>
          </a:p>
        </p:txBody>
      </p:sp>
      <p:sp>
        <p:nvSpPr>
          <p:cNvPr id="73" name="Shape 73"/>
          <p:cNvSpPr txBox="1">
            <a:spLocks noGrp="1"/>
          </p:cNvSpPr>
          <p:nvPr>
            <p:ph type="body" idx="1"/>
          </p:nvPr>
        </p:nvSpPr>
        <p:spPr>
          <a:xfrm>
            <a:off x="0" y="2215156"/>
            <a:ext cx="9144000" cy="621176"/>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chemeClr val="lt2"/>
              </a:buClr>
              <a:buFont typeface="Arial"/>
              <a:buNone/>
              <a:defRPr sz="3200" b="0" i="0" u="none" strike="noStrike" cap="none">
                <a:solidFill>
                  <a:schemeClr val="lt2"/>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74" name="Shape 74"/>
          <p:cNvPicPr preferRelativeResize="0"/>
          <p:nvPr/>
        </p:nvPicPr>
        <p:blipFill rotWithShape="1">
          <a:blip r:embed="rId2">
            <a:alphaModFix/>
          </a:blip>
          <a:srcRect/>
          <a:stretch/>
        </p:blipFill>
        <p:spPr>
          <a:xfrm>
            <a:off x="3376108" y="295412"/>
            <a:ext cx="2415540" cy="80014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1_Title Slide">
    <p:spTree>
      <p:nvGrpSpPr>
        <p:cNvPr id="1" name="Shape 75"/>
        <p:cNvGrpSpPr/>
        <p:nvPr/>
      </p:nvGrpSpPr>
      <p:grpSpPr>
        <a:xfrm>
          <a:off x="0" y="0"/>
          <a:ext cx="0" cy="0"/>
          <a:chOff x="0" y="0"/>
          <a:chExt cx="0" cy="0"/>
        </a:xfrm>
      </p:grpSpPr>
      <p:sp>
        <p:nvSpPr>
          <p:cNvPr id="76" name="Shape 76"/>
          <p:cNvSpPr/>
          <p:nvPr/>
        </p:nvSpPr>
        <p:spPr>
          <a:xfrm>
            <a:off x="0" y="0"/>
            <a:ext cx="9144000" cy="5143499"/>
          </a:xfrm>
          <a:prstGeom prst="rect">
            <a:avLst/>
          </a:prstGeom>
          <a:solidFill>
            <a:srgbClr val="A5A5A5"/>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77" name="Shape 77"/>
          <p:cNvSpPr/>
          <p:nvPr/>
        </p:nvSpPr>
        <p:spPr>
          <a:xfrm>
            <a:off x="0" y="1812014"/>
            <a:ext cx="9144000" cy="1436917"/>
          </a:xfrm>
          <a:prstGeom prst="rect">
            <a:avLst/>
          </a:prstGeom>
          <a:solidFill>
            <a:srgbClr val="003843"/>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003843"/>
              </a:solidFill>
              <a:latin typeface="Arial"/>
              <a:ea typeface="Arial"/>
              <a:cs typeface="Arial"/>
              <a:sym typeface="Arial"/>
            </a:endParaRPr>
          </a:p>
        </p:txBody>
      </p:sp>
      <p:sp>
        <p:nvSpPr>
          <p:cNvPr id="78" name="Shape 78"/>
          <p:cNvSpPr txBox="1">
            <a:spLocks noGrp="1"/>
          </p:cNvSpPr>
          <p:nvPr>
            <p:ph type="body" idx="1"/>
          </p:nvPr>
        </p:nvSpPr>
        <p:spPr>
          <a:xfrm>
            <a:off x="0" y="2215156"/>
            <a:ext cx="9144000" cy="621176"/>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chemeClr val="lt2"/>
              </a:buClr>
              <a:buFont typeface="Arial"/>
              <a:buNone/>
              <a:defRPr sz="3200" b="0" i="0" u="none" strike="noStrike" cap="none">
                <a:solidFill>
                  <a:schemeClr val="lt2"/>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79" name="Shape 79"/>
          <p:cNvPicPr preferRelativeResize="0"/>
          <p:nvPr/>
        </p:nvPicPr>
        <p:blipFill rotWithShape="1">
          <a:blip r:embed="rId2">
            <a:alphaModFix/>
          </a:blip>
          <a:srcRect/>
          <a:stretch/>
        </p:blipFill>
        <p:spPr>
          <a:xfrm>
            <a:off x="3376108" y="295412"/>
            <a:ext cx="2415540" cy="80014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2_Title Slide">
    <p:spTree>
      <p:nvGrpSpPr>
        <p:cNvPr id="1" name="Shape 80"/>
        <p:cNvGrpSpPr/>
        <p:nvPr/>
      </p:nvGrpSpPr>
      <p:grpSpPr>
        <a:xfrm>
          <a:off x="0" y="0"/>
          <a:ext cx="0" cy="0"/>
          <a:chOff x="0" y="0"/>
          <a:chExt cx="0" cy="0"/>
        </a:xfrm>
      </p:grpSpPr>
      <p:sp>
        <p:nvSpPr>
          <p:cNvPr id="81" name="Shape 81"/>
          <p:cNvSpPr/>
          <p:nvPr/>
        </p:nvSpPr>
        <p:spPr>
          <a:xfrm>
            <a:off x="0" y="0"/>
            <a:ext cx="9144000" cy="5143499"/>
          </a:xfrm>
          <a:prstGeom prst="rect">
            <a:avLst/>
          </a:prstGeom>
          <a:solidFill>
            <a:srgbClr val="FBD764"/>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82" name="Shape 82"/>
          <p:cNvSpPr/>
          <p:nvPr/>
        </p:nvSpPr>
        <p:spPr>
          <a:xfrm>
            <a:off x="0" y="1812014"/>
            <a:ext cx="9144000" cy="1436917"/>
          </a:xfrm>
          <a:prstGeom prst="rect">
            <a:avLst/>
          </a:prstGeom>
          <a:solidFill>
            <a:srgbClr val="003843"/>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003843"/>
              </a:solidFill>
              <a:latin typeface="Arial"/>
              <a:ea typeface="Arial"/>
              <a:cs typeface="Arial"/>
              <a:sym typeface="Arial"/>
            </a:endParaRPr>
          </a:p>
        </p:txBody>
      </p:sp>
      <p:sp>
        <p:nvSpPr>
          <p:cNvPr id="83" name="Shape 83"/>
          <p:cNvSpPr txBox="1">
            <a:spLocks noGrp="1"/>
          </p:cNvSpPr>
          <p:nvPr>
            <p:ph type="body" idx="1"/>
          </p:nvPr>
        </p:nvSpPr>
        <p:spPr>
          <a:xfrm>
            <a:off x="0" y="2215156"/>
            <a:ext cx="9144000" cy="621176"/>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chemeClr val="lt2"/>
              </a:buClr>
              <a:buFont typeface="Arial"/>
              <a:buNone/>
              <a:defRPr sz="3200" b="0" i="0" u="none" strike="noStrike" cap="none">
                <a:solidFill>
                  <a:schemeClr val="lt2"/>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84" name="Shape 84"/>
          <p:cNvPicPr preferRelativeResize="0"/>
          <p:nvPr/>
        </p:nvPicPr>
        <p:blipFill rotWithShape="1">
          <a:blip r:embed="rId2">
            <a:alphaModFix/>
          </a:blip>
          <a:srcRect/>
          <a:stretch/>
        </p:blipFill>
        <p:spPr>
          <a:xfrm>
            <a:off x="3376108" y="295412"/>
            <a:ext cx="2415540" cy="80014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6_Title Slide">
    <p:spTree>
      <p:nvGrpSpPr>
        <p:cNvPr id="1" name="Shape 85"/>
        <p:cNvGrpSpPr/>
        <p:nvPr/>
      </p:nvGrpSpPr>
      <p:grpSpPr>
        <a:xfrm>
          <a:off x="0" y="0"/>
          <a:ext cx="0" cy="0"/>
          <a:chOff x="0" y="0"/>
          <a:chExt cx="0" cy="0"/>
        </a:xfrm>
      </p:grpSpPr>
      <p:pic>
        <p:nvPicPr>
          <p:cNvPr id="86" name="Shape 86"/>
          <p:cNvPicPr preferRelativeResize="0"/>
          <p:nvPr/>
        </p:nvPicPr>
        <p:blipFill rotWithShape="1">
          <a:blip r:embed="rId2">
            <a:alphaModFix/>
          </a:blip>
          <a:srcRect/>
          <a:stretch/>
        </p:blipFill>
        <p:spPr>
          <a:xfrm>
            <a:off x="7999132" y="4686471"/>
            <a:ext cx="903697" cy="270268"/>
          </a:xfrm>
          <a:prstGeom prst="rect">
            <a:avLst/>
          </a:prstGeom>
          <a:noFill/>
          <a:ln>
            <a:noFill/>
          </a:ln>
        </p:spPr>
      </p:pic>
      <p:sp>
        <p:nvSpPr>
          <p:cNvPr id="87" name="Shape 87"/>
          <p:cNvSpPr txBox="1">
            <a:spLocks noGrp="1"/>
          </p:cNvSpPr>
          <p:nvPr>
            <p:ph type="body" idx="1"/>
          </p:nvPr>
        </p:nvSpPr>
        <p:spPr>
          <a:xfrm>
            <a:off x="306387" y="517939"/>
            <a:ext cx="8572500" cy="350837"/>
          </a:xfrm>
          <a:prstGeom prst="rect">
            <a:avLst/>
          </a:prstGeom>
          <a:noFill/>
          <a:ln>
            <a:noFill/>
          </a:ln>
        </p:spPr>
        <p:txBody>
          <a:bodyPr lIns="91425" tIns="91425" rIns="91425" bIns="91425" anchor="t" anchorCtr="0"/>
          <a:lstStyle>
            <a:lvl1pPr marL="0" marR="0" lvl="0" indent="0" algn="l" rtl="0">
              <a:spcBef>
                <a:spcPts val="400"/>
              </a:spcBef>
              <a:buClr>
                <a:srgbClr val="FF5F32"/>
              </a:buClr>
              <a:buFont typeface="Arial"/>
              <a:buNone/>
              <a:defRPr sz="2000" b="0" i="0" u="none" strike="noStrike" cap="none">
                <a:solidFill>
                  <a:srgbClr val="FF5F32"/>
                </a:solidFill>
                <a:latin typeface="Arial"/>
                <a:ea typeface="Arial"/>
                <a:cs typeface="Arial"/>
                <a:sym typeface="Arial"/>
              </a:defRPr>
            </a:lvl1pPr>
            <a:lvl2pPr marL="457200" marR="0" lvl="1"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2pPr>
            <a:lvl3pPr marL="914400" marR="0" lvl="2"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3pPr>
            <a:lvl4pPr marL="1371600" marR="0" lvl="3"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4pPr>
            <a:lvl5pPr marL="1828800" marR="0" lvl="4"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8" name="Shape 88"/>
          <p:cNvSpPr txBox="1">
            <a:spLocks noGrp="1"/>
          </p:cNvSpPr>
          <p:nvPr>
            <p:ph type="body" idx="2"/>
          </p:nvPr>
        </p:nvSpPr>
        <p:spPr>
          <a:xfrm>
            <a:off x="306387" y="1076412"/>
            <a:ext cx="8572500" cy="3263900"/>
          </a:xfrm>
          <a:prstGeom prst="rect">
            <a:avLst/>
          </a:prstGeom>
          <a:noFill/>
          <a:ln>
            <a:noFill/>
          </a:ln>
        </p:spPr>
        <p:txBody>
          <a:bodyPr lIns="91425" tIns="91425" rIns="91425" bIns="91425" anchor="t" anchorCtr="0"/>
          <a:lstStyle>
            <a:lvl1pPr marL="342900" marR="0" lvl="0" indent="-22860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1pPr>
            <a:lvl2pPr marL="742950" marR="0" lvl="1" indent="-17145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2pPr>
            <a:lvl3pPr marL="1143000" marR="0" lvl="2" indent="-11430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3pPr>
            <a:lvl4pPr marL="1600200" marR="0" lvl="3" indent="-11430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4pPr>
            <a:lvl5pPr marL="2057400" marR="0" lvl="4" indent="-11430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9" name="Shape 89"/>
          <p:cNvSpPr/>
          <p:nvPr/>
        </p:nvSpPr>
        <p:spPr>
          <a:xfrm>
            <a:off x="306387" y="4686471"/>
            <a:ext cx="7434325" cy="45718"/>
          </a:xfrm>
          <a:prstGeom prst="rect">
            <a:avLst/>
          </a:prstGeom>
          <a:solidFill>
            <a:srgbClr val="FF5F3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7_Title Slide">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306387" y="517939"/>
            <a:ext cx="8572500" cy="350837"/>
          </a:xfrm>
          <a:prstGeom prst="rect">
            <a:avLst/>
          </a:prstGeom>
          <a:noFill/>
          <a:ln>
            <a:noFill/>
          </a:ln>
        </p:spPr>
        <p:txBody>
          <a:bodyPr lIns="91425" tIns="91425" rIns="91425" bIns="91425" anchor="t" anchorCtr="0"/>
          <a:lstStyle>
            <a:lvl1pPr marL="0" marR="0" lvl="0" indent="0" algn="l" rtl="0">
              <a:spcBef>
                <a:spcPts val="400"/>
              </a:spcBef>
              <a:buClr>
                <a:srgbClr val="FF5F32"/>
              </a:buClr>
              <a:buFont typeface="Arial"/>
              <a:buNone/>
              <a:defRPr sz="2000" b="0" i="0" u="none" strike="noStrike" cap="none">
                <a:solidFill>
                  <a:srgbClr val="FF5F32"/>
                </a:solidFill>
                <a:latin typeface="Arial"/>
                <a:ea typeface="Arial"/>
                <a:cs typeface="Arial"/>
                <a:sym typeface="Arial"/>
              </a:defRPr>
            </a:lvl1pPr>
            <a:lvl2pPr marL="457200" marR="0" lvl="1"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2pPr>
            <a:lvl3pPr marL="914400" marR="0" lvl="2"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3pPr>
            <a:lvl4pPr marL="1371600" marR="0" lvl="3"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4pPr>
            <a:lvl5pPr marL="1828800" marR="0" lvl="4"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2" name="Shape 92"/>
          <p:cNvSpPr txBox="1">
            <a:spLocks noGrp="1"/>
          </p:cNvSpPr>
          <p:nvPr>
            <p:ph type="body" idx="2"/>
          </p:nvPr>
        </p:nvSpPr>
        <p:spPr>
          <a:xfrm>
            <a:off x="306387" y="1076412"/>
            <a:ext cx="4274665" cy="3263900"/>
          </a:xfrm>
          <a:prstGeom prst="rect">
            <a:avLst/>
          </a:prstGeom>
          <a:noFill/>
          <a:ln>
            <a:noFill/>
          </a:ln>
        </p:spPr>
        <p:txBody>
          <a:bodyPr lIns="91425" tIns="91425" rIns="91425" bIns="91425" anchor="t" anchorCtr="0"/>
          <a:lstStyle>
            <a:lvl1pPr marL="342900" marR="0" lvl="0" indent="-22860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1pPr>
            <a:lvl2pPr marL="742950" marR="0" lvl="1" indent="-17145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2pPr>
            <a:lvl3pPr marL="1143000" marR="0" lvl="2" indent="-11430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3pPr>
            <a:lvl4pPr marL="1600200" marR="0" lvl="3" indent="-11430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4pPr>
            <a:lvl5pPr marL="2057400" marR="0" lvl="4" indent="-11430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93" name="Shape 93"/>
          <p:cNvPicPr preferRelativeResize="0"/>
          <p:nvPr/>
        </p:nvPicPr>
        <p:blipFill rotWithShape="1">
          <a:blip r:embed="rId2">
            <a:alphaModFix/>
          </a:blip>
          <a:srcRect/>
          <a:stretch/>
        </p:blipFill>
        <p:spPr>
          <a:xfrm>
            <a:off x="7999132" y="4686471"/>
            <a:ext cx="903697" cy="270268"/>
          </a:xfrm>
          <a:prstGeom prst="rect">
            <a:avLst/>
          </a:prstGeom>
          <a:noFill/>
          <a:ln>
            <a:noFill/>
          </a:ln>
        </p:spPr>
      </p:pic>
      <p:sp>
        <p:nvSpPr>
          <p:cNvPr id="94" name="Shape 94"/>
          <p:cNvSpPr/>
          <p:nvPr/>
        </p:nvSpPr>
        <p:spPr>
          <a:xfrm>
            <a:off x="306387" y="4686471"/>
            <a:ext cx="7434325" cy="45718"/>
          </a:xfrm>
          <a:prstGeom prst="rect">
            <a:avLst/>
          </a:prstGeom>
          <a:solidFill>
            <a:srgbClr val="FF5F3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8_Title Slide">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306387" y="517939"/>
            <a:ext cx="8572500" cy="350837"/>
          </a:xfrm>
          <a:prstGeom prst="rect">
            <a:avLst/>
          </a:prstGeom>
          <a:noFill/>
          <a:ln>
            <a:noFill/>
          </a:ln>
        </p:spPr>
        <p:txBody>
          <a:bodyPr lIns="91425" tIns="91425" rIns="91425" bIns="91425" anchor="t" anchorCtr="0"/>
          <a:lstStyle>
            <a:lvl1pPr marL="0" marR="0" lvl="0" indent="0" algn="l" rtl="0">
              <a:spcBef>
                <a:spcPts val="400"/>
              </a:spcBef>
              <a:buClr>
                <a:srgbClr val="FF5F32"/>
              </a:buClr>
              <a:buFont typeface="Arial"/>
              <a:buNone/>
              <a:defRPr sz="2000" b="0" i="0" u="none" strike="noStrike" cap="none">
                <a:solidFill>
                  <a:srgbClr val="FF5F32"/>
                </a:solidFill>
                <a:latin typeface="Arial"/>
                <a:ea typeface="Arial"/>
                <a:cs typeface="Arial"/>
                <a:sym typeface="Arial"/>
              </a:defRPr>
            </a:lvl1pPr>
            <a:lvl2pPr marL="457200" marR="0" lvl="1"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2pPr>
            <a:lvl3pPr marL="914400" marR="0" lvl="2"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3pPr>
            <a:lvl4pPr marL="1371600" marR="0" lvl="3"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4pPr>
            <a:lvl5pPr marL="1828800" marR="0" lvl="4"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7" name="Shape 97"/>
          <p:cNvSpPr txBox="1">
            <a:spLocks noGrp="1"/>
          </p:cNvSpPr>
          <p:nvPr>
            <p:ph type="body" idx="2"/>
          </p:nvPr>
        </p:nvSpPr>
        <p:spPr>
          <a:xfrm>
            <a:off x="306387" y="1076412"/>
            <a:ext cx="4274665" cy="3263900"/>
          </a:xfrm>
          <a:prstGeom prst="rect">
            <a:avLst/>
          </a:prstGeom>
          <a:noFill/>
          <a:ln>
            <a:noFill/>
          </a:ln>
        </p:spPr>
        <p:txBody>
          <a:bodyPr lIns="91425" tIns="91425" rIns="91425" bIns="91425" anchor="t" anchorCtr="0"/>
          <a:lstStyle>
            <a:lvl1pPr marL="342900" marR="0" lvl="0" indent="-22860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1pPr>
            <a:lvl2pPr marL="742950" marR="0" lvl="1" indent="-17145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2pPr>
            <a:lvl3pPr marL="1143000" marR="0" lvl="2" indent="-11430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3pPr>
            <a:lvl4pPr marL="1600200" marR="0" lvl="3" indent="-11430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4pPr>
            <a:lvl5pPr marL="2057400" marR="0" lvl="4" indent="-11430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98" name="Shape 98"/>
          <p:cNvPicPr preferRelativeResize="0"/>
          <p:nvPr/>
        </p:nvPicPr>
        <p:blipFill rotWithShape="1">
          <a:blip r:embed="rId2">
            <a:alphaModFix/>
          </a:blip>
          <a:srcRect/>
          <a:stretch/>
        </p:blipFill>
        <p:spPr>
          <a:xfrm>
            <a:off x="7999132" y="4686471"/>
            <a:ext cx="903697" cy="270268"/>
          </a:xfrm>
          <a:prstGeom prst="rect">
            <a:avLst/>
          </a:prstGeom>
          <a:noFill/>
          <a:ln>
            <a:noFill/>
          </a:ln>
        </p:spPr>
      </p:pic>
      <p:sp>
        <p:nvSpPr>
          <p:cNvPr id="99" name="Shape 99"/>
          <p:cNvSpPr/>
          <p:nvPr/>
        </p:nvSpPr>
        <p:spPr>
          <a:xfrm>
            <a:off x="306387" y="4686471"/>
            <a:ext cx="7434325" cy="45718"/>
          </a:xfrm>
          <a:prstGeom prst="rect">
            <a:avLst/>
          </a:prstGeom>
          <a:solidFill>
            <a:srgbClr val="FF5F3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8_Title Slide">
    <p:spTree>
      <p:nvGrpSpPr>
        <p:cNvPr id="1" name="Shape 10"/>
        <p:cNvGrpSpPr/>
        <p:nvPr/>
      </p:nvGrpSpPr>
      <p:grpSpPr>
        <a:xfrm>
          <a:off x="0" y="0"/>
          <a:ext cx="0" cy="0"/>
          <a:chOff x="0" y="0"/>
          <a:chExt cx="0" cy="0"/>
        </a:xfrm>
      </p:grpSpPr>
      <p:pic>
        <p:nvPicPr>
          <p:cNvPr id="11" name="Shape 11"/>
          <p:cNvPicPr preferRelativeResize="0"/>
          <p:nvPr/>
        </p:nvPicPr>
        <p:blipFill rotWithShape="1">
          <a:blip r:embed="rId2">
            <a:alphaModFix/>
          </a:blip>
          <a:srcRect/>
          <a:stretch/>
        </p:blipFill>
        <p:spPr>
          <a:xfrm>
            <a:off x="0" y="-897"/>
            <a:ext cx="9167758" cy="6097223"/>
          </a:xfrm>
          <a:prstGeom prst="rect">
            <a:avLst/>
          </a:prstGeom>
          <a:noFill/>
          <a:ln>
            <a:noFill/>
          </a:ln>
        </p:spPr>
      </p:pic>
      <p:sp>
        <p:nvSpPr>
          <p:cNvPr id="12" name="Shape 12"/>
          <p:cNvSpPr/>
          <p:nvPr/>
        </p:nvSpPr>
        <p:spPr>
          <a:xfrm>
            <a:off x="0" y="1812014"/>
            <a:ext cx="9167758" cy="1436917"/>
          </a:xfrm>
          <a:prstGeom prst="rect">
            <a:avLst/>
          </a:prstGeom>
          <a:solidFill>
            <a:srgbClr val="FF5F32"/>
          </a:solidFill>
          <a:ln w="9525" cap="flat" cmpd="sng">
            <a:solidFill>
              <a:srgbClr val="FB411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3" name="Shape 13"/>
          <p:cNvSpPr txBox="1">
            <a:spLocks noGrp="1"/>
          </p:cNvSpPr>
          <p:nvPr>
            <p:ph type="body" idx="1"/>
          </p:nvPr>
        </p:nvSpPr>
        <p:spPr>
          <a:xfrm>
            <a:off x="0" y="2215156"/>
            <a:ext cx="9144000" cy="621176"/>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chemeClr val="lt2"/>
              </a:buClr>
              <a:buFont typeface="Arial"/>
              <a:buNone/>
              <a:defRPr sz="3200" b="0" i="0" u="none" strike="noStrike" cap="none">
                <a:solidFill>
                  <a:schemeClr val="lt2"/>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4" name="Shape 14"/>
          <p:cNvPicPr preferRelativeResize="0"/>
          <p:nvPr/>
        </p:nvPicPr>
        <p:blipFill rotWithShape="1">
          <a:blip r:embed="rId3">
            <a:alphaModFix/>
          </a:blip>
          <a:srcRect/>
          <a:stretch/>
        </p:blipFill>
        <p:spPr>
          <a:xfrm>
            <a:off x="3376108" y="295412"/>
            <a:ext cx="2415540" cy="80014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0_Title Slide">
    <p:spTree>
      <p:nvGrpSpPr>
        <p:cNvPr id="1" name="Shape 100"/>
        <p:cNvGrpSpPr/>
        <p:nvPr/>
      </p:nvGrpSpPr>
      <p:grpSpPr>
        <a:xfrm>
          <a:off x="0" y="0"/>
          <a:ext cx="0" cy="0"/>
          <a:chOff x="0" y="0"/>
          <a:chExt cx="0" cy="0"/>
        </a:xfrm>
      </p:grpSpPr>
      <p:pic>
        <p:nvPicPr>
          <p:cNvPr id="101" name="Shape 101"/>
          <p:cNvPicPr preferRelativeResize="0"/>
          <p:nvPr/>
        </p:nvPicPr>
        <p:blipFill rotWithShape="1">
          <a:blip r:embed="rId2">
            <a:alphaModFix/>
          </a:blip>
          <a:srcRect/>
          <a:stretch/>
        </p:blipFill>
        <p:spPr>
          <a:xfrm>
            <a:off x="7999132" y="4686471"/>
            <a:ext cx="903697" cy="270268"/>
          </a:xfrm>
          <a:prstGeom prst="rect">
            <a:avLst/>
          </a:prstGeom>
          <a:noFill/>
          <a:ln>
            <a:noFill/>
          </a:ln>
        </p:spPr>
      </p:pic>
      <p:sp>
        <p:nvSpPr>
          <p:cNvPr id="102" name="Shape 102"/>
          <p:cNvSpPr/>
          <p:nvPr/>
        </p:nvSpPr>
        <p:spPr>
          <a:xfrm>
            <a:off x="306387" y="4686471"/>
            <a:ext cx="7434325" cy="45718"/>
          </a:xfrm>
          <a:prstGeom prst="rect">
            <a:avLst/>
          </a:prstGeom>
          <a:solidFill>
            <a:srgbClr val="FF5F3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9_Title Slide">
    <p:spTree>
      <p:nvGrpSpPr>
        <p:cNvPr id="1" name="Shape 103"/>
        <p:cNvGrpSpPr/>
        <p:nvPr/>
      </p:nvGrpSpPr>
      <p:grpSpPr>
        <a:xfrm>
          <a:off x="0" y="0"/>
          <a:ext cx="0" cy="0"/>
          <a:chOff x="0" y="0"/>
          <a:chExt cx="0" cy="0"/>
        </a:xfrm>
      </p:grpSpPr>
      <p:pic>
        <p:nvPicPr>
          <p:cNvPr id="104" name="Shape 104"/>
          <p:cNvPicPr preferRelativeResize="0"/>
          <p:nvPr/>
        </p:nvPicPr>
        <p:blipFill rotWithShape="1">
          <a:blip r:embed="rId2">
            <a:alphaModFix/>
          </a:blip>
          <a:srcRect l="13664" t="46306" b="52482"/>
          <a:stretch/>
        </p:blipFill>
        <p:spPr>
          <a:xfrm>
            <a:off x="0" y="4686471"/>
            <a:ext cx="7894622" cy="73908"/>
          </a:xfrm>
          <a:prstGeom prst="rect">
            <a:avLst/>
          </a:prstGeom>
          <a:noFill/>
          <a:ln>
            <a:noFill/>
          </a:ln>
        </p:spPr>
      </p:pic>
      <p:pic>
        <p:nvPicPr>
          <p:cNvPr id="105" name="Shape 105"/>
          <p:cNvPicPr preferRelativeResize="0"/>
          <p:nvPr/>
        </p:nvPicPr>
        <p:blipFill rotWithShape="1">
          <a:blip r:embed="rId3">
            <a:alphaModFix/>
          </a:blip>
          <a:srcRect/>
          <a:stretch/>
        </p:blipFill>
        <p:spPr>
          <a:xfrm>
            <a:off x="8062503" y="4694039"/>
            <a:ext cx="903697" cy="270268"/>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6_Title Slide">
    <p:spTree>
      <p:nvGrpSpPr>
        <p:cNvPr id="1" name="Shape 106"/>
        <p:cNvGrpSpPr/>
        <p:nvPr/>
      </p:nvGrpSpPr>
      <p:grpSpPr>
        <a:xfrm>
          <a:off x="0" y="0"/>
          <a:ext cx="0" cy="0"/>
          <a:chOff x="0" y="0"/>
          <a:chExt cx="0" cy="0"/>
        </a:xfrm>
      </p:grpSpPr>
      <p:sp>
        <p:nvSpPr>
          <p:cNvPr id="107" name="Shape 107"/>
          <p:cNvSpPr/>
          <p:nvPr/>
        </p:nvSpPr>
        <p:spPr>
          <a:xfrm>
            <a:off x="0" y="1606400"/>
            <a:ext cx="9144000" cy="1436917"/>
          </a:xfrm>
          <a:prstGeom prst="rect">
            <a:avLst/>
          </a:prstGeom>
          <a:solidFill>
            <a:srgbClr val="FF5F3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pic>
        <p:nvPicPr>
          <p:cNvPr id="108" name="Shape 108"/>
          <p:cNvPicPr preferRelativeResize="0"/>
          <p:nvPr/>
        </p:nvPicPr>
        <p:blipFill rotWithShape="1">
          <a:blip r:embed="rId2">
            <a:alphaModFix/>
          </a:blip>
          <a:srcRect/>
          <a:stretch/>
        </p:blipFill>
        <p:spPr>
          <a:xfrm>
            <a:off x="3731257" y="450218"/>
            <a:ext cx="1640211" cy="490537"/>
          </a:xfrm>
          <a:prstGeom prst="rect">
            <a:avLst/>
          </a:prstGeom>
          <a:noFill/>
          <a:ln>
            <a:noFill/>
          </a:ln>
        </p:spPr>
      </p:pic>
      <p:sp>
        <p:nvSpPr>
          <p:cNvPr id="109" name="Shape 109"/>
          <p:cNvSpPr txBox="1">
            <a:spLocks noGrp="1"/>
          </p:cNvSpPr>
          <p:nvPr>
            <p:ph type="body" idx="1"/>
          </p:nvPr>
        </p:nvSpPr>
        <p:spPr>
          <a:xfrm>
            <a:off x="0" y="1899836"/>
            <a:ext cx="9144000" cy="621176"/>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chemeClr val="lt2"/>
              </a:buClr>
              <a:buFont typeface="Arial"/>
              <a:buNone/>
              <a:defRPr sz="3200" b="0" i="0" u="none" strike="noStrike" cap="none">
                <a:solidFill>
                  <a:schemeClr val="lt2"/>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10" name="Shape 110" descr="Email.png"/>
          <p:cNvPicPr preferRelativeResize="0"/>
          <p:nvPr/>
        </p:nvPicPr>
        <p:blipFill rotWithShape="1">
          <a:blip r:embed="rId3">
            <a:alphaModFix/>
          </a:blip>
          <a:srcRect/>
          <a:stretch/>
        </p:blipFill>
        <p:spPr>
          <a:xfrm>
            <a:off x="1297516" y="2770291"/>
            <a:ext cx="501650" cy="501650"/>
          </a:xfrm>
          <a:prstGeom prst="rect">
            <a:avLst/>
          </a:prstGeom>
          <a:noFill/>
          <a:ln>
            <a:noFill/>
          </a:ln>
        </p:spPr>
      </p:pic>
      <p:pic>
        <p:nvPicPr>
          <p:cNvPr id="111" name="Shape 111" descr="Mobile.png"/>
          <p:cNvPicPr preferRelativeResize="0"/>
          <p:nvPr/>
        </p:nvPicPr>
        <p:blipFill rotWithShape="1">
          <a:blip r:embed="rId4">
            <a:alphaModFix/>
          </a:blip>
          <a:srcRect/>
          <a:stretch/>
        </p:blipFill>
        <p:spPr>
          <a:xfrm>
            <a:off x="4308476" y="2770291"/>
            <a:ext cx="501650" cy="501650"/>
          </a:xfrm>
          <a:prstGeom prst="rect">
            <a:avLst/>
          </a:prstGeom>
          <a:noFill/>
          <a:ln>
            <a:noFill/>
          </a:ln>
        </p:spPr>
      </p:pic>
      <p:pic>
        <p:nvPicPr>
          <p:cNvPr id="112" name="Shape 112" descr="Twitter.png"/>
          <p:cNvPicPr preferRelativeResize="0"/>
          <p:nvPr/>
        </p:nvPicPr>
        <p:blipFill rotWithShape="1">
          <a:blip r:embed="rId5">
            <a:alphaModFix/>
          </a:blip>
          <a:srcRect/>
          <a:stretch/>
        </p:blipFill>
        <p:spPr>
          <a:xfrm>
            <a:off x="7319434" y="2770291"/>
            <a:ext cx="501650" cy="501650"/>
          </a:xfrm>
          <a:prstGeom prst="rect">
            <a:avLst/>
          </a:prstGeom>
          <a:noFill/>
          <a:ln>
            <a:noFill/>
          </a:ln>
        </p:spPr>
      </p:pic>
      <p:sp>
        <p:nvSpPr>
          <p:cNvPr id="113" name="Shape 113"/>
          <p:cNvSpPr txBox="1">
            <a:spLocks noGrp="1"/>
          </p:cNvSpPr>
          <p:nvPr>
            <p:ph type="body" idx="2"/>
          </p:nvPr>
        </p:nvSpPr>
        <p:spPr>
          <a:xfrm>
            <a:off x="540283" y="3466007"/>
            <a:ext cx="2032000" cy="380998"/>
          </a:xfrm>
          <a:prstGeom prst="rect">
            <a:avLst/>
          </a:prstGeom>
          <a:noFill/>
          <a:ln>
            <a:noFill/>
          </a:ln>
        </p:spPr>
        <p:txBody>
          <a:bodyPr lIns="91425" tIns="91425" rIns="91425" bIns="91425" anchor="t" anchorCtr="0"/>
          <a:lstStyle>
            <a:lvl1pPr marL="0" marR="0" lvl="0" indent="0" algn="ctr" rtl="0">
              <a:spcBef>
                <a:spcPts val="280"/>
              </a:spcBef>
              <a:buClr>
                <a:srgbClr val="A5A5A5"/>
              </a:buClr>
              <a:buFont typeface="Arial"/>
              <a:buNone/>
              <a:defRPr sz="1400" b="0" i="0" u="none" strike="noStrike" cap="none">
                <a:solidFill>
                  <a:srgbClr val="A5A5A5"/>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4" name="Shape 114"/>
          <p:cNvSpPr txBox="1">
            <a:spLocks noGrp="1"/>
          </p:cNvSpPr>
          <p:nvPr>
            <p:ph type="body" idx="3"/>
          </p:nvPr>
        </p:nvSpPr>
        <p:spPr>
          <a:xfrm>
            <a:off x="3556001" y="3466007"/>
            <a:ext cx="2032000" cy="370736"/>
          </a:xfrm>
          <a:prstGeom prst="rect">
            <a:avLst/>
          </a:prstGeom>
          <a:noFill/>
          <a:ln>
            <a:noFill/>
          </a:ln>
        </p:spPr>
        <p:txBody>
          <a:bodyPr lIns="91425" tIns="91425" rIns="91425" bIns="91425" anchor="t" anchorCtr="0"/>
          <a:lstStyle>
            <a:lvl1pPr marL="0" marR="0" lvl="0" indent="0" algn="ctr" rtl="0">
              <a:spcBef>
                <a:spcPts val="280"/>
              </a:spcBef>
              <a:buClr>
                <a:srgbClr val="A5A5A5"/>
              </a:buClr>
              <a:buFont typeface="Arial"/>
              <a:buNone/>
              <a:defRPr sz="1400" b="0" i="0" u="none" strike="noStrike" cap="none">
                <a:solidFill>
                  <a:srgbClr val="A5A5A5"/>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5" name="Shape 115"/>
          <p:cNvSpPr txBox="1">
            <a:spLocks noGrp="1"/>
          </p:cNvSpPr>
          <p:nvPr>
            <p:ph type="body" idx="4"/>
          </p:nvPr>
        </p:nvSpPr>
        <p:spPr>
          <a:xfrm>
            <a:off x="6561138" y="3466007"/>
            <a:ext cx="2032000" cy="370736"/>
          </a:xfrm>
          <a:prstGeom prst="rect">
            <a:avLst/>
          </a:prstGeom>
          <a:noFill/>
          <a:ln>
            <a:noFill/>
          </a:ln>
        </p:spPr>
        <p:txBody>
          <a:bodyPr lIns="91425" tIns="91425" rIns="91425" bIns="91425" anchor="t" anchorCtr="0"/>
          <a:lstStyle>
            <a:lvl1pPr marL="0" marR="0" lvl="0" indent="0" algn="ctr" rtl="0">
              <a:spcBef>
                <a:spcPts val="280"/>
              </a:spcBef>
              <a:buClr>
                <a:srgbClr val="A5A5A5"/>
              </a:buClr>
              <a:buFont typeface="Arial"/>
              <a:buNone/>
              <a:defRPr sz="1400" b="0" i="0" u="none" strike="noStrike" cap="none">
                <a:solidFill>
                  <a:srgbClr val="A5A5A5"/>
                </a:solidFill>
                <a:latin typeface="Arial"/>
                <a:ea typeface="Arial"/>
                <a:cs typeface="Arial"/>
                <a:sym typeface="Arial"/>
              </a:defRPr>
            </a:lvl1pPr>
            <a:lvl2pPr marL="457200" marR="0" lvl="1" indent="0" algn="ctr" rtl="0">
              <a:spcBef>
                <a:spcPts val="280"/>
              </a:spcBef>
              <a:buClr>
                <a:srgbClr val="A5A5A5"/>
              </a:buClr>
              <a:buFont typeface="Arial"/>
              <a:buNone/>
              <a:defRPr sz="1400" b="0" i="0" u="none" strike="noStrike" cap="none">
                <a:solidFill>
                  <a:srgbClr val="A5A5A5"/>
                </a:solidFill>
                <a:latin typeface="Arial"/>
                <a:ea typeface="Arial"/>
                <a:cs typeface="Arial"/>
                <a:sym typeface="Arial"/>
              </a:defRPr>
            </a:lvl2pPr>
            <a:lvl3pPr marL="914400" marR="0" lvl="2" indent="0" algn="ctr" rtl="0">
              <a:spcBef>
                <a:spcPts val="280"/>
              </a:spcBef>
              <a:buClr>
                <a:srgbClr val="A5A5A5"/>
              </a:buClr>
              <a:buFont typeface="Arial"/>
              <a:buNone/>
              <a:defRPr sz="1400" b="0" i="0" u="none" strike="noStrike" cap="none">
                <a:solidFill>
                  <a:srgbClr val="A5A5A5"/>
                </a:solidFill>
                <a:latin typeface="Arial"/>
                <a:ea typeface="Arial"/>
                <a:cs typeface="Arial"/>
                <a:sym typeface="Arial"/>
              </a:defRPr>
            </a:lvl3pPr>
            <a:lvl4pPr marL="1371600" marR="0" lvl="3" indent="0" algn="ctr" rtl="0">
              <a:spcBef>
                <a:spcPts val="280"/>
              </a:spcBef>
              <a:buClr>
                <a:srgbClr val="A5A5A5"/>
              </a:buClr>
              <a:buFont typeface="Arial"/>
              <a:buNone/>
              <a:defRPr sz="1400" b="0" i="0" u="none" strike="noStrike" cap="none">
                <a:solidFill>
                  <a:srgbClr val="A5A5A5"/>
                </a:solidFill>
                <a:latin typeface="Arial"/>
                <a:ea typeface="Arial"/>
                <a:cs typeface="Arial"/>
                <a:sym typeface="Arial"/>
              </a:defRPr>
            </a:lvl4pPr>
            <a:lvl5pPr marL="1828800" marR="0" lvl="4" indent="0" algn="ctr" rtl="0">
              <a:spcBef>
                <a:spcPts val="280"/>
              </a:spcBef>
              <a:buClr>
                <a:srgbClr val="A5A5A5"/>
              </a:buClr>
              <a:buFont typeface="Arial"/>
              <a:buNone/>
              <a:defRPr sz="1400" b="0" i="0" u="none" strike="noStrike" cap="none">
                <a:solidFill>
                  <a:srgbClr val="A5A5A5"/>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20"/>
        <p:cNvGrpSpPr/>
        <p:nvPr/>
      </p:nvGrpSpPr>
      <p:grpSpPr>
        <a:xfrm>
          <a:off x="0" y="0"/>
          <a:ext cx="0" cy="0"/>
          <a:chOff x="0" y="0"/>
          <a:chExt cx="0" cy="0"/>
        </a:xfrm>
      </p:grpSpPr>
      <p:sp>
        <p:nvSpPr>
          <p:cNvPr id="121" name="Shape 121"/>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122" name="Shape 122"/>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123" name="Shape 12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pPr lvl="0" rtl="0">
                <a:spcBef>
                  <a:spcPts val="0"/>
                </a:spcBef>
                <a:buNone/>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126" name="Shape 12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pPr lvl="0" rtl="0">
                <a:spcBef>
                  <a:spcPts val="0"/>
                </a:spcBef>
                <a:buNone/>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29" name="Shape 129"/>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0" name="Shape 13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pPr lvl="0" rtl="0">
                <a:spcBef>
                  <a:spcPts val="0"/>
                </a:spcBef>
                <a:buNone/>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3" name="Shape 133"/>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34" name="Shape 134"/>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35" name="Shape 13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pPr lvl="0" rtl="0">
                <a:spcBef>
                  <a:spcPts val="0"/>
                </a:spcBef>
                <a:buNone/>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8" name="Shape 13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pPr lvl="0" rtl="0">
                <a:spcBef>
                  <a:spcPts val="0"/>
                </a:spcBef>
                <a:buNone/>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141" name="Shape 141"/>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42" name="Shape 14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pPr lvl="0" rtl="0">
                <a:spcBef>
                  <a:spcPts val="0"/>
                </a:spcBef>
                <a:buNone/>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Main point">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a:endParaRPr/>
          </a:p>
        </p:txBody>
      </p:sp>
      <p:sp>
        <p:nvSpPr>
          <p:cNvPr id="145" name="Shape 14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pPr lvl="0" rtl="0">
                <a:spcBef>
                  <a:spcPts val="0"/>
                </a:spcBef>
                <a:buNone/>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21_Title Slide">
    <p:spTree>
      <p:nvGrpSpPr>
        <p:cNvPr id="1" name="Shape 15"/>
        <p:cNvGrpSpPr/>
        <p:nvPr/>
      </p:nvGrpSpPr>
      <p:grpSpPr>
        <a:xfrm>
          <a:off x="0" y="0"/>
          <a:ext cx="0" cy="0"/>
          <a:chOff x="0" y="0"/>
          <a:chExt cx="0" cy="0"/>
        </a:xfrm>
      </p:grpSpPr>
      <p:pic>
        <p:nvPicPr>
          <p:cNvPr id="16" name="Shape 16"/>
          <p:cNvPicPr preferRelativeResize="0"/>
          <p:nvPr/>
        </p:nvPicPr>
        <p:blipFill rotWithShape="1">
          <a:blip r:embed="rId2">
            <a:alphaModFix/>
          </a:blip>
          <a:srcRect t="15574" b="60920"/>
          <a:stretch/>
        </p:blipFill>
        <p:spPr>
          <a:xfrm>
            <a:off x="0" y="1812014"/>
            <a:ext cx="9167758" cy="1436917"/>
          </a:xfrm>
          <a:prstGeom prst="rect">
            <a:avLst/>
          </a:prstGeom>
          <a:noFill/>
          <a:ln>
            <a:noFill/>
          </a:ln>
        </p:spPr>
      </p:pic>
      <p:pic>
        <p:nvPicPr>
          <p:cNvPr id="17" name="Shape 17"/>
          <p:cNvPicPr preferRelativeResize="0"/>
          <p:nvPr/>
        </p:nvPicPr>
        <p:blipFill rotWithShape="1">
          <a:blip r:embed="rId3">
            <a:alphaModFix/>
          </a:blip>
          <a:srcRect/>
          <a:stretch/>
        </p:blipFill>
        <p:spPr>
          <a:xfrm>
            <a:off x="3731257" y="450218"/>
            <a:ext cx="1640211" cy="490537"/>
          </a:xfrm>
          <a:prstGeom prst="rect">
            <a:avLst/>
          </a:prstGeom>
          <a:noFill/>
          <a:ln>
            <a:noFill/>
          </a:ln>
        </p:spPr>
      </p:pic>
      <p:sp>
        <p:nvSpPr>
          <p:cNvPr id="18" name="Shape 18"/>
          <p:cNvSpPr txBox="1">
            <a:spLocks noGrp="1"/>
          </p:cNvSpPr>
          <p:nvPr>
            <p:ph type="body" idx="1"/>
          </p:nvPr>
        </p:nvSpPr>
        <p:spPr>
          <a:xfrm>
            <a:off x="0" y="2215156"/>
            <a:ext cx="9144000" cy="621176"/>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chemeClr val="lt2"/>
              </a:buClr>
              <a:buFont typeface="Arial"/>
              <a:buNone/>
              <a:defRPr sz="3200" b="0" i="0" u="none" strike="noStrike" cap="none">
                <a:solidFill>
                  <a:schemeClr val="lt2"/>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146"/>
        <p:cNvGrpSpPr/>
        <p:nvPr/>
      </p:nvGrpSpPr>
      <p:grpSpPr>
        <a:xfrm>
          <a:off x="0" y="0"/>
          <a:ext cx="0" cy="0"/>
          <a:chOff x="0" y="0"/>
          <a:chExt cx="0" cy="0"/>
        </a:xfrm>
      </p:grpSpPr>
      <p:sp>
        <p:nvSpPr>
          <p:cNvPr id="147" name="Shape 147"/>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148" name="Shape 148"/>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rtl="0">
              <a:spcBef>
                <a:spcPts val="0"/>
              </a:spcBef>
              <a:buSzPct val="100000"/>
              <a:defRPr sz="4200"/>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149" name="Shape 149"/>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150" name="Shape 150"/>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51" name="Shape 1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pPr lvl="0" rtl="0">
                <a:spcBef>
                  <a:spcPts val="0"/>
                </a:spcBef>
                <a:buNone/>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Caption">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rtl="0">
              <a:lnSpc>
                <a:spcPct val="100000"/>
              </a:lnSpc>
              <a:spcBef>
                <a:spcPts val="0"/>
              </a:spcBef>
              <a:spcAft>
                <a:spcPts val="0"/>
              </a:spcAft>
              <a:buNone/>
              <a:defRPr/>
            </a:lvl1pPr>
          </a:lstStyle>
          <a:p>
            <a:endParaRPr/>
          </a:p>
        </p:txBody>
      </p:sp>
      <p:sp>
        <p:nvSpPr>
          <p:cNvPr id="154" name="Shape 15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pPr lvl="0" rtl="0">
                <a:spcBef>
                  <a:spcPts val="0"/>
                </a:spcBef>
                <a:buNone/>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Big number">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rtl="0">
              <a:spcBef>
                <a:spcPts val="0"/>
              </a:spcBef>
              <a:buSzPct val="100000"/>
              <a:defRPr sz="12000"/>
            </a:lvl1pPr>
            <a:lvl2pPr lvl="1" algn="ctr" rtl="0">
              <a:spcBef>
                <a:spcPts val="0"/>
              </a:spcBef>
              <a:buSzPct val="100000"/>
              <a:defRPr sz="12000"/>
            </a:lvl2pPr>
            <a:lvl3pPr lvl="2" algn="ctr" rtl="0">
              <a:spcBef>
                <a:spcPts val="0"/>
              </a:spcBef>
              <a:buSzPct val="100000"/>
              <a:defRPr sz="12000"/>
            </a:lvl3pPr>
            <a:lvl4pPr lvl="3" algn="ctr" rtl="0">
              <a:spcBef>
                <a:spcPts val="0"/>
              </a:spcBef>
              <a:buSzPct val="100000"/>
              <a:defRPr sz="12000"/>
            </a:lvl4pPr>
            <a:lvl5pPr lvl="4" algn="ctr" rtl="0">
              <a:spcBef>
                <a:spcPts val="0"/>
              </a:spcBef>
              <a:buSzPct val="100000"/>
              <a:defRPr sz="12000"/>
            </a:lvl5pPr>
            <a:lvl6pPr lvl="5" algn="ctr" rtl="0">
              <a:spcBef>
                <a:spcPts val="0"/>
              </a:spcBef>
              <a:buSzPct val="100000"/>
              <a:defRPr sz="12000"/>
            </a:lvl6pPr>
            <a:lvl7pPr lvl="6" algn="ctr" rtl="0">
              <a:spcBef>
                <a:spcPts val="0"/>
              </a:spcBef>
              <a:buSzPct val="100000"/>
              <a:defRPr sz="12000"/>
            </a:lvl7pPr>
            <a:lvl8pPr lvl="7" algn="ctr" rtl="0">
              <a:spcBef>
                <a:spcPts val="0"/>
              </a:spcBef>
              <a:buSzPct val="100000"/>
              <a:defRPr sz="12000"/>
            </a:lvl8pPr>
            <a:lvl9pPr lvl="8" algn="ctr" rtl="0">
              <a:spcBef>
                <a:spcPts val="0"/>
              </a:spcBef>
              <a:buSzPct val="100000"/>
              <a:defRPr sz="12000"/>
            </a:lvl9pPr>
          </a:lstStyle>
          <a:p>
            <a:endParaRPr/>
          </a:p>
        </p:txBody>
      </p:sp>
      <p:sp>
        <p:nvSpPr>
          <p:cNvPr id="157" name="Shape 157"/>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158" name="Shape 15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pPr lvl="0" rtl="0">
                <a:spcBef>
                  <a:spcPts val="0"/>
                </a:spcBef>
                <a:buNone/>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59"/>
        <p:cNvGrpSpPr/>
        <p:nvPr/>
      </p:nvGrpSpPr>
      <p:grpSpPr>
        <a:xfrm>
          <a:off x="0" y="0"/>
          <a:ext cx="0" cy="0"/>
          <a:chOff x="0" y="0"/>
          <a:chExt cx="0" cy="0"/>
        </a:xfrm>
      </p:grpSpPr>
      <p:sp>
        <p:nvSpPr>
          <p:cNvPr id="160" name="Shape 16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pPr lvl="0" rtl="0">
                <a:spcBef>
                  <a:spcPts val="0"/>
                </a:spcBef>
                <a:buNone/>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19"/>
        <p:cNvGrpSpPr/>
        <p:nvPr/>
      </p:nvGrpSpPr>
      <p:grpSpPr>
        <a:xfrm>
          <a:off x="0" y="0"/>
          <a:ext cx="0" cy="0"/>
          <a:chOff x="0" y="0"/>
          <a:chExt cx="0" cy="0"/>
        </a:xfrm>
      </p:grpSpPr>
      <p:pic>
        <p:nvPicPr>
          <p:cNvPr id="20" name="Shape 20"/>
          <p:cNvPicPr preferRelativeResize="0"/>
          <p:nvPr/>
        </p:nvPicPr>
        <p:blipFill rotWithShape="1">
          <a:blip r:embed="rId2">
            <a:alphaModFix/>
          </a:blip>
          <a:srcRect l="13664" t="46306" b="52482"/>
          <a:stretch/>
        </p:blipFill>
        <p:spPr>
          <a:xfrm>
            <a:off x="0" y="4686471"/>
            <a:ext cx="7894622" cy="73908"/>
          </a:xfrm>
          <a:prstGeom prst="rect">
            <a:avLst/>
          </a:prstGeom>
          <a:noFill/>
          <a:ln>
            <a:noFill/>
          </a:ln>
        </p:spPr>
      </p:pic>
      <p:pic>
        <p:nvPicPr>
          <p:cNvPr id="21" name="Shape 21"/>
          <p:cNvPicPr preferRelativeResize="0"/>
          <p:nvPr/>
        </p:nvPicPr>
        <p:blipFill rotWithShape="1">
          <a:blip r:embed="rId3">
            <a:alphaModFix/>
          </a:blip>
          <a:srcRect/>
          <a:stretch/>
        </p:blipFill>
        <p:spPr>
          <a:xfrm>
            <a:off x="8062503" y="4694039"/>
            <a:ext cx="903697" cy="270268"/>
          </a:xfrm>
          <a:prstGeom prst="rect">
            <a:avLst/>
          </a:prstGeom>
          <a:noFill/>
          <a:ln>
            <a:noFill/>
          </a:ln>
        </p:spPr>
      </p:pic>
      <p:sp>
        <p:nvSpPr>
          <p:cNvPr id="22" name="Shape 22"/>
          <p:cNvSpPr txBox="1">
            <a:spLocks noGrp="1"/>
          </p:cNvSpPr>
          <p:nvPr>
            <p:ph type="body" idx="1"/>
          </p:nvPr>
        </p:nvSpPr>
        <p:spPr>
          <a:xfrm>
            <a:off x="306387" y="517939"/>
            <a:ext cx="8572500" cy="350837"/>
          </a:xfrm>
          <a:prstGeom prst="rect">
            <a:avLst/>
          </a:prstGeom>
          <a:noFill/>
          <a:ln>
            <a:noFill/>
          </a:ln>
        </p:spPr>
        <p:txBody>
          <a:bodyPr lIns="91425" tIns="91425" rIns="91425" bIns="91425" anchor="t" anchorCtr="0"/>
          <a:lstStyle>
            <a:lvl1pPr marL="0" marR="0" lvl="0" indent="0" algn="l" rtl="0">
              <a:spcBef>
                <a:spcPts val="400"/>
              </a:spcBef>
              <a:buClr>
                <a:srgbClr val="FF5F32"/>
              </a:buClr>
              <a:buFont typeface="Arial"/>
              <a:buNone/>
              <a:defRPr sz="2000" b="0" i="0" u="none" strike="noStrike" cap="none">
                <a:solidFill>
                  <a:srgbClr val="FF5F32"/>
                </a:solidFill>
                <a:latin typeface="Arial"/>
                <a:ea typeface="Arial"/>
                <a:cs typeface="Arial"/>
                <a:sym typeface="Arial"/>
              </a:defRPr>
            </a:lvl1pPr>
            <a:lvl2pPr marL="457200" marR="0" lvl="1"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2pPr>
            <a:lvl3pPr marL="914400" marR="0" lvl="2"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3pPr>
            <a:lvl4pPr marL="1371600" marR="0" lvl="3"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4pPr>
            <a:lvl5pPr marL="1828800" marR="0" lvl="4"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body" idx="2"/>
          </p:nvPr>
        </p:nvSpPr>
        <p:spPr>
          <a:xfrm>
            <a:off x="306387" y="1076412"/>
            <a:ext cx="8572500" cy="3263900"/>
          </a:xfrm>
          <a:prstGeom prst="rect">
            <a:avLst/>
          </a:prstGeom>
          <a:noFill/>
          <a:ln>
            <a:noFill/>
          </a:ln>
        </p:spPr>
        <p:txBody>
          <a:bodyPr lIns="91425" tIns="91425" rIns="91425" bIns="91425" anchor="t" anchorCtr="0"/>
          <a:lstStyle>
            <a:lvl1pPr marL="342900" marR="0" lvl="0" indent="-22860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1pPr>
            <a:lvl2pPr marL="742950" marR="0" lvl="1" indent="-17145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2pPr>
            <a:lvl3pPr marL="1143000" marR="0" lvl="2" indent="-11430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3pPr>
            <a:lvl4pPr marL="1600200" marR="0" lvl="3" indent="-11430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4pPr>
            <a:lvl5pPr marL="2057400" marR="0" lvl="4" indent="-11430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3_Title Slide">
    <p:spTree>
      <p:nvGrpSpPr>
        <p:cNvPr id="1" name="Shape 24"/>
        <p:cNvGrpSpPr/>
        <p:nvPr/>
      </p:nvGrpSpPr>
      <p:grpSpPr>
        <a:xfrm>
          <a:off x="0" y="0"/>
          <a:ext cx="0" cy="0"/>
          <a:chOff x="0" y="0"/>
          <a:chExt cx="0" cy="0"/>
        </a:xfrm>
      </p:grpSpPr>
      <p:pic>
        <p:nvPicPr>
          <p:cNvPr id="25" name="Shape 25"/>
          <p:cNvPicPr preferRelativeResize="0"/>
          <p:nvPr/>
        </p:nvPicPr>
        <p:blipFill rotWithShape="1">
          <a:blip r:embed="rId2">
            <a:alphaModFix/>
          </a:blip>
          <a:srcRect l="13664" t="46306" b="52482"/>
          <a:stretch/>
        </p:blipFill>
        <p:spPr>
          <a:xfrm>
            <a:off x="0" y="4686471"/>
            <a:ext cx="7894622" cy="73908"/>
          </a:xfrm>
          <a:prstGeom prst="rect">
            <a:avLst/>
          </a:prstGeom>
          <a:noFill/>
          <a:ln>
            <a:noFill/>
          </a:ln>
        </p:spPr>
      </p:pic>
      <p:sp>
        <p:nvSpPr>
          <p:cNvPr id="26" name="Shape 26"/>
          <p:cNvSpPr txBox="1">
            <a:spLocks noGrp="1"/>
          </p:cNvSpPr>
          <p:nvPr>
            <p:ph type="body" idx="1"/>
          </p:nvPr>
        </p:nvSpPr>
        <p:spPr>
          <a:xfrm>
            <a:off x="306387" y="517939"/>
            <a:ext cx="8572500" cy="350837"/>
          </a:xfrm>
          <a:prstGeom prst="rect">
            <a:avLst/>
          </a:prstGeom>
          <a:noFill/>
          <a:ln>
            <a:noFill/>
          </a:ln>
        </p:spPr>
        <p:txBody>
          <a:bodyPr lIns="91425" tIns="91425" rIns="91425" bIns="91425" anchor="t" anchorCtr="0"/>
          <a:lstStyle>
            <a:lvl1pPr marL="0" marR="0" lvl="0" indent="0" algn="l" rtl="0">
              <a:spcBef>
                <a:spcPts val="400"/>
              </a:spcBef>
              <a:buClr>
                <a:srgbClr val="FF5F32"/>
              </a:buClr>
              <a:buFont typeface="Arial"/>
              <a:buNone/>
              <a:defRPr sz="2000" b="0" i="0" u="none" strike="noStrike" cap="none">
                <a:solidFill>
                  <a:srgbClr val="FF5F32"/>
                </a:solidFill>
                <a:latin typeface="Arial"/>
                <a:ea typeface="Arial"/>
                <a:cs typeface="Arial"/>
                <a:sym typeface="Arial"/>
              </a:defRPr>
            </a:lvl1pPr>
            <a:lvl2pPr marL="457200" marR="0" lvl="1"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2pPr>
            <a:lvl3pPr marL="914400" marR="0" lvl="2"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3pPr>
            <a:lvl4pPr marL="1371600" marR="0" lvl="3"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4pPr>
            <a:lvl5pPr marL="1828800" marR="0" lvl="4"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 name="Shape 27"/>
          <p:cNvSpPr txBox="1">
            <a:spLocks noGrp="1"/>
          </p:cNvSpPr>
          <p:nvPr>
            <p:ph type="body" idx="2"/>
          </p:nvPr>
        </p:nvSpPr>
        <p:spPr>
          <a:xfrm>
            <a:off x="306387" y="1076412"/>
            <a:ext cx="4274665" cy="3263900"/>
          </a:xfrm>
          <a:prstGeom prst="rect">
            <a:avLst/>
          </a:prstGeom>
          <a:noFill/>
          <a:ln>
            <a:noFill/>
          </a:ln>
        </p:spPr>
        <p:txBody>
          <a:bodyPr lIns="91425" tIns="91425" rIns="91425" bIns="91425" anchor="t" anchorCtr="0"/>
          <a:lstStyle>
            <a:lvl1pPr marL="342900" marR="0" lvl="0" indent="-22860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1pPr>
            <a:lvl2pPr marL="742950" marR="0" lvl="1" indent="-17145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2pPr>
            <a:lvl3pPr marL="1143000" marR="0" lvl="2" indent="-11430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3pPr>
            <a:lvl4pPr marL="1600200" marR="0" lvl="3" indent="-11430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4pPr>
            <a:lvl5pPr marL="2057400" marR="0" lvl="4" indent="-11430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8" name="Shape 28"/>
          <p:cNvPicPr preferRelativeResize="0"/>
          <p:nvPr/>
        </p:nvPicPr>
        <p:blipFill rotWithShape="1">
          <a:blip r:embed="rId3">
            <a:alphaModFix/>
          </a:blip>
          <a:srcRect/>
          <a:stretch/>
        </p:blipFill>
        <p:spPr>
          <a:xfrm>
            <a:off x="8062503" y="4694039"/>
            <a:ext cx="903697" cy="27026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7_Title Slide">
    <p:spTree>
      <p:nvGrpSpPr>
        <p:cNvPr id="1" name="Shape 29"/>
        <p:cNvGrpSpPr/>
        <p:nvPr/>
      </p:nvGrpSpPr>
      <p:grpSpPr>
        <a:xfrm>
          <a:off x="0" y="0"/>
          <a:ext cx="0" cy="0"/>
          <a:chOff x="0" y="0"/>
          <a:chExt cx="0" cy="0"/>
        </a:xfrm>
      </p:grpSpPr>
      <p:pic>
        <p:nvPicPr>
          <p:cNvPr id="30" name="Shape 30"/>
          <p:cNvPicPr preferRelativeResize="0"/>
          <p:nvPr/>
        </p:nvPicPr>
        <p:blipFill rotWithShape="1">
          <a:blip r:embed="rId2">
            <a:alphaModFix/>
          </a:blip>
          <a:srcRect l="13664" t="46306" b="52482"/>
          <a:stretch/>
        </p:blipFill>
        <p:spPr>
          <a:xfrm>
            <a:off x="0" y="4686471"/>
            <a:ext cx="7894622" cy="73908"/>
          </a:xfrm>
          <a:prstGeom prst="rect">
            <a:avLst/>
          </a:prstGeom>
          <a:noFill/>
          <a:ln>
            <a:noFill/>
          </a:ln>
        </p:spPr>
      </p:pic>
      <p:sp>
        <p:nvSpPr>
          <p:cNvPr id="31" name="Shape 31"/>
          <p:cNvSpPr txBox="1">
            <a:spLocks noGrp="1"/>
          </p:cNvSpPr>
          <p:nvPr>
            <p:ph type="body" idx="1"/>
          </p:nvPr>
        </p:nvSpPr>
        <p:spPr>
          <a:xfrm>
            <a:off x="306387" y="517939"/>
            <a:ext cx="8572500" cy="350837"/>
          </a:xfrm>
          <a:prstGeom prst="rect">
            <a:avLst/>
          </a:prstGeom>
          <a:noFill/>
          <a:ln>
            <a:noFill/>
          </a:ln>
        </p:spPr>
        <p:txBody>
          <a:bodyPr lIns="91425" tIns="91425" rIns="91425" bIns="91425" anchor="t" anchorCtr="0"/>
          <a:lstStyle>
            <a:lvl1pPr marL="0" marR="0" lvl="0" indent="0" algn="l" rtl="0">
              <a:spcBef>
                <a:spcPts val="400"/>
              </a:spcBef>
              <a:buClr>
                <a:srgbClr val="FF5F32"/>
              </a:buClr>
              <a:buFont typeface="Arial"/>
              <a:buNone/>
              <a:defRPr sz="2000" b="0" i="0" u="none" strike="noStrike" cap="none">
                <a:solidFill>
                  <a:srgbClr val="FF5F32"/>
                </a:solidFill>
                <a:latin typeface="Arial"/>
                <a:ea typeface="Arial"/>
                <a:cs typeface="Arial"/>
                <a:sym typeface="Arial"/>
              </a:defRPr>
            </a:lvl1pPr>
            <a:lvl2pPr marL="457200" marR="0" lvl="1"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2pPr>
            <a:lvl3pPr marL="914400" marR="0" lvl="2"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3pPr>
            <a:lvl4pPr marL="1371600" marR="0" lvl="3"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4pPr>
            <a:lvl5pPr marL="1828800" marR="0" lvl="4"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 name="Shape 32"/>
          <p:cNvSpPr txBox="1">
            <a:spLocks noGrp="1"/>
          </p:cNvSpPr>
          <p:nvPr>
            <p:ph type="body" idx="2"/>
          </p:nvPr>
        </p:nvSpPr>
        <p:spPr>
          <a:xfrm>
            <a:off x="306387" y="1076412"/>
            <a:ext cx="4274665" cy="3263900"/>
          </a:xfrm>
          <a:prstGeom prst="rect">
            <a:avLst/>
          </a:prstGeom>
          <a:noFill/>
          <a:ln>
            <a:noFill/>
          </a:ln>
        </p:spPr>
        <p:txBody>
          <a:bodyPr lIns="91425" tIns="91425" rIns="91425" bIns="91425" anchor="t" anchorCtr="0"/>
          <a:lstStyle>
            <a:lvl1pPr marL="342900" marR="0" lvl="0" indent="-22860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1pPr>
            <a:lvl2pPr marL="742950" marR="0" lvl="1" indent="-17145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2pPr>
            <a:lvl3pPr marL="1143000" marR="0" lvl="2" indent="-11430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3pPr>
            <a:lvl4pPr marL="1600200" marR="0" lvl="3" indent="-11430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4pPr>
            <a:lvl5pPr marL="2057400" marR="0" lvl="4" indent="-114300" algn="l" rtl="0">
              <a:spcBef>
                <a:spcPts val="360"/>
              </a:spcBef>
              <a:buClr>
                <a:srgbClr val="FF5F32"/>
              </a:buClr>
              <a:buSzPct val="100000"/>
              <a:buFont typeface="Arial"/>
              <a:buChar char="•"/>
              <a:defRPr sz="1800" b="0" i="0" u="none" strike="noStrike" cap="none">
                <a:solidFill>
                  <a:schemeClr val="accent5"/>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33" name="Shape 33"/>
          <p:cNvPicPr preferRelativeResize="0"/>
          <p:nvPr/>
        </p:nvPicPr>
        <p:blipFill rotWithShape="1">
          <a:blip r:embed="rId3">
            <a:alphaModFix/>
          </a:blip>
          <a:srcRect/>
          <a:stretch/>
        </p:blipFill>
        <p:spPr>
          <a:xfrm>
            <a:off x="8062503" y="4694039"/>
            <a:ext cx="903697" cy="27026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3_Title Slide">
    <p:spTree>
      <p:nvGrpSpPr>
        <p:cNvPr id="1" name="Shape 34"/>
        <p:cNvGrpSpPr/>
        <p:nvPr/>
      </p:nvGrpSpPr>
      <p:grpSpPr>
        <a:xfrm>
          <a:off x="0" y="0"/>
          <a:ext cx="0" cy="0"/>
          <a:chOff x="0" y="0"/>
          <a:chExt cx="0" cy="0"/>
        </a:xfrm>
      </p:grpSpPr>
      <p:pic>
        <p:nvPicPr>
          <p:cNvPr id="35" name="Shape 35"/>
          <p:cNvPicPr preferRelativeResize="0"/>
          <p:nvPr/>
        </p:nvPicPr>
        <p:blipFill rotWithShape="1">
          <a:blip r:embed="rId2">
            <a:alphaModFix/>
          </a:blip>
          <a:srcRect t="15574" b="60920"/>
          <a:stretch/>
        </p:blipFill>
        <p:spPr>
          <a:xfrm>
            <a:off x="0" y="1606400"/>
            <a:ext cx="9141468" cy="1436917"/>
          </a:xfrm>
          <a:prstGeom prst="rect">
            <a:avLst/>
          </a:prstGeom>
          <a:noFill/>
          <a:ln>
            <a:noFill/>
          </a:ln>
        </p:spPr>
      </p:pic>
      <p:pic>
        <p:nvPicPr>
          <p:cNvPr id="36" name="Shape 36"/>
          <p:cNvPicPr preferRelativeResize="0"/>
          <p:nvPr/>
        </p:nvPicPr>
        <p:blipFill rotWithShape="1">
          <a:blip r:embed="rId3">
            <a:alphaModFix/>
          </a:blip>
          <a:srcRect/>
          <a:stretch/>
        </p:blipFill>
        <p:spPr>
          <a:xfrm>
            <a:off x="3731257" y="450218"/>
            <a:ext cx="1640211" cy="490537"/>
          </a:xfrm>
          <a:prstGeom prst="rect">
            <a:avLst/>
          </a:prstGeom>
          <a:noFill/>
          <a:ln>
            <a:noFill/>
          </a:ln>
        </p:spPr>
      </p:pic>
      <p:sp>
        <p:nvSpPr>
          <p:cNvPr id="37" name="Shape 37"/>
          <p:cNvSpPr txBox="1">
            <a:spLocks noGrp="1"/>
          </p:cNvSpPr>
          <p:nvPr>
            <p:ph type="body" idx="1"/>
          </p:nvPr>
        </p:nvSpPr>
        <p:spPr>
          <a:xfrm>
            <a:off x="0" y="1899836"/>
            <a:ext cx="9144000" cy="621176"/>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chemeClr val="lt2"/>
              </a:buClr>
              <a:buFont typeface="Arial"/>
              <a:buNone/>
              <a:defRPr sz="3200" b="0" i="0" u="none" strike="noStrike" cap="none">
                <a:solidFill>
                  <a:schemeClr val="lt2"/>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38" name="Shape 38" descr="Email.png"/>
          <p:cNvPicPr preferRelativeResize="0"/>
          <p:nvPr/>
        </p:nvPicPr>
        <p:blipFill rotWithShape="1">
          <a:blip r:embed="rId4">
            <a:alphaModFix/>
          </a:blip>
          <a:srcRect/>
          <a:stretch/>
        </p:blipFill>
        <p:spPr>
          <a:xfrm>
            <a:off x="1297516" y="2770291"/>
            <a:ext cx="501650" cy="501650"/>
          </a:xfrm>
          <a:prstGeom prst="rect">
            <a:avLst/>
          </a:prstGeom>
          <a:noFill/>
          <a:ln>
            <a:noFill/>
          </a:ln>
        </p:spPr>
      </p:pic>
      <p:pic>
        <p:nvPicPr>
          <p:cNvPr id="39" name="Shape 39" descr="Mobile.png"/>
          <p:cNvPicPr preferRelativeResize="0"/>
          <p:nvPr/>
        </p:nvPicPr>
        <p:blipFill rotWithShape="1">
          <a:blip r:embed="rId5">
            <a:alphaModFix/>
          </a:blip>
          <a:srcRect/>
          <a:stretch/>
        </p:blipFill>
        <p:spPr>
          <a:xfrm>
            <a:off x="4308476" y="2770291"/>
            <a:ext cx="501650" cy="501650"/>
          </a:xfrm>
          <a:prstGeom prst="rect">
            <a:avLst/>
          </a:prstGeom>
          <a:noFill/>
          <a:ln>
            <a:noFill/>
          </a:ln>
        </p:spPr>
      </p:pic>
      <p:pic>
        <p:nvPicPr>
          <p:cNvPr id="40" name="Shape 40" descr="Twitter.png"/>
          <p:cNvPicPr preferRelativeResize="0"/>
          <p:nvPr/>
        </p:nvPicPr>
        <p:blipFill rotWithShape="1">
          <a:blip r:embed="rId6">
            <a:alphaModFix/>
          </a:blip>
          <a:srcRect/>
          <a:stretch/>
        </p:blipFill>
        <p:spPr>
          <a:xfrm>
            <a:off x="7319434" y="2770291"/>
            <a:ext cx="501650" cy="501650"/>
          </a:xfrm>
          <a:prstGeom prst="rect">
            <a:avLst/>
          </a:prstGeom>
          <a:noFill/>
          <a:ln>
            <a:noFill/>
          </a:ln>
        </p:spPr>
      </p:pic>
      <p:sp>
        <p:nvSpPr>
          <p:cNvPr id="41" name="Shape 41"/>
          <p:cNvSpPr txBox="1">
            <a:spLocks noGrp="1"/>
          </p:cNvSpPr>
          <p:nvPr>
            <p:ph type="body" idx="2"/>
          </p:nvPr>
        </p:nvSpPr>
        <p:spPr>
          <a:xfrm>
            <a:off x="540283" y="3466007"/>
            <a:ext cx="2032000" cy="380998"/>
          </a:xfrm>
          <a:prstGeom prst="rect">
            <a:avLst/>
          </a:prstGeom>
          <a:noFill/>
          <a:ln>
            <a:noFill/>
          </a:ln>
        </p:spPr>
        <p:txBody>
          <a:bodyPr lIns="91425" tIns="91425" rIns="91425" bIns="91425" anchor="t" anchorCtr="0"/>
          <a:lstStyle>
            <a:lvl1pPr marL="0" marR="0" lvl="0" indent="0" algn="ctr" rtl="0">
              <a:spcBef>
                <a:spcPts val="280"/>
              </a:spcBef>
              <a:buClr>
                <a:srgbClr val="A5A5A5"/>
              </a:buClr>
              <a:buFont typeface="Arial"/>
              <a:buNone/>
              <a:defRPr sz="1400" b="0" i="0" u="none" strike="noStrike" cap="none">
                <a:solidFill>
                  <a:srgbClr val="A5A5A5"/>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body" idx="3"/>
          </p:nvPr>
        </p:nvSpPr>
        <p:spPr>
          <a:xfrm>
            <a:off x="3556001" y="3466007"/>
            <a:ext cx="2032000" cy="370736"/>
          </a:xfrm>
          <a:prstGeom prst="rect">
            <a:avLst/>
          </a:prstGeom>
          <a:noFill/>
          <a:ln>
            <a:noFill/>
          </a:ln>
        </p:spPr>
        <p:txBody>
          <a:bodyPr lIns="91425" tIns="91425" rIns="91425" bIns="91425" anchor="t" anchorCtr="0"/>
          <a:lstStyle>
            <a:lvl1pPr marL="0" marR="0" lvl="0" indent="0" algn="ctr" rtl="0">
              <a:spcBef>
                <a:spcPts val="280"/>
              </a:spcBef>
              <a:buClr>
                <a:srgbClr val="A5A5A5"/>
              </a:buClr>
              <a:buFont typeface="Arial"/>
              <a:buNone/>
              <a:defRPr sz="1400" b="0" i="0" u="none" strike="noStrike" cap="none">
                <a:solidFill>
                  <a:srgbClr val="A5A5A5"/>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body" idx="4"/>
          </p:nvPr>
        </p:nvSpPr>
        <p:spPr>
          <a:xfrm>
            <a:off x="6561138" y="3466007"/>
            <a:ext cx="2032000" cy="370736"/>
          </a:xfrm>
          <a:prstGeom prst="rect">
            <a:avLst/>
          </a:prstGeom>
          <a:noFill/>
          <a:ln>
            <a:noFill/>
          </a:ln>
        </p:spPr>
        <p:txBody>
          <a:bodyPr lIns="91425" tIns="91425" rIns="91425" bIns="91425" anchor="t" anchorCtr="0"/>
          <a:lstStyle>
            <a:lvl1pPr marL="0" marR="0" lvl="0" indent="0" algn="ctr" rtl="0">
              <a:spcBef>
                <a:spcPts val="280"/>
              </a:spcBef>
              <a:buClr>
                <a:srgbClr val="A5A5A5"/>
              </a:buClr>
              <a:buFont typeface="Arial"/>
              <a:buNone/>
              <a:defRPr sz="1400" b="0" i="0" u="none" strike="noStrike" cap="none">
                <a:solidFill>
                  <a:srgbClr val="A5A5A5"/>
                </a:solidFill>
                <a:latin typeface="Arial"/>
                <a:ea typeface="Arial"/>
                <a:cs typeface="Arial"/>
                <a:sym typeface="Arial"/>
              </a:defRPr>
            </a:lvl1pPr>
            <a:lvl2pPr marL="457200" marR="0" lvl="1" indent="0" algn="ctr" rtl="0">
              <a:spcBef>
                <a:spcPts val="280"/>
              </a:spcBef>
              <a:buClr>
                <a:srgbClr val="A5A5A5"/>
              </a:buClr>
              <a:buFont typeface="Arial"/>
              <a:buNone/>
              <a:defRPr sz="1400" b="0" i="0" u="none" strike="noStrike" cap="none">
                <a:solidFill>
                  <a:srgbClr val="A5A5A5"/>
                </a:solidFill>
                <a:latin typeface="Arial"/>
                <a:ea typeface="Arial"/>
                <a:cs typeface="Arial"/>
                <a:sym typeface="Arial"/>
              </a:defRPr>
            </a:lvl2pPr>
            <a:lvl3pPr marL="914400" marR="0" lvl="2" indent="0" algn="ctr" rtl="0">
              <a:spcBef>
                <a:spcPts val="280"/>
              </a:spcBef>
              <a:buClr>
                <a:srgbClr val="A5A5A5"/>
              </a:buClr>
              <a:buFont typeface="Arial"/>
              <a:buNone/>
              <a:defRPr sz="1400" b="0" i="0" u="none" strike="noStrike" cap="none">
                <a:solidFill>
                  <a:srgbClr val="A5A5A5"/>
                </a:solidFill>
                <a:latin typeface="Arial"/>
                <a:ea typeface="Arial"/>
                <a:cs typeface="Arial"/>
                <a:sym typeface="Arial"/>
              </a:defRPr>
            </a:lvl3pPr>
            <a:lvl4pPr marL="1371600" marR="0" lvl="3" indent="0" algn="ctr" rtl="0">
              <a:spcBef>
                <a:spcPts val="280"/>
              </a:spcBef>
              <a:buClr>
                <a:srgbClr val="A5A5A5"/>
              </a:buClr>
              <a:buFont typeface="Arial"/>
              <a:buNone/>
              <a:defRPr sz="1400" b="0" i="0" u="none" strike="noStrike" cap="none">
                <a:solidFill>
                  <a:srgbClr val="A5A5A5"/>
                </a:solidFill>
                <a:latin typeface="Arial"/>
                <a:ea typeface="Arial"/>
                <a:cs typeface="Arial"/>
                <a:sym typeface="Arial"/>
              </a:defRPr>
            </a:lvl4pPr>
            <a:lvl5pPr marL="1828800" marR="0" lvl="4" indent="0" algn="ctr" rtl="0">
              <a:spcBef>
                <a:spcPts val="280"/>
              </a:spcBef>
              <a:buClr>
                <a:srgbClr val="A5A5A5"/>
              </a:buClr>
              <a:buFont typeface="Arial"/>
              <a:buNone/>
              <a:defRPr sz="1400" b="0" i="0" u="none" strike="noStrike" cap="none">
                <a:solidFill>
                  <a:srgbClr val="A5A5A5"/>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4_Title Slide">
    <p:spTree>
      <p:nvGrpSpPr>
        <p:cNvPr id="1" name="Shape 44"/>
        <p:cNvGrpSpPr/>
        <p:nvPr/>
      </p:nvGrpSpPr>
      <p:grpSpPr>
        <a:xfrm>
          <a:off x="0" y="0"/>
          <a:ext cx="0" cy="0"/>
          <a:chOff x="0" y="0"/>
          <a:chExt cx="0" cy="0"/>
        </a:xfrm>
      </p:grpSpPr>
      <p:sp>
        <p:nvSpPr>
          <p:cNvPr id="45" name="Shape 45"/>
          <p:cNvSpPr/>
          <p:nvPr/>
        </p:nvSpPr>
        <p:spPr>
          <a:xfrm>
            <a:off x="223908" y="3562217"/>
            <a:ext cx="8742193" cy="1259682"/>
          </a:xfrm>
          <a:prstGeom prst="rect">
            <a:avLst/>
          </a:prstGeom>
          <a:noFill/>
          <a:ln w="19050" cap="flat" cmpd="sng">
            <a:solidFill>
              <a:srgbClr val="FF5F3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46" name="Shape 46"/>
          <p:cNvSpPr txBox="1">
            <a:spLocks noGrp="1"/>
          </p:cNvSpPr>
          <p:nvPr>
            <p:ph type="body" idx="1"/>
          </p:nvPr>
        </p:nvSpPr>
        <p:spPr>
          <a:xfrm>
            <a:off x="306387" y="3627367"/>
            <a:ext cx="8572500" cy="1092799"/>
          </a:xfrm>
          <a:prstGeom prst="rect">
            <a:avLst/>
          </a:prstGeom>
          <a:noFill/>
          <a:ln>
            <a:noFill/>
          </a:ln>
        </p:spPr>
        <p:txBody>
          <a:bodyPr lIns="91425" tIns="91425" rIns="91425" bIns="91425" anchor="t" anchorCtr="0"/>
          <a:lstStyle>
            <a:lvl1pPr marL="0" marR="0" lvl="0" indent="0" algn="l" rtl="0">
              <a:spcBef>
                <a:spcPts val="400"/>
              </a:spcBef>
              <a:buClr>
                <a:srgbClr val="FF5F32"/>
              </a:buClr>
              <a:buFont typeface="Arial"/>
              <a:buNone/>
              <a:defRPr sz="2000" b="1" i="1" u="none" strike="noStrike" cap="none">
                <a:solidFill>
                  <a:srgbClr val="FF5F32"/>
                </a:solidFill>
                <a:latin typeface="Arial"/>
                <a:ea typeface="Arial"/>
                <a:cs typeface="Arial"/>
                <a:sym typeface="Arial"/>
              </a:defRPr>
            </a:lvl1pPr>
            <a:lvl2pPr marL="457200" marR="0" lvl="1"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2pPr>
            <a:lvl3pPr marL="914400" marR="0" lvl="2"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3pPr>
            <a:lvl4pPr marL="1371600" marR="0" lvl="3"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4pPr>
            <a:lvl5pPr marL="1828800" marR="0" lvl="4"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7" name="Shape 47"/>
          <p:cNvSpPr>
            <a:spLocks noGrp="1"/>
          </p:cNvSpPr>
          <p:nvPr>
            <p:ph type="pic" idx="2"/>
          </p:nvPr>
        </p:nvSpPr>
        <p:spPr>
          <a:xfrm>
            <a:off x="0" y="0"/>
            <a:ext cx="9144000" cy="3195637"/>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5_Title Slide">
    <p:spTree>
      <p:nvGrpSpPr>
        <p:cNvPr id="1" name="Shape 48"/>
        <p:cNvGrpSpPr/>
        <p:nvPr/>
      </p:nvGrpSpPr>
      <p:grpSpPr>
        <a:xfrm>
          <a:off x="0" y="0"/>
          <a:ext cx="0" cy="0"/>
          <a:chOff x="0" y="0"/>
          <a:chExt cx="0" cy="0"/>
        </a:xfrm>
      </p:grpSpPr>
      <p:sp>
        <p:nvSpPr>
          <p:cNvPr id="49" name="Shape 49"/>
          <p:cNvSpPr txBox="1">
            <a:spLocks noGrp="1"/>
          </p:cNvSpPr>
          <p:nvPr>
            <p:ph type="body" idx="1"/>
          </p:nvPr>
        </p:nvSpPr>
        <p:spPr>
          <a:xfrm>
            <a:off x="5694630" y="571500"/>
            <a:ext cx="3168713" cy="3692680"/>
          </a:xfrm>
          <a:prstGeom prst="rect">
            <a:avLst/>
          </a:prstGeom>
          <a:noFill/>
          <a:ln>
            <a:noFill/>
          </a:ln>
        </p:spPr>
        <p:txBody>
          <a:bodyPr lIns="91425" tIns="91425" rIns="91425" bIns="91425" anchor="t" anchorCtr="0"/>
          <a:lstStyle>
            <a:lvl1pPr marL="0" marR="0" lvl="0" indent="0" algn="l" rtl="0">
              <a:spcBef>
                <a:spcPts val="400"/>
              </a:spcBef>
              <a:buClr>
                <a:srgbClr val="FF5F32"/>
              </a:buClr>
              <a:buFont typeface="Arial"/>
              <a:buNone/>
              <a:defRPr sz="2000" b="1" i="1" u="none" strike="noStrike" cap="none">
                <a:solidFill>
                  <a:srgbClr val="FF5F32"/>
                </a:solidFill>
                <a:latin typeface="Arial"/>
                <a:ea typeface="Arial"/>
                <a:cs typeface="Arial"/>
                <a:sym typeface="Arial"/>
              </a:defRPr>
            </a:lvl1pPr>
            <a:lvl2pPr marL="457200" marR="0" lvl="1"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2pPr>
            <a:lvl3pPr marL="914400" marR="0" lvl="2"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3pPr>
            <a:lvl4pPr marL="1371600" marR="0" lvl="3"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4pPr>
            <a:lvl5pPr marL="1828800" marR="0" lvl="4" indent="0" algn="l" rtl="0">
              <a:spcBef>
                <a:spcPts val="440"/>
              </a:spcBef>
              <a:buClr>
                <a:schemeClr val="accent1"/>
              </a:buClr>
              <a:buFont typeface="Arial"/>
              <a:buNone/>
              <a:defRPr sz="2200" b="0" i="0" u="none" strike="noStrike" cap="none">
                <a:solidFill>
                  <a:schemeClr val="accent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0" name="Shape 50"/>
          <p:cNvSpPr>
            <a:spLocks noGrp="1"/>
          </p:cNvSpPr>
          <p:nvPr>
            <p:ph type="pic" idx="2"/>
          </p:nvPr>
        </p:nvSpPr>
        <p:spPr>
          <a:xfrm>
            <a:off x="0" y="0"/>
            <a:ext cx="5386917" cy="5143499"/>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pic>
        <p:nvPicPr>
          <p:cNvPr id="51" name="Shape 51" descr="Four51_Logo_Color.png"/>
          <p:cNvPicPr preferRelativeResize="0"/>
          <p:nvPr/>
        </p:nvPicPr>
        <p:blipFill rotWithShape="1">
          <a:blip r:embed="rId2">
            <a:alphaModFix/>
          </a:blip>
          <a:srcRect/>
          <a:stretch/>
        </p:blipFill>
        <p:spPr>
          <a:xfrm>
            <a:off x="7840156" y="4742489"/>
            <a:ext cx="903697" cy="27026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rtl="0">
              <a:spcBef>
                <a:spcPts val="0"/>
              </a:spcBef>
              <a:buClr>
                <a:schemeClr val="dk1"/>
              </a:buClr>
              <a:buSzPct val="100000"/>
              <a:buNone/>
              <a:defRPr sz="2800">
                <a:solidFill>
                  <a:schemeClr val="dk1"/>
                </a:solidFill>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a:endParaRPr/>
          </a:p>
        </p:txBody>
      </p:sp>
      <p:sp>
        <p:nvSpPr>
          <p:cNvPr id="118" name="Shape 118"/>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2"/>
              </a:buClr>
              <a:buSzPct val="100000"/>
              <a:defRPr sz="1800">
                <a:solidFill>
                  <a:schemeClr val="dk2"/>
                </a:solidFill>
              </a:defRPr>
            </a:lvl1pPr>
            <a:lvl2pPr lvl="1" rtl="0">
              <a:lnSpc>
                <a:spcPct val="115000"/>
              </a:lnSpc>
              <a:spcBef>
                <a:spcPts val="0"/>
              </a:spcBef>
              <a:spcAft>
                <a:spcPts val="1600"/>
              </a:spcAft>
              <a:buClr>
                <a:schemeClr val="dk2"/>
              </a:buClr>
              <a:defRPr>
                <a:solidFill>
                  <a:schemeClr val="dk2"/>
                </a:solidFill>
              </a:defRPr>
            </a:lvl2pPr>
            <a:lvl3pPr lvl="2" rtl="0">
              <a:lnSpc>
                <a:spcPct val="115000"/>
              </a:lnSpc>
              <a:spcBef>
                <a:spcPts val="0"/>
              </a:spcBef>
              <a:spcAft>
                <a:spcPts val="1600"/>
              </a:spcAft>
              <a:buClr>
                <a:schemeClr val="dk2"/>
              </a:buClr>
              <a:defRPr>
                <a:solidFill>
                  <a:schemeClr val="dk2"/>
                </a:solidFill>
              </a:defRPr>
            </a:lvl3pPr>
            <a:lvl4pPr lvl="3" rtl="0">
              <a:lnSpc>
                <a:spcPct val="115000"/>
              </a:lnSpc>
              <a:spcBef>
                <a:spcPts val="0"/>
              </a:spcBef>
              <a:spcAft>
                <a:spcPts val="1600"/>
              </a:spcAft>
              <a:buClr>
                <a:schemeClr val="dk2"/>
              </a:buClr>
              <a:defRPr>
                <a:solidFill>
                  <a:schemeClr val="dk2"/>
                </a:solidFill>
              </a:defRPr>
            </a:lvl4pPr>
            <a:lvl5pPr lvl="4" rtl="0">
              <a:lnSpc>
                <a:spcPct val="115000"/>
              </a:lnSpc>
              <a:spcBef>
                <a:spcPts val="0"/>
              </a:spcBef>
              <a:spcAft>
                <a:spcPts val="1600"/>
              </a:spcAft>
              <a:buClr>
                <a:schemeClr val="dk2"/>
              </a:buClr>
              <a:defRPr>
                <a:solidFill>
                  <a:schemeClr val="dk2"/>
                </a:solidFill>
              </a:defRPr>
            </a:lvl5pPr>
            <a:lvl6pPr lvl="5" rtl="0">
              <a:lnSpc>
                <a:spcPct val="115000"/>
              </a:lnSpc>
              <a:spcBef>
                <a:spcPts val="0"/>
              </a:spcBef>
              <a:spcAft>
                <a:spcPts val="1600"/>
              </a:spcAft>
              <a:buClr>
                <a:schemeClr val="dk2"/>
              </a:buClr>
              <a:defRPr>
                <a:solidFill>
                  <a:schemeClr val="dk2"/>
                </a:solidFill>
              </a:defRPr>
            </a:lvl6pPr>
            <a:lvl7pPr lvl="6" rtl="0">
              <a:lnSpc>
                <a:spcPct val="115000"/>
              </a:lnSpc>
              <a:spcBef>
                <a:spcPts val="0"/>
              </a:spcBef>
              <a:spcAft>
                <a:spcPts val="1600"/>
              </a:spcAft>
              <a:buClr>
                <a:schemeClr val="dk2"/>
              </a:buClr>
              <a:defRPr>
                <a:solidFill>
                  <a:schemeClr val="dk2"/>
                </a:solidFill>
              </a:defRPr>
            </a:lvl7pPr>
            <a:lvl8pPr lvl="7" rtl="0">
              <a:lnSpc>
                <a:spcPct val="115000"/>
              </a:lnSpc>
              <a:spcBef>
                <a:spcPts val="0"/>
              </a:spcBef>
              <a:spcAft>
                <a:spcPts val="1600"/>
              </a:spcAft>
              <a:buClr>
                <a:schemeClr val="dk2"/>
              </a:buClr>
              <a:defRPr>
                <a:solidFill>
                  <a:schemeClr val="dk2"/>
                </a:solidFill>
              </a:defRPr>
            </a:lvl8pPr>
            <a:lvl9pPr lvl="8" rtl="0">
              <a:lnSpc>
                <a:spcPct val="115000"/>
              </a:lnSpc>
              <a:spcBef>
                <a:spcPts val="0"/>
              </a:spcBef>
              <a:spcAft>
                <a:spcPts val="1600"/>
              </a:spcAft>
              <a:buClr>
                <a:schemeClr val="dk2"/>
              </a:buClr>
              <a:defRPr>
                <a:solidFill>
                  <a:schemeClr val="dk2"/>
                </a:solidFill>
              </a:defRPr>
            </a:lvl9pPr>
          </a:lstStyle>
          <a:p>
            <a:endParaRPr/>
          </a:p>
        </p:txBody>
      </p:sp>
      <p:sp>
        <p:nvSpPr>
          <p:cNvPr id="119" name="Shape 119"/>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US" sz="1000">
                <a:solidFill>
                  <a:schemeClr val="dk2"/>
                </a:solidFill>
              </a:rPr>
              <a:pPr lvl="0" algn="r" rtl="0">
                <a:spcBef>
                  <a:spcPts val="0"/>
                </a:spcBef>
                <a:buNone/>
              </a:pPr>
              <a:t>‹#›</a:t>
            </a:fld>
            <a:endParaRPr lang="en-US"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4"/>
        <p:cNvGrpSpPr/>
        <p:nvPr/>
      </p:nvGrpSpPr>
      <p:grpSpPr>
        <a:xfrm>
          <a:off x="0" y="0"/>
          <a:ext cx="0" cy="0"/>
          <a:chOff x="0" y="0"/>
          <a:chExt cx="0" cy="0"/>
        </a:xfrm>
      </p:grpSpPr>
      <p:sp>
        <p:nvSpPr>
          <p:cNvPr id="165" name="Shape 165"/>
          <p:cNvSpPr txBox="1"/>
          <p:nvPr/>
        </p:nvSpPr>
        <p:spPr>
          <a:xfrm>
            <a:off x="743100" y="455650"/>
            <a:ext cx="7657800" cy="616200"/>
          </a:xfrm>
          <a:prstGeom prst="rect">
            <a:avLst/>
          </a:prstGeom>
          <a:noFill/>
          <a:ln>
            <a:noFill/>
          </a:ln>
        </p:spPr>
        <p:txBody>
          <a:bodyPr lIns="91425" tIns="91425" rIns="91425" bIns="91425" anchor="t" anchorCtr="0">
            <a:noAutofit/>
          </a:bodyPr>
          <a:lstStyle/>
          <a:p>
            <a:pPr lvl="0" algn="ctr" rtl="0">
              <a:lnSpc>
                <a:spcPct val="115000"/>
              </a:lnSpc>
              <a:spcBef>
                <a:spcPts val="0"/>
              </a:spcBef>
              <a:buNone/>
            </a:pPr>
            <a:r>
              <a:rPr lang="en-US" sz="2400">
                <a:solidFill>
                  <a:schemeClr val="lt1"/>
                </a:solidFill>
                <a:latin typeface="Lato"/>
                <a:ea typeface="Lato"/>
                <a:cs typeface="Lato"/>
                <a:sym typeface="Lato"/>
              </a:rPr>
              <a:t>Building a Cloud B2B/E-Commerce App on Your Terms</a:t>
            </a:r>
          </a:p>
        </p:txBody>
      </p:sp>
      <p:pic>
        <p:nvPicPr>
          <p:cNvPr id="166" name="Shape 166"/>
          <p:cNvPicPr preferRelativeResize="0"/>
          <p:nvPr/>
        </p:nvPicPr>
        <p:blipFill>
          <a:blip r:embed="rId4">
            <a:alphaModFix/>
          </a:blip>
          <a:stretch>
            <a:fillRect/>
          </a:stretch>
        </p:blipFill>
        <p:spPr>
          <a:xfrm>
            <a:off x="5573445" y="1377299"/>
            <a:ext cx="1479619" cy="1479649"/>
          </a:xfrm>
          <a:prstGeom prst="rect">
            <a:avLst/>
          </a:prstGeom>
          <a:noFill/>
          <a:ln>
            <a:noFill/>
          </a:ln>
        </p:spPr>
      </p:pic>
      <p:pic>
        <p:nvPicPr>
          <p:cNvPr id="167" name="Shape 167"/>
          <p:cNvPicPr preferRelativeResize="0"/>
          <p:nvPr/>
        </p:nvPicPr>
        <p:blipFill>
          <a:blip r:embed="rId5">
            <a:alphaModFix/>
          </a:blip>
          <a:stretch>
            <a:fillRect/>
          </a:stretch>
        </p:blipFill>
        <p:spPr>
          <a:xfrm>
            <a:off x="2035923" y="1377298"/>
            <a:ext cx="1479619" cy="1479649"/>
          </a:xfrm>
          <a:prstGeom prst="rect">
            <a:avLst/>
          </a:prstGeom>
          <a:noFill/>
          <a:ln>
            <a:noFill/>
          </a:ln>
        </p:spPr>
      </p:pic>
      <p:sp>
        <p:nvSpPr>
          <p:cNvPr id="168" name="Shape 168"/>
          <p:cNvSpPr txBox="1"/>
          <p:nvPr/>
        </p:nvSpPr>
        <p:spPr>
          <a:xfrm>
            <a:off x="1558012" y="2924925"/>
            <a:ext cx="2435400" cy="1149900"/>
          </a:xfrm>
          <a:prstGeom prst="rect">
            <a:avLst/>
          </a:prstGeom>
          <a:noFill/>
          <a:ln>
            <a:noFill/>
          </a:ln>
        </p:spPr>
        <p:txBody>
          <a:bodyPr lIns="91425" tIns="91425" rIns="91425" bIns="91425" anchor="t" anchorCtr="0">
            <a:noAutofit/>
          </a:bodyPr>
          <a:lstStyle/>
          <a:p>
            <a:pPr lvl="0" algn="ctr" rtl="0">
              <a:lnSpc>
                <a:spcPct val="100000"/>
              </a:lnSpc>
              <a:spcBef>
                <a:spcPts val="0"/>
              </a:spcBef>
              <a:buNone/>
            </a:pPr>
            <a:r>
              <a:rPr lang="en-US" sz="1800" b="1">
                <a:solidFill>
                  <a:schemeClr val="lt1"/>
                </a:solidFill>
                <a:latin typeface="Lato"/>
                <a:ea typeface="Lato"/>
                <a:cs typeface="Lato"/>
                <a:sym typeface="Lato"/>
              </a:rPr>
              <a:t>STEVE DAVIS</a:t>
            </a:r>
          </a:p>
          <a:p>
            <a:pPr lvl="0" algn="ctr" rtl="0">
              <a:lnSpc>
                <a:spcPct val="100000"/>
              </a:lnSpc>
              <a:spcBef>
                <a:spcPts val="0"/>
              </a:spcBef>
              <a:buNone/>
            </a:pPr>
            <a:r>
              <a:rPr lang="en-US" sz="1200">
                <a:solidFill>
                  <a:srgbClr val="003843"/>
                </a:solidFill>
                <a:latin typeface="Lato"/>
                <a:ea typeface="Lato"/>
                <a:cs typeface="Lato"/>
                <a:sym typeface="Lato"/>
              </a:rPr>
              <a:t>CHIEF TECHNOLOGY OFFICER</a:t>
            </a:r>
          </a:p>
          <a:p>
            <a:pPr lvl="0" algn="ctr" rtl="0">
              <a:lnSpc>
                <a:spcPct val="100000"/>
              </a:lnSpc>
              <a:spcBef>
                <a:spcPts val="0"/>
              </a:spcBef>
              <a:buNone/>
            </a:pPr>
            <a:r>
              <a:rPr lang="en-US" sz="1200">
                <a:solidFill>
                  <a:srgbClr val="D9D9D9"/>
                </a:solidFill>
                <a:latin typeface="Lato"/>
                <a:ea typeface="Lato"/>
                <a:cs typeface="Lato"/>
                <a:sym typeface="Lato"/>
              </a:rPr>
              <a:t>sdavis@four51.com</a:t>
            </a:r>
          </a:p>
          <a:p>
            <a:pPr lvl="0" algn="ctr" rtl="0">
              <a:lnSpc>
                <a:spcPct val="100000"/>
              </a:lnSpc>
              <a:spcBef>
                <a:spcPts val="0"/>
              </a:spcBef>
              <a:buNone/>
            </a:pPr>
            <a:r>
              <a:rPr lang="en-US" sz="1200">
                <a:solidFill>
                  <a:srgbClr val="D9D9D9"/>
                </a:solidFill>
                <a:latin typeface="Lato"/>
                <a:ea typeface="Lato"/>
                <a:cs typeface="Lato"/>
                <a:sym typeface="Lato"/>
              </a:rPr>
              <a:t>linkedin.com/in/stevedavis451</a:t>
            </a:r>
          </a:p>
          <a:p>
            <a:pPr lvl="0" algn="ctr" rtl="0">
              <a:lnSpc>
                <a:spcPct val="100000"/>
              </a:lnSpc>
              <a:spcBef>
                <a:spcPts val="0"/>
              </a:spcBef>
              <a:buNone/>
            </a:pPr>
            <a:r>
              <a:rPr lang="en-US" sz="1200">
                <a:solidFill>
                  <a:srgbClr val="D9D9D9"/>
                </a:solidFill>
                <a:latin typeface="Lato"/>
                <a:ea typeface="Lato"/>
                <a:cs typeface="Lato"/>
                <a:sym typeface="Lato"/>
              </a:rPr>
              <a:t>@stevefour51</a:t>
            </a:r>
          </a:p>
        </p:txBody>
      </p:sp>
      <p:sp>
        <p:nvSpPr>
          <p:cNvPr id="169" name="Shape 169"/>
          <p:cNvSpPr txBox="1"/>
          <p:nvPr/>
        </p:nvSpPr>
        <p:spPr>
          <a:xfrm>
            <a:off x="5106162" y="2924925"/>
            <a:ext cx="2479800" cy="1149900"/>
          </a:xfrm>
          <a:prstGeom prst="rect">
            <a:avLst/>
          </a:prstGeom>
          <a:noFill/>
          <a:ln>
            <a:noFill/>
          </a:ln>
        </p:spPr>
        <p:txBody>
          <a:bodyPr lIns="91425" tIns="91425" rIns="91425" bIns="91425" anchor="t" anchorCtr="0">
            <a:noAutofit/>
          </a:bodyPr>
          <a:lstStyle/>
          <a:p>
            <a:pPr lvl="0" algn="ctr" rtl="0">
              <a:lnSpc>
                <a:spcPct val="100000"/>
              </a:lnSpc>
              <a:spcBef>
                <a:spcPts val="0"/>
              </a:spcBef>
              <a:buNone/>
            </a:pPr>
            <a:r>
              <a:rPr lang="en-US" sz="1800" b="1">
                <a:solidFill>
                  <a:schemeClr val="lt1"/>
                </a:solidFill>
                <a:latin typeface="Lato"/>
                <a:ea typeface="Lato"/>
                <a:cs typeface="Lato"/>
                <a:sym typeface="Lato"/>
              </a:rPr>
              <a:t>BILL OSTERAAS</a:t>
            </a:r>
          </a:p>
          <a:p>
            <a:pPr lvl="0" algn="ctr" rtl="0">
              <a:lnSpc>
                <a:spcPct val="100000"/>
              </a:lnSpc>
              <a:spcBef>
                <a:spcPts val="0"/>
              </a:spcBef>
              <a:buNone/>
            </a:pPr>
            <a:r>
              <a:rPr lang="en-US" sz="1200">
                <a:solidFill>
                  <a:srgbClr val="003843"/>
                </a:solidFill>
                <a:latin typeface="Lato"/>
                <a:ea typeface="Lato"/>
                <a:cs typeface="Lato"/>
                <a:sym typeface="Lato"/>
              </a:rPr>
              <a:t>VP CHANNEL DEVELOPMENT</a:t>
            </a:r>
          </a:p>
          <a:p>
            <a:pPr lvl="0" algn="ctr" rtl="0">
              <a:lnSpc>
                <a:spcPct val="100000"/>
              </a:lnSpc>
              <a:spcBef>
                <a:spcPts val="0"/>
              </a:spcBef>
              <a:buNone/>
            </a:pPr>
            <a:r>
              <a:rPr lang="en-US" sz="1200">
                <a:solidFill>
                  <a:srgbClr val="D9D9D9"/>
                </a:solidFill>
                <a:latin typeface="Lato"/>
                <a:ea typeface="Lato"/>
                <a:cs typeface="Lato"/>
                <a:sym typeface="Lato"/>
              </a:rPr>
              <a:t>bosteraas@four51.com</a:t>
            </a:r>
          </a:p>
          <a:p>
            <a:pPr lvl="0" algn="ctr" rtl="0">
              <a:lnSpc>
                <a:spcPct val="100000"/>
              </a:lnSpc>
              <a:spcBef>
                <a:spcPts val="0"/>
              </a:spcBef>
              <a:buNone/>
            </a:pPr>
            <a:r>
              <a:rPr lang="en-US" sz="1200">
                <a:solidFill>
                  <a:srgbClr val="D9D9D9"/>
                </a:solidFill>
                <a:latin typeface="Lato"/>
                <a:ea typeface="Lato"/>
                <a:cs typeface="Lato"/>
                <a:sym typeface="Lato"/>
              </a:rPr>
              <a:t>linkedin.com/in/billosteraas</a:t>
            </a:r>
          </a:p>
          <a:p>
            <a:pPr lvl="0" algn="ctr" rtl="0">
              <a:lnSpc>
                <a:spcPct val="100000"/>
              </a:lnSpc>
              <a:spcBef>
                <a:spcPts val="0"/>
              </a:spcBef>
              <a:buNone/>
            </a:pPr>
            <a:r>
              <a:rPr lang="en-US" sz="1200">
                <a:solidFill>
                  <a:srgbClr val="D9D9D9"/>
                </a:solidFill>
                <a:latin typeface="Lato"/>
                <a:ea typeface="Lato"/>
                <a:cs typeface="Lato"/>
                <a:sym typeface="Lato"/>
              </a:rPr>
              <a:t>@bosteraas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3"/>
        <p:cNvGrpSpPr/>
        <p:nvPr/>
      </p:nvGrpSpPr>
      <p:grpSpPr>
        <a:xfrm>
          <a:off x="0" y="0"/>
          <a:ext cx="0" cy="0"/>
          <a:chOff x="0" y="0"/>
          <a:chExt cx="0" cy="0"/>
        </a:xfrm>
      </p:grpSpPr>
      <p:sp>
        <p:nvSpPr>
          <p:cNvPr id="294" name="Shape 294"/>
          <p:cNvSpPr txBox="1">
            <a:spLocks noGrp="1"/>
          </p:cNvSpPr>
          <p:nvPr>
            <p:ph type="body" idx="4294967295"/>
          </p:nvPr>
        </p:nvSpPr>
        <p:spPr>
          <a:xfrm>
            <a:off x="4196650" y="897100"/>
            <a:ext cx="4220700" cy="3621900"/>
          </a:xfrm>
          <a:prstGeom prst="rect">
            <a:avLst/>
          </a:prstGeom>
          <a:noFill/>
          <a:ln>
            <a:noFill/>
          </a:ln>
        </p:spPr>
        <p:txBody>
          <a:bodyPr lIns="91425" tIns="45700" rIns="91425" bIns="45700" anchor="t" anchorCtr="0">
            <a:noAutofit/>
          </a:bodyPr>
          <a:lstStyle/>
          <a:p>
            <a:pPr marL="0" marR="0" lvl="0" indent="0" rtl="0">
              <a:spcBef>
                <a:spcPts val="0"/>
              </a:spcBef>
              <a:buClr>
                <a:srgbClr val="FF5F32"/>
              </a:buClr>
              <a:buSzPct val="25000"/>
              <a:buFont typeface="Arial"/>
              <a:buNone/>
            </a:pPr>
            <a:r>
              <a:rPr lang="en-US" b="1">
                <a:solidFill>
                  <a:srgbClr val="FFFFFF"/>
                </a:solidFill>
                <a:latin typeface="Lato"/>
                <a:ea typeface="Lato"/>
                <a:cs typeface="Lato"/>
                <a:sym typeface="Lato"/>
              </a:rPr>
              <a:t>For many developers, APIs have become the foundational architecture that allows them to manifest their vision. Consider the Pareto Principle, which states that 80 percent of the effects come from 20 percent of the causes; apps and cloud services already do 80 percent of what your application needs so leverage that ecosystem to focus in on the 20 percent of “magic” that you can call your own.</a:t>
            </a:r>
          </a:p>
        </p:txBody>
      </p:sp>
      <p:sp>
        <p:nvSpPr>
          <p:cNvPr id="295" name="Shape 295"/>
          <p:cNvSpPr txBox="1"/>
          <p:nvPr/>
        </p:nvSpPr>
        <p:spPr>
          <a:xfrm>
            <a:off x="1031500" y="3564625"/>
            <a:ext cx="3045300" cy="631500"/>
          </a:xfrm>
          <a:prstGeom prst="rect">
            <a:avLst/>
          </a:prstGeom>
          <a:noFill/>
          <a:ln>
            <a:noFill/>
          </a:ln>
        </p:spPr>
        <p:txBody>
          <a:bodyPr lIns="91425" tIns="91425" rIns="91425" bIns="91425" anchor="ctr" anchorCtr="0">
            <a:noAutofit/>
          </a:bodyPr>
          <a:lstStyle/>
          <a:p>
            <a:pPr lvl="0" rtl="0">
              <a:lnSpc>
                <a:spcPct val="100000"/>
              </a:lnSpc>
              <a:spcBef>
                <a:spcPts val="0"/>
              </a:spcBef>
              <a:spcAft>
                <a:spcPts val="0"/>
              </a:spcAft>
              <a:buNone/>
            </a:pPr>
            <a:r>
              <a:rPr lang="en-US" i="1">
                <a:solidFill>
                  <a:srgbClr val="FFFFFF"/>
                </a:solidFill>
                <a:latin typeface="Lato"/>
                <a:ea typeface="Lato"/>
                <a:cs typeface="Lato"/>
                <a:sym typeface="Lato"/>
              </a:rPr>
              <a:t>Adam DuVander, Developer Communications Director, SendGrid</a:t>
            </a:r>
          </a:p>
        </p:txBody>
      </p:sp>
      <p:sp>
        <p:nvSpPr>
          <p:cNvPr id="296" name="Shape 296"/>
          <p:cNvSpPr txBox="1">
            <a:spLocks noGrp="1"/>
          </p:cNvSpPr>
          <p:nvPr>
            <p:ph type="body" idx="4294967295"/>
          </p:nvPr>
        </p:nvSpPr>
        <p:spPr>
          <a:xfrm>
            <a:off x="3729779" y="464612"/>
            <a:ext cx="647700" cy="738900"/>
          </a:xfrm>
          <a:prstGeom prst="rect">
            <a:avLst/>
          </a:prstGeom>
          <a:noFill/>
          <a:ln>
            <a:noFill/>
          </a:ln>
        </p:spPr>
        <p:txBody>
          <a:bodyPr lIns="91425" tIns="45700" rIns="91425" bIns="45700" anchor="t" anchorCtr="0">
            <a:noAutofit/>
          </a:bodyPr>
          <a:lstStyle/>
          <a:p>
            <a:pPr marL="0" marR="0" lvl="0" indent="0" algn="ctr" rtl="0">
              <a:spcBef>
                <a:spcPts val="0"/>
              </a:spcBef>
              <a:buClr>
                <a:srgbClr val="FF5F32"/>
              </a:buClr>
              <a:buSzPct val="25000"/>
              <a:buFont typeface="Arial"/>
              <a:buNone/>
            </a:pPr>
            <a:r>
              <a:rPr lang="en-US" sz="9600" b="1">
                <a:solidFill>
                  <a:srgbClr val="B32E16"/>
                </a:solidFill>
                <a:latin typeface="Lato"/>
                <a:ea typeface="Lato"/>
                <a:cs typeface="Lato"/>
                <a:sym typeface="Lato"/>
              </a:rPr>
              <a:t>“</a:t>
            </a:r>
          </a:p>
        </p:txBody>
      </p:sp>
      <p:sp>
        <p:nvSpPr>
          <p:cNvPr id="297" name="Shape 297"/>
          <p:cNvSpPr txBox="1">
            <a:spLocks noGrp="1"/>
          </p:cNvSpPr>
          <p:nvPr>
            <p:ph type="body" idx="4294967295"/>
          </p:nvPr>
        </p:nvSpPr>
        <p:spPr>
          <a:xfrm>
            <a:off x="6908549" y="3770980"/>
            <a:ext cx="647700" cy="865800"/>
          </a:xfrm>
          <a:prstGeom prst="rect">
            <a:avLst/>
          </a:prstGeom>
          <a:noFill/>
          <a:ln>
            <a:noFill/>
          </a:ln>
        </p:spPr>
        <p:txBody>
          <a:bodyPr lIns="91425" tIns="45700" rIns="91425" bIns="45700" anchor="t" anchorCtr="0">
            <a:noAutofit/>
          </a:bodyPr>
          <a:lstStyle/>
          <a:p>
            <a:pPr marL="0" marR="0" lvl="0" indent="0" algn="ctr" rtl="0">
              <a:spcBef>
                <a:spcPts val="0"/>
              </a:spcBef>
              <a:buClr>
                <a:srgbClr val="FF5F32"/>
              </a:buClr>
              <a:buSzPct val="25000"/>
              <a:buFont typeface="Arial"/>
              <a:buNone/>
            </a:pPr>
            <a:r>
              <a:rPr lang="en-US" sz="9600" b="1">
                <a:solidFill>
                  <a:srgbClr val="B32E16"/>
                </a:solidFill>
                <a:latin typeface="Lato"/>
                <a:ea typeface="Lato"/>
                <a:cs typeface="Lato"/>
                <a:sym typeface="Lato"/>
              </a:rPr>
              <a:t>”</a:t>
            </a:r>
          </a:p>
        </p:txBody>
      </p:sp>
      <p:pic>
        <p:nvPicPr>
          <p:cNvPr id="298" name="Shape 298" descr="Adam.png"/>
          <p:cNvPicPr preferRelativeResize="0"/>
          <p:nvPr/>
        </p:nvPicPr>
        <p:blipFill rotWithShape="1">
          <a:blip r:embed="rId4">
            <a:alphaModFix/>
          </a:blip>
          <a:srcRect/>
          <a:stretch/>
        </p:blipFill>
        <p:spPr>
          <a:xfrm>
            <a:off x="1249134" y="1198331"/>
            <a:ext cx="2148599" cy="2148562"/>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2"/>
        <p:cNvGrpSpPr/>
        <p:nvPr/>
      </p:nvGrpSpPr>
      <p:grpSpPr>
        <a:xfrm>
          <a:off x="0" y="0"/>
          <a:ext cx="0" cy="0"/>
          <a:chOff x="0" y="0"/>
          <a:chExt cx="0" cy="0"/>
        </a:xfrm>
      </p:grpSpPr>
      <p:pic>
        <p:nvPicPr>
          <p:cNvPr id="303" name="Shape 303"/>
          <p:cNvPicPr preferRelativeResize="0"/>
          <p:nvPr/>
        </p:nvPicPr>
        <p:blipFill>
          <a:blip r:embed="rId4">
            <a:alphaModFix/>
          </a:blip>
          <a:stretch>
            <a:fillRect/>
          </a:stretch>
        </p:blipFill>
        <p:spPr>
          <a:xfrm>
            <a:off x="2976675" y="896875"/>
            <a:ext cx="6006300" cy="2901212"/>
          </a:xfrm>
          <a:prstGeom prst="rect">
            <a:avLst/>
          </a:prstGeom>
          <a:noFill/>
          <a:ln>
            <a:noFill/>
          </a:ln>
        </p:spPr>
      </p:pic>
      <p:sp>
        <p:nvSpPr>
          <p:cNvPr id="304" name="Shape 304"/>
          <p:cNvSpPr txBox="1">
            <a:spLocks noGrp="1"/>
          </p:cNvSpPr>
          <p:nvPr>
            <p:ph type="body" idx="4294967295"/>
          </p:nvPr>
        </p:nvSpPr>
        <p:spPr>
          <a:xfrm>
            <a:off x="261257" y="865625"/>
            <a:ext cx="2776993" cy="2963700"/>
          </a:xfrm>
          <a:prstGeom prst="rect">
            <a:avLst/>
          </a:prstGeom>
          <a:noFill/>
          <a:ln>
            <a:noFill/>
          </a:ln>
        </p:spPr>
        <p:txBody>
          <a:bodyPr lIns="91425" tIns="45700" rIns="91425" bIns="45700" anchor="t" anchorCtr="0">
            <a:noAutofit/>
          </a:bodyPr>
          <a:lstStyle/>
          <a:p>
            <a:pPr lvl="0" rtl="0">
              <a:lnSpc>
                <a:spcPct val="100000"/>
              </a:lnSpc>
              <a:spcBef>
                <a:spcPts val="0"/>
              </a:spcBef>
              <a:buClr>
                <a:schemeClr val="dk1"/>
              </a:buClr>
              <a:buSzPct val="61111"/>
              <a:buFont typeface="Arial"/>
              <a:buNone/>
            </a:pPr>
            <a:r>
              <a:rPr lang="en-US" dirty="0">
                <a:solidFill>
                  <a:srgbClr val="003843"/>
                </a:solidFill>
                <a:latin typeface="Lato"/>
                <a:ea typeface="Lato"/>
                <a:cs typeface="Lato"/>
                <a:sym typeface="Lato"/>
              </a:rPr>
              <a:t>You said that you anticipate to increasingly develop B2B eCommerce projects in a commerce Platform-as-a-Service (PaaS) environment. Which of the following factors support your reasoning the most? </a:t>
            </a:r>
          </a:p>
          <a:p>
            <a:pPr lvl="0" rtl="0">
              <a:lnSpc>
                <a:spcPct val="100000"/>
              </a:lnSpc>
              <a:spcBef>
                <a:spcPts val="0"/>
              </a:spcBef>
              <a:buClr>
                <a:schemeClr val="dk1"/>
              </a:buClr>
              <a:buSzPct val="61111"/>
              <a:buFont typeface="Arial"/>
              <a:buNone/>
            </a:pPr>
            <a:endParaRPr dirty="0">
              <a:solidFill>
                <a:srgbClr val="003843"/>
              </a:solidFill>
              <a:latin typeface="Lato"/>
              <a:ea typeface="Lato"/>
              <a:cs typeface="Lato"/>
              <a:sym typeface="Lato"/>
            </a:endParaRPr>
          </a:p>
          <a:p>
            <a:pPr lvl="0" rtl="0">
              <a:lnSpc>
                <a:spcPct val="100000"/>
              </a:lnSpc>
              <a:spcBef>
                <a:spcPts val="0"/>
              </a:spcBef>
              <a:buClr>
                <a:schemeClr val="dk1"/>
              </a:buClr>
              <a:buSzPct val="61111"/>
              <a:buFont typeface="Arial"/>
              <a:buNone/>
            </a:pPr>
            <a:endParaRPr dirty="0">
              <a:solidFill>
                <a:srgbClr val="003843"/>
              </a:solidFill>
              <a:latin typeface="Lato"/>
              <a:ea typeface="Lato"/>
              <a:cs typeface="Lato"/>
              <a:sym typeface="Lato"/>
            </a:endParaRPr>
          </a:p>
        </p:txBody>
      </p:sp>
      <p:sp>
        <p:nvSpPr>
          <p:cNvPr id="305" name="Shape 305"/>
          <p:cNvSpPr txBox="1">
            <a:spLocks noGrp="1"/>
          </p:cNvSpPr>
          <p:nvPr>
            <p:ph type="body" idx="4294967295"/>
          </p:nvPr>
        </p:nvSpPr>
        <p:spPr>
          <a:xfrm>
            <a:off x="456750" y="290525"/>
            <a:ext cx="5367300" cy="422700"/>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chemeClr val="lt2"/>
              </a:buClr>
              <a:buSzPct val="25000"/>
              <a:buFont typeface="Arial"/>
              <a:buNone/>
            </a:pPr>
            <a:r>
              <a:rPr lang="en-US" sz="2400" b="1">
                <a:solidFill>
                  <a:srgbClr val="FF5F32"/>
                </a:solidFill>
                <a:latin typeface="Lato"/>
                <a:ea typeface="Lato"/>
                <a:cs typeface="Lato"/>
                <a:sym typeface="Lato"/>
              </a:rPr>
              <a:t>DEVELOPERS’ MOTIVATION</a:t>
            </a:r>
          </a:p>
        </p:txBody>
      </p:sp>
      <p:sp>
        <p:nvSpPr>
          <p:cNvPr id="306" name="Shape 306"/>
          <p:cNvSpPr txBox="1">
            <a:spLocks noGrp="1"/>
          </p:cNvSpPr>
          <p:nvPr>
            <p:ph type="body" idx="4294967295"/>
          </p:nvPr>
        </p:nvSpPr>
        <p:spPr>
          <a:xfrm>
            <a:off x="-6100" y="4465980"/>
            <a:ext cx="6006300" cy="213300"/>
          </a:xfrm>
          <a:prstGeom prst="rect">
            <a:avLst/>
          </a:prstGeom>
          <a:noFill/>
          <a:ln>
            <a:noFill/>
          </a:ln>
        </p:spPr>
        <p:txBody>
          <a:bodyPr lIns="91425" tIns="45700" rIns="91425" bIns="45700" anchor="t" anchorCtr="0">
            <a:noAutofit/>
          </a:bodyPr>
          <a:lstStyle/>
          <a:p>
            <a:pPr lvl="0" rtl="0">
              <a:lnSpc>
                <a:spcPct val="100000"/>
              </a:lnSpc>
              <a:spcBef>
                <a:spcPts val="0"/>
              </a:spcBef>
              <a:buClr>
                <a:schemeClr val="lt1"/>
              </a:buClr>
              <a:buSzPct val="25000"/>
              <a:buFont typeface="Arial"/>
              <a:buNone/>
            </a:pPr>
            <a:r>
              <a:rPr lang="en-US" sz="800">
                <a:solidFill>
                  <a:srgbClr val="999999"/>
                </a:solidFill>
                <a:latin typeface="Lato"/>
                <a:ea typeface="Lato"/>
                <a:cs typeface="Lato"/>
                <a:sym typeface="Lato"/>
              </a:rPr>
              <a:t>BASE: 42 US software architecture and development professionals involved in B2B eCommerce / Order Management workflows</a:t>
            </a:r>
          </a:p>
        </p:txBody>
      </p:sp>
      <p:sp>
        <p:nvSpPr>
          <p:cNvPr id="307" name="Shape 307"/>
          <p:cNvSpPr txBox="1"/>
          <p:nvPr/>
        </p:nvSpPr>
        <p:spPr>
          <a:xfrm>
            <a:off x="-9883" y="4690213"/>
            <a:ext cx="8840700" cy="213300"/>
          </a:xfrm>
          <a:prstGeom prst="rect">
            <a:avLst/>
          </a:prstGeom>
          <a:noFill/>
          <a:ln>
            <a:noFill/>
          </a:ln>
        </p:spPr>
        <p:txBody>
          <a:bodyPr lIns="91425" tIns="91425" rIns="91425" bIns="91425" anchor="ctr" anchorCtr="0">
            <a:noAutofit/>
          </a:bodyPr>
          <a:lstStyle/>
          <a:p>
            <a:pPr lvl="0" rtl="0">
              <a:spcBef>
                <a:spcPts val="0"/>
              </a:spcBef>
              <a:spcAft>
                <a:spcPts val="1600"/>
              </a:spcAft>
              <a:buNone/>
            </a:pPr>
            <a:r>
              <a:rPr lang="en-US" sz="800">
                <a:solidFill>
                  <a:srgbClr val="999999"/>
                </a:solidFill>
                <a:latin typeface="Lato"/>
                <a:ea typeface="Lato"/>
                <a:cs typeface="Lato"/>
                <a:sym typeface="Lato"/>
              </a:rPr>
              <a:t>SOURCE: A commissioned study conducted by Forrester Consulting on behalf of Four51, March 2016</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1"/>
        <p:cNvGrpSpPr/>
        <p:nvPr/>
      </p:nvGrpSpPr>
      <p:grpSpPr>
        <a:xfrm>
          <a:off x="0" y="0"/>
          <a:ext cx="0" cy="0"/>
          <a:chOff x="0" y="0"/>
          <a:chExt cx="0" cy="0"/>
        </a:xfrm>
      </p:grpSpPr>
      <p:sp>
        <p:nvSpPr>
          <p:cNvPr id="312" name="Shape 312"/>
          <p:cNvSpPr txBox="1">
            <a:spLocks noGrp="1"/>
          </p:cNvSpPr>
          <p:nvPr>
            <p:ph type="body" idx="4294967295"/>
          </p:nvPr>
        </p:nvSpPr>
        <p:spPr>
          <a:xfrm>
            <a:off x="4349050" y="1049500"/>
            <a:ext cx="3961200" cy="3172200"/>
          </a:xfrm>
          <a:prstGeom prst="rect">
            <a:avLst/>
          </a:prstGeom>
          <a:noFill/>
          <a:ln>
            <a:noFill/>
          </a:ln>
        </p:spPr>
        <p:txBody>
          <a:bodyPr lIns="91425" tIns="45700" rIns="91425" bIns="45700" anchor="t" anchorCtr="0">
            <a:noAutofit/>
          </a:bodyPr>
          <a:lstStyle/>
          <a:p>
            <a:pPr marL="0" marR="0" lvl="0" indent="-69850" rtl="0">
              <a:spcBef>
                <a:spcPts val="0"/>
              </a:spcBef>
              <a:buClr>
                <a:schemeClr val="dk1"/>
              </a:buClr>
              <a:buSzPct val="61111"/>
              <a:buFont typeface="Arial"/>
              <a:buNone/>
            </a:pPr>
            <a:r>
              <a:rPr lang="en-US" b="1">
                <a:solidFill>
                  <a:srgbClr val="FFFFFF"/>
                </a:solidFill>
                <a:latin typeface="Lato"/>
                <a:ea typeface="Lato"/>
                <a:cs typeface="Lato"/>
                <a:sym typeface="Lato"/>
              </a:rPr>
              <a:t>That’s why an API strategy depends on proper definition, governance, quality assurance and a plan for making your APIs discoverable and consumable by developers. It’s also important that you learn how to manage and curate your community, providing developers the trust, assurance and resources they need to successfully leverage your APIs.</a:t>
            </a:r>
          </a:p>
          <a:p>
            <a:pPr marL="0" marR="0" lvl="0" indent="-69850" rtl="0">
              <a:spcBef>
                <a:spcPts val="0"/>
              </a:spcBef>
              <a:buClr>
                <a:schemeClr val="dk1"/>
              </a:buClr>
              <a:buSzPct val="61111"/>
              <a:buFont typeface="Arial"/>
              <a:buNone/>
            </a:pPr>
            <a:endParaRPr b="1">
              <a:solidFill>
                <a:srgbClr val="FFFFFF"/>
              </a:solidFill>
              <a:latin typeface="Lato"/>
              <a:ea typeface="Lato"/>
              <a:cs typeface="Lato"/>
              <a:sym typeface="Lato"/>
            </a:endParaRPr>
          </a:p>
          <a:p>
            <a:pPr marL="0" marR="0" lvl="0" indent="0" rtl="0">
              <a:spcBef>
                <a:spcPts val="0"/>
              </a:spcBef>
              <a:buClr>
                <a:srgbClr val="FF5F32"/>
              </a:buClr>
              <a:buSzPct val="25000"/>
              <a:buFont typeface="Arial"/>
              <a:buNone/>
            </a:pPr>
            <a:endParaRPr b="1">
              <a:solidFill>
                <a:srgbClr val="FFFFFF"/>
              </a:solidFill>
              <a:latin typeface="Lato"/>
              <a:ea typeface="Lato"/>
              <a:cs typeface="Lato"/>
              <a:sym typeface="Lato"/>
            </a:endParaRPr>
          </a:p>
        </p:txBody>
      </p:sp>
      <p:sp>
        <p:nvSpPr>
          <p:cNvPr id="313" name="Shape 313"/>
          <p:cNvSpPr txBox="1"/>
          <p:nvPr/>
        </p:nvSpPr>
        <p:spPr>
          <a:xfrm>
            <a:off x="1242150" y="3469669"/>
            <a:ext cx="2148600" cy="865800"/>
          </a:xfrm>
          <a:prstGeom prst="rect">
            <a:avLst/>
          </a:prstGeom>
          <a:noFill/>
          <a:ln>
            <a:noFill/>
          </a:ln>
        </p:spPr>
        <p:txBody>
          <a:bodyPr lIns="91425" tIns="91425" rIns="91425" bIns="91425" anchor="ctr" anchorCtr="0">
            <a:noAutofit/>
          </a:bodyPr>
          <a:lstStyle/>
          <a:p>
            <a:pPr lvl="0" rtl="0">
              <a:lnSpc>
                <a:spcPct val="115000"/>
              </a:lnSpc>
              <a:spcBef>
                <a:spcPts val="0"/>
              </a:spcBef>
              <a:spcAft>
                <a:spcPts val="1600"/>
              </a:spcAft>
              <a:buNone/>
            </a:pPr>
            <a:r>
              <a:rPr lang="en-US" i="1">
                <a:solidFill>
                  <a:schemeClr val="lt1"/>
                </a:solidFill>
                <a:latin typeface="Lato"/>
                <a:ea typeface="Lato"/>
                <a:cs typeface="Lato"/>
                <a:sym typeface="Lato"/>
              </a:rPr>
              <a:t>Manfred Bortenschlager, API Market Development Director, 3Scale</a:t>
            </a:r>
          </a:p>
        </p:txBody>
      </p:sp>
      <p:sp>
        <p:nvSpPr>
          <p:cNvPr id="314" name="Shape 314"/>
          <p:cNvSpPr txBox="1">
            <a:spLocks noGrp="1"/>
          </p:cNvSpPr>
          <p:nvPr>
            <p:ph type="body" idx="4294967295"/>
          </p:nvPr>
        </p:nvSpPr>
        <p:spPr>
          <a:xfrm>
            <a:off x="3882179" y="617012"/>
            <a:ext cx="647700" cy="738900"/>
          </a:xfrm>
          <a:prstGeom prst="rect">
            <a:avLst/>
          </a:prstGeom>
          <a:noFill/>
          <a:ln>
            <a:noFill/>
          </a:ln>
        </p:spPr>
        <p:txBody>
          <a:bodyPr lIns="91425" tIns="45700" rIns="91425" bIns="45700" anchor="t" anchorCtr="0">
            <a:noAutofit/>
          </a:bodyPr>
          <a:lstStyle/>
          <a:p>
            <a:pPr marL="0" marR="0" lvl="0" indent="0" algn="ctr" rtl="0">
              <a:spcBef>
                <a:spcPts val="0"/>
              </a:spcBef>
              <a:buClr>
                <a:srgbClr val="FF5F32"/>
              </a:buClr>
              <a:buSzPct val="25000"/>
              <a:buFont typeface="Arial"/>
              <a:buNone/>
            </a:pPr>
            <a:r>
              <a:rPr lang="en-US" sz="9600" b="1">
                <a:solidFill>
                  <a:srgbClr val="B32E16"/>
                </a:solidFill>
                <a:latin typeface="Lato"/>
                <a:ea typeface="Lato"/>
                <a:cs typeface="Lato"/>
                <a:sym typeface="Lato"/>
              </a:rPr>
              <a:t>“</a:t>
            </a:r>
          </a:p>
        </p:txBody>
      </p:sp>
      <p:sp>
        <p:nvSpPr>
          <p:cNvPr id="315" name="Shape 315"/>
          <p:cNvSpPr txBox="1">
            <a:spLocks noGrp="1"/>
          </p:cNvSpPr>
          <p:nvPr>
            <p:ph type="body" idx="4294967295"/>
          </p:nvPr>
        </p:nvSpPr>
        <p:spPr>
          <a:xfrm>
            <a:off x="7865924" y="3478130"/>
            <a:ext cx="647700" cy="865800"/>
          </a:xfrm>
          <a:prstGeom prst="rect">
            <a:avLst/>
          </a:prstGeom>
          <a:noFill/>
          <a:ln>
            <a:noFill/>
          </a:ln>
        </p:spPr>
        <p:txBody>
          <a:bodyPr lIns="91425" tIns="45700" rIns="91425" bIns="45700" anchor="t" anchorCtr="0">
            <a:noAutofit/>
          </a:bodyPr>
          <a:lstStyle/>
          <a:p>
            <a:pPr marL="0" marR="0" lvl="0" indent="0" algn="ctr" rtl="0">
              <a:spcBef>
                <a:spcPts val="0"/>
              </a:spcBef>
              <a:buClr>
                <a:srgbClr val="FF5F32"/>
              </a:buClr>
              <a:buSzPct val="25000"/>
              <a:buFont typeface="Arial"/>
              <a:buNone/>
            </a:pPr>
            <a:r>
              <a:rPr lang="en-US" sz="9600" b="1">
                <a:solidFill>
                  <a:srgbClr val="B32E16"/>
                </a:solidFill>
                <a:latin typeface="Lato"/>
                <a:ea typeface="Lato"/>
                <a:cs typeface="Lato"/>
                <a:sym typeface="Lato"/>
              </a:rPr>
              <a:t>”</a:t>
            </a:r>
          </a:p>
        </p:txBody>
      </p:sp>
      <p:pic>
        <p:nvPicPr>
          <p:cNvPr id="316" name="Shape 316" descr="manfred.png"/>
          <p:cNvPicPr preferRelativeResize="0"/>
          <p:nvPr/>
        </p:nvPicPr>
        <p:blipFill rotWithShape="1">
          <a:blip r:embed="rId4">
            <a:alphaModFix/>
          </a:blip>
          <a:srcRect/>
          <a:stretch/>
        </p:blipFill>
        <p:spPr>
          <a:xfrm>
            <a:off x="1172934" y="1122131"/>
            <a:ext cx="2148599" cy="2148562"/>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0"/>
        <p:cNvGrpSpPr/>
        <p:nvPr/>
      </p:nvGrpSpPr>
      <p:grpSpPr>
        <a:xfrm>
          <a:off x="0" y="0"/>
          <a:ext cx="0" cy="0"/>
          <a:chOff x="0" y="0"/>
          <a:chExt cx="0" cy="0"/>
        </a:xfrm>
      </p:grpSpPr>
      <p:pic>
        <p:nvPicPr>
          <p:cNvPr id="321" name="Shape 321"/>
          <p:cNvPicPr preferRelativeResize="0"/>
          <p:nvPr/>
        </p:nvPicPr>
        <p:blipFill>
          <a:blip r:embed="rId4">
            <a:alphaModFix/>
          </a:blip>
          <a:stretch>
            <a:fillRect/>
          </a:stretch>
        </p:blipFill>
        <p:spPr>
          <a:xfrm>
            <a:off x="3317400" y="1185442"/>
            <a:ext cx="5702575" cy="3157624"/>
          </a:xfrm>
          <a:prstGeom prst="rect">
            <a:avLst/>
          </a:prstGeom>
          <a:noFill/>
          <a:ln>
            <a:noFill/>
          </a:ln>
        </p:spPr>
      </p:pic>
      <p:sp>
        <p:nvSpPr>
          <p:cNvPr id="322" name="Shape 322"/>
          <p:cNvSpPr txBox="1">
            <a:spLocks noGrp="1"/>
          </p:cNvSpPr>
          <p:nvPr>
            <p:ph type="body" idx="4294967295"/>
          </p:nvPr>
        </p:nvSpPr>
        <p:spPr>
          <a:xfrm>
            <a:off x="123753" y="1074775"/>
            <a:ext cx="3295372" cy="3758482"/>
          </a:xfrm>
          <a:prstGeom prst="rect">
            <a:avLst/>
          </a:prstGeom>
          <a:noFill/>
          <a:ln>
            <a:noFill/>
          </a:ln>
        </p:spPr>
        <p:txBody>
          <a:bodyPr lIns="91425" tIns="45700" rIns="91425" bIns="45700" anchor="t" anchorCtr="0">
            <a:noAutofit/>
          </a:bodyPr>
          <a:lstStyle/>
          <a:p>
            <a:pPr marL="457200" lvl="0" indent="-304800" rtl="0">
              <a:lnSpc>
                <a:spcPct val="200000"/>
              </a:lnSpc>
              <a:spcBef>
                <a:spcPts val="0"/>
              </a:spcBef>
              <a:buClr>
                <a:srgbClr val="003843"/>
              </a:buClr>
              <a:buSzPct val="100000"/>
              <a:buFont typeface="Arial" panose="020B0604020202020204" pitchFamily="34" charset="0"/>
              <a:buChar char="•"/>
            </a:pPr>
            <a:r>
              <a:rPr lang="en-US" sz="1200" dirty="0">
                <a:solidFill>
                  <a:srgbClr val="003843"/>
                </a:solidFill>
                <a:latin typeface="Lato"/>
                <a:ea typeface="Lato"/>
                <a:cs typeface="Lato"/>
                <a:sym typeface="Lato"/>
              </a:rPr>
              <a:t>Provides a valuable service</a:t>
            </a:r>
          </a:p>
          <a:p>
            <a:pPr marL="457200" lvl="0" indent="-304800" rtl="0">
              <a:lnSpc>
                <a:spcPct val="200000"/>
              </a:lnSpc>
              <a:spcBef>
                <a:spcPts val="0"/>
              </a:spcBef>
              <a:buClr>
                <a:srgbClr val="003843"/>
              </a:buClr>
              <a:buSzPct val="100000"/>
              <a:buFont typeface="Arial" panose="020B0604020202020204" pitchFamily="34" charset="0"/>
              <a:buChar char="•"/>
            </a:pPr>
            <a:r>
              <a:rPr lang="en-US" sz="1200" dirty="0">
                <a:solidFill>
                  <a:srgbClr val="003843"/>
                </a:solidFill>
                <a:latin typeface="Lato"/>
                <a:ea typeface="Lato"/>
                <a:cs typeface="Lato"/>
                <a:sym typeface="Lato"/>
              </a:rPr>
              <a:t>Make it simple and flexible</a:t>
            </a:r>
          </a:p>
          <a:p>
            <a:pPr marL="457200" lvl="0" indent="-304800" rtl="0">
              <a:lnSpc>
                <a:spcPct val="200000"/>
              </a:lnSpc>
              <a:spcBef>
                <a:spcPts val="0"/>
              </a:spcBef>
              <a:buClr>
                <a:srgbClr val="003843"/>
              </a:buClr>
              <a:buSzPct val="100000"/>
              <a:buFont typeface="Arial" panose="020B0604020202020204" pitchFamily="34" charset="0"/>
              <a:buChar char="•"/>
            </a:pPr>
            <a:r>
              <a:rPr lang="en-US" sz="1200" dirty="0">
                <a:solidFill>
                  <a:srgbClr val="003843"/>
                </a:solidFill>
                <a:latin typeface="Lato"/>
                <a:ea typeface="Lato"/>
                <a:cs typeface="Lato"/>
                <a:sym typeface="Lato"/>
              </a:rPr>
              <a:t>It should be managed and measured</a:t>
            </a:r>
          </a:p>
          <a:p>
            <a:pPr marL="457200" lvl="0" indent="-304800" rtl="0">
              <a:lnSpc>
                <a:spcPct val="200000"/>
              </a:lnSpc>
              <a:spcBef>
                <a:spcPts val="0"/>
              </a:spcBef>
              <a:buClr>
                <a:srgbClr val="003843"/>
              </a:buClr>
              <a:buSzPct val="100000"/>
              <a:buFont typeface="Arial" panose="020B0604020202020204" pitchFamily="34" charset="0"/>
              <a:buChar char="•"/>
            </a:pPr>
            <a:r>
              <a:rPr lang="en-US" sz="1200" dirty="0">
                <a:solidFill>
                  <a:srgbClr val="003843"/>
                </a:solidFill>
                <a:latin typeface="Lato"/>
                <a:ea typeface="Lato"/>
                <a:cs typeface="Lato"/>
                <a:sym typeface="Lato"/>
              </a:rPr>
              <a:t>Provide great developer support</a:t>
            </a:r>
          </a:p>
          <a:p>
            <a:pPr marL="457200" lvl="0" indent="-304800" rtl="0">
              <a:lnSpc>
                <a:spcPct val="200000"/>
              </a:lnSpc>
              <a:spcBef>
                <a:spcPts val="0"/>
              </a:spcBef>
              <a:buClr>
                <a:srgbClr val="003843"/>
              </a:buClr>
              <a:buSzPct val="100000"/>
              <a:buFont typeface="Arial" panose="020B0604020202020204" pitchFamily="34" charset="0"/>
              <a:buChar char="•"/>
            </a:pPr>
            <a:r>
              <a:rPr lang="en-US" sz="1200" dirty="0">
                <a:solidFill>
                  <a:srgbClr val="003843"/>
                </a:solidFill>
                <a:latin typeface="Lato"/>
                <a:ea typeface="Lato"/>
                <a:cs typeface="Lato"/>
                <a:sym typeface="Lato"/>
              </a:rPr>
              <a:t>Documentation and code samples</a:t>
            </a:r>
          </a:p>
          <a:p>
            <a:pPr marL="457200" lvl="0" indent="-304800" rtl="0">
              <a:lnSpc>
                <a:spcPct val="200000"/>
              </a:lnSpc>
              <a:spcBef>
                <a:spcPts val="0"/>
              </a:spcBef>
              <a:buClr>
                <a:srgbClr val="003843"/>
              </a:buClr>
              <a:buSzPct val="100000"/>
              <a:buFont typeface="Arial" panose="020B0604020202020204" pitchFamily="34" charset="0"/>
              <a:buChar char="•"/>
            </a:pPr>
            <a:r>
              <a:rPr lang="en-US" sz="1200" dirty="0">
                <a:solidFill>
                  <a:srgbClr val="003843"/>
                </a:solidFill>
                <a:latin typeface="Lato"/>
                <a:ea typeface="Lato"/>
                <a:cs typeface="Lato"/>
                <a:sym typeface="Lato"/>
              </a:rPr>
              <a:t>Provide technology strategies</a:t>
            </a:r>
          </a:p>
        </p:txBody>
      </p:sp>
      <p:sp>
        <p:nvSpPr>
          <p:cNvPr id="323" name="Shape 323"/>
          <p:cNvSpPr txBox="1">
            <a:spLocks noGrp="1"/>
          </p:cNvSpPr>
          <p:nvPr>
            <p:ph type="body" idx="4294967295"/>
          </p:nvPr>
        </p:nvSpPr>
        <p:spPr>
          <a:xfrm>
            <a:off x="456750" y="290525"/>
            <a:ext cx="7346700" cy="368400"/>
          </a:xfrm>
          <a:prstGeom prst="rect">
            <a:avLst/>
          </a:prstGeom>
          <a:noFill/>
          <a:ln>
            <a:noFill/>
          </a:ln>
        </p:spPr>
        <p:txBody>
          <a:bodyPr lIns="91425" tIns="45700" rIns="91425" bIns="45700" anchor="t" anchorCtr="0">
            <a:noAutofit/>
          </a:bodyPr>
          <a:lstStyle/>
          <a:p>
            <a:pPr marL="0" marR="0" lvl="0" indent="-69850" rtl="0">
              <a:lnSpc>
                <a:spcPct val="100000"/>
              </a:lnSpc>
              <a:spcBef>
                <a:spcPts val="0"/>
              </a:spcBef>
              <a:spcAft>
                <a:spcPts val="0"/>
              </a:spcAft>
              <a:buClr>
                <a:schemeClr val="dk1"/>
              </a:buClr>
              <a:buSzPct val="45833"/>
              <a:buFont typeface="Arial"/>
              <a:buNone/>
            </a:pPr>
            <a:r>
              <a:rPr lang="en-US" sz="2400" b="1" dirty="0">
                <a:solidFill>
                  <a:srgbClr val="FF5F32"/>
                </a:solidFill>
                <a:latin typeface="Lato"/>
                <a:ea typeface="Lato"/>
                <a:cs typeface="Lato"/>
                <a:sym typeface="Lato"/>
              </a:rPr>
              <a:t>WHAT CONSTITUTES A QUALITY API SERVICE?</a:t>
            </a:r>
          </a:p>
          <a:p>
            <a:pPr marL="0" marR="0" lvl="0" indent="-69850" rtl="0">
              <a:lnSpc>
                <a:spcPct val="100000"/>
              </a:lnSpc>
              <a:spcBef>
                <a:spcPts val="0"/>
              </a:spcBef>
              <a:spcAft>
                <a:spcPts val="0"/>
              </a:spcAft>
              <a:buClr>
                <a:schemeClr val="dk1"/>
              </a:buClr>
              <a:buSzPct val="45833"/>
              <a:buFont typeface="Arial"/>
              <a:buNone/>
            </a:pPr>
            <a:endParaRPr sz="2400" b="1" dirty="0">
              <a:solidFill>
                <a:srgbClr val="FF5F32"/>
              </a:solidFill>
              <a:latin typeface="Lato"/>
              <a:ea typeface="Lato"/>
              <a:cs typeface="Lato"/>
              <a:sym typeface="Lato"/>
            </a:endParaRPr>
          </a:p>
          <a:p>
            <a:pPr marL="0" marR="0" lvl="0" indent="0" rtl="0">
              <a:lnSpc>
                <a:spcPct val="100000"/>
              </a:lnSpc>
              <a:spcBef>
                <a:spcPts val="0"/>
              </a:spcBef>
              <a:spcAft>
                <a:spcPts val="0"/>
              </a:spcAft>
              <a:buClr>
                <a:schemeClr val="lt2"/>
              </a:buClr>
              <a:buSzPct val="25000"/>
              <a:buFont typeface="Arial"/>
              <a:buNone/>
            </a:pPr>
            <a:endParaRPr sz="2400" b="1" dirty="0">
              <a:solidFill>
                <a:srgbClr val="FF5F32"/>
              </a:solidFill>
              <a:latin typeface="Lato"/>
              <a:ea typeface="Lato"/>
              <a:cs typeface="Lato"/>
              <a:sym typeface="Lato"/>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7"/>
        <p:cNvGrpSpPr/>
        <p:nvPr/>
      </p:nvGrpSpPr>
      <p:grpSpPr>
        <a:xfrm>
          <a:off x="0" y="0"/>
          <a:ext cx="0" cy="0"/>
          <a:chOff x="0" y="0"/>
          <a:chExt cx="0" cy="0"/>
        </a:xfrm>
      </p:grpSpPr>
      <p:sp>
        <p:nvSpPr>
          <p:cNvPr id="328" name="Shape 328"/>
          <p:cNvSpPr txBox="1">
            <a:spLocks noGrp="1"/>
          </p:cNvSpPr>
          <p:nvPr>
            <p:ph type="body" idx="4294967295"/>
          </p:nvPr>
        </p:nvSpPr>
        <p:spPr>
          <a:xfrm>
            <a:off x="5104175" y="1378159"/>
            <a:ext cx="2960700" cy="1951800"/>
          </a:xfrm>
          <a:prstGeom prst="rect">
            <a:avLst/>
          </a:prstGeom>
          <a:noFill/>
          <a:ln>
            <a:noFill/>
          </a:ln>
        </p:spPr>
        <p:txBody>
          <a:bodyPr lIns="91425" tIns="45700" rIns="91425" bIns="45700" anchor="t" anchorCtr="0">
            <a:noAutofit/>
          </a:bodyPr>
          <a:lstStyle/>
          <a:p>
            <a:pPr marL="0" marR="0" lvl="0" indent="0" rtl="0">
              <a:spcBef>
                <a:spcPts val="0"/>
              </a:spcBef>
              <a:buClr>
                <a:srgbClr val="FF5F32"/>
              </a:buClr>
              <a:buSzPct val="25000"/>
              <a:buFont typeface="Arial"/>
              <a:buNone/>
            </a:pPr>
            <a:r>
              <a:rPr lang="en-US" b="1">
                <a:solidFill>
                  <a:srgbClr val="FFFFFF"/>
                </a:solidFill>
                <a:latin typeface="Lato"/>
                <a:ea typeface="Lato"/>
                <a:cs typeface="Lato"/>
                <a:sym typeface="Lato"/>
              </a:rPr>
              <a:t>Developers are continually looking to break down obstacles of production. They want to discover platforms and immediately become productive.</a:t>
            </a:r>
          </a:p>
        </p:txBody>
      </p:sp>
      <p:sp>
        <p:nvSpPr>
          <p:cNvPr id="329" name="Shape 329"/>
          <p:cNvSpPr txBox="1"/>
          <p:nvPr/>
        </p:nvSpPr>
        <p:spPr>
          <a:xfrm>
            <a:off x="960350" y="3467375"/>
            <a:ext cx="3045300" cy="631500"/>
          </a:xfrm>
          <a:prstGeom prst="rect">
            <a:avLst/>
          </a:prstGeom>
          <a:noFill/>
          <a:ln>
            <a:noFill/>
          </a:ln>
        </p:spPr>
        <p:txBody>
          <a:bodyPr lIns="91425" tIns="91425" rIns="91425" bIns="91425" anchor="ctr" anchorCtr="0">
            <a:noAutofit/>
          </a:bodyPr>
          <a:lstStyle/>
          <a:p>
            <a:pPr lvl="0" rtl="0">
              <a:lnSpc>
                <a:spcPct val="100000"/>
              </a:lnSpc>
              <a:spcBef>
                <a:spcPts val="0"/>
              </a:spcBef>
              <a:spcAft>
                <a:spcPts val="0"/>
              </a:spcAft>
              <a:buNone/>
            </a:pPr>
            <a:r>
              <a:rPr lang="en-US" i="1">
                <a:solidFill>
                  <a:srgbClr val="FFFFFF"/>
                </a:solidFill>
                <a:latin typeface="Lato"/>
                <a:ea typeface="Lato"/>
                <a:cs typeface="Lato"/>
                <a:sym typeface="Lato"/>
              </a:rPr>
              <a:t>Steve Davis, Chief Technology Officer, Four51 Inc. and OrderCloud.io</a:t>
            </a:r>
          </a:p>
        </p:txBody>
      </p:sp>
      <p:sp>
        <p:nvSpPr>
          <p:cNvPr id="330" name="Shape 330"/>
          <p:cNvSpPr txBox="1">
            <a:spLocks noGrp="1"/>
          </p:cNvSpPr>
          <p:nvPr>
            <p:ph type="body" idx="4294967295"/>
          </p:nvPr>
        </p:nvSpPr>
        <p:spPr>
          <a:xfrm>
            <a:off x="4516297" y="1096126"/>
            <a:ext cx="647700" cy="738900"/>
          </a:xfrm>
          <a:prstGeom prst="rect">
            <a:avLst/>
          </a:prstGeom>
          <a:noFill/>
          <a:ln>
            <a:noFill/>
          </a:ln>
        </p:spPr>
        <p:txBody>
          <a:bodyPr lIns="91425" tIns="45700" rIns="91425" bIns="45700" anchor="t" anchorCtr="0">
            <a:noAutofit/>
          </a:bodyPr>
          <a:lstStyle/>
          <a:p>
            <a:pPr marL="0" marR="0" lvl="0" indent="0" algn="ctr" rtl="0">
              <a:spcBef>
                <a:spcPts val="0"/>
              </a:spcBef>
              <a:buClr>
                <a:srgbClr val="FF5F32"/>
              </a:buClr>
              <a:buSzPct val="25000"/>
              <a:buFont typeface="Arial"/>
              <a:buNone/>
            </a:pPr>
            <a:r>
              <a:rPr lang="en-US" sz="9600" b="1">
                <a:solidFill>
                  <a:srgbClr val="B32E16"/>
                </a:solidFill>
                <a:latin typeface="Lato"/>
                <a:ea typeface="Lato"/>
                <a:cs typeface="Lato"/>
                <a:sym typeface="Lato"/>
              </a:rPr>
              <a:t>“</a:t>
            </a:r>
          </a:p>
        </p:txBody>
      </p:sp>
      <p:sp>
        <p:nvSpPr>
          <p:cNvPr id="331" name="Shape 331"/>
          <p:cNvSpPr txBox="1">
            <a:spLocks noGrp="1"/>
          </p:cNvSpPr>
          <p:nvPr>
            <p:ph type="body" idx="4294967295"/>
          </p:nvPr>
        </p:nvSpPr>
        <p:spPr>
          <a:xfrm>
            <a:off x="7250667" y="2745814"/>
            <a:ext cx="647700" cy="865799"/>
          </a:xfrm>
          <a:prstGeom prst="rect">
            <a:avLst/>
          </a:prstGeom>
          <a:noFill/>
          <a:ln>
            <a:noFill/>
          </a:ln>
        </p:spPr>
        <p:txBody>
          <a:bodyPr lIns="91425" tIns="45700" rIns="91425" bIns="45700" anchor="t" anchorCtr="0">
            <a:noAutofit/>
          </a:bodyPr>
          <a:lstStyle/>
          <a:p>
            <a:pPr marL="0" marR="0" lvl="0" indent="0" algn="ctr" rtl="0">
              <a:spcBef>
                <a:spcPts val="0"/>
              </a:spcBef>
              <a:buClr>
                <a:srgbClr val="FF5F32"/>
              </a:buClr>
              <a:buSzPct val="25000"/>
              <a:buFont typeface="Arial"/>
              <a:buNone/>
            </a:pPr>
            <a:r>
              <a:rPr lang="en-US" sz="9600" b="1">
                <a:solidFill>
                  <a:srgbClr val="B32E16"/>
                </a:solidFill>
                <a:latin typeface="Lato"/>
                <a:ea typeface="Lato"/>
                <a:cs typeface="Lato"/>
                <a:sym typeface="Lato"/>
              </a:rPr>
              <a:t>”</a:t>
            </a:r>
          </a:p>
        </p:txBody>
      </p:sp>
      <p:pic>
        <p:nvPicPr>
          <p:cNvPr id="332" name="Shape 332"/>
          <p:cNvPicPr preferRelativeResize="0"/>
          <p:nvPr/>
        </p:nvPicPr>
        <p:blipFill>
          <a:blip r:embed="rId4">
            <a:alphaModFix/>
          </a:blip>
          <a:stretch>
            <a:fillRect/>
          </a:stretch>
        </p:blipFill>
        <p:spPr>
          <a:xfrm>
            <a:off x="1174551" y="1096126"/>
            <a:ext cx="2411825" cy="2411874"/>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6"/>
        <p:cNvGrpSpPr/>
        <p:nvPr/>
      </p:nvGrpSpPr>
      <p:grpSpPr>
        <a:xfrm>
          <a:off x="0" y="0"/>
          <a:ext cx="0" cy="0"/>
          <a:chOff x="0" y="0"/>
          <a:chExt cx="0" cy="0"/>
        </a:xfrm>
      </p:grpSpPr>
      <p:sp>
        <p:nvSpPr>
          <p:cNvPr id="337" name="Shape 337"/>
          <p:cNvSpPr txBox="1">
            <a:spLocks noGrp="1"/>
          </p:cNvSpPr>
          <p:nvPr>
            <p:ph type="body" idx="4294967295"/>
          </p:nvPr>
        </p:nvSpPr>
        <p:spPr>
          <a:xfrm>
            <a:off x="456750" y="1520725"/>
            <a:ext cx="8078700" cy="1106400"/>
          </a:xfrm>
          <a:prstGeom prst="rect">
            <a:avLst/>
          </a:prstGeom>
          <a:noFill/>
          <a:ln>
            <a:noFill/>
          </a:ln>
        </p:spPr>
        <p:txBody>
          <a:bodyPr lIns="91425" tIns="45700" rIns="91425" bIns="45700" anchor="t" anchorCtr="0">
            <a:noAutofit/>
          </a:bodyPr>
          <a:lstStyle/>
          <a:p>
            <a:pPr lvl="0" rtl="0">
              <a:lnSpc>
                <a:spcPct val="100000"/>
              </a:lnSpc>
              <a:spcBef>
                <a:spcPts val="0"/>
              </a:spcBef>
              <a:spcAft>
                <a:spcPts val="0"/>
              </a:spcAft>
              <a:buClr>
                <a:schemeClr val="dk1"/>
              </a:buClr>
              <a:buSzPct val="61111"/>
              <a:buFont typeface="Arial"/>
              <a:buNone/>
            </a:pPr>
            <a:r>
              <a:rPr lang="en-US">
                <a:solidFill>
                  <a:srgbClr val="003843"/>
                </a:solidFill>
                <a:latin typeface="Lato"/>
                <a:ea typeface="Lato"/>
                <a:cs typeface="Lato"/>
                <a:sym typeface="Lato"/>
              </a:rPr>
              <a:t>Software development has undergone fundamental changes to delivery. All of which enables rapid development of the RIGHT solution for the customer.</a:t>
            </a:r>
          </a:p>
          <a:p>
            <a:pPr lvl="0" rtl="0">
              <a:lnSpc>
                <a:spcPct val="100000"/>
              </a:lnSpc>
              <a:spcBef>
                <a:spcPts val="0"/>
              </a:spcBef>
              <a:spcAft>
                <a:spcPts val="0"/>
              </a:spcAft>
              <a:buClr>
                <a:schemeClr val="dk1"/>
              </a:buClr>
              <a:buSzPct val="61111"/>
              <a:buFont typeface="Arial"/>
              <a:buNone/>
            </a:pPr>
            <a:endParaRPr>
              <a:solidFill>
                <a:srgbClr val="003843"/>
              </a:solidFill>
              <a:latin typeface="Lato"/>
              <a:ea typeface="Lato"/>
              <a:cs typeface="Lato"/>
              <a:sym typeface="Lato"/>
            </a:endParaRPr>
          </a:p>
          <a:p>
            <a:pPr lvl="0" rtl="0">
              <a:lnSpc>
                <a:spcPct val="100000"/>
              </a:lnSpc>
              <a:spcBef>
                <a:spcPts val="0"/>
              </a:spcBef>
              <a:spcAft>
                <a:spcPts val="0"/>
              </a:spcAft>
              <a:buClr>
                <a:schemeClr val="dk1"/>
              </a:buClr>
              <a:buSzPct val="61111"/>
              <a:buFont typeface="Arial"/>
              <a:buNone/>
            </a:pPr>
            <a:endParaRPr>
              <a:solidFill>
                <a:srgbClr val="003843"/>
              </a:solidFill>
              <a:latin typeface="Lato"/>
              <a:ea typeface="Lato"/>
              <a:cs typeface="Lato"/>
              <a:sym typeface="Lato"/>
            </a:endParaRPr>
          </a:p>
        </p:txBody>
      </p:sp>
      <p:sp>
        <p:nvSpPr>
          <p:cNvPr id="338" name="Shape 338"/>
          <p:cNvSpPr txBox="1">
            <a:spLocks noGrp="1"/>
          </p:cNvSpPr>
          <p:nvPr>
            <p:ph type="body" idx="4294967295"/>
          </p:nvPr>
        </p:nvSpPr>
        <p:spPr>
          <a:xfrm>
            <a:off x="456750" y="290525"/>
            <a:ext cx="7291800" cy="720000"/>
          </a:xfrm>
          <a:prstGeom prst="rect">
            <a:avLst/>
          </a:prstGeom>
          <a:noFill/>
          <a:ln>
            <a:noFill/>
          </a:ln>
        </p:spPr>
        <p:txBody>
          <a:bodyPr lIns="91425" tIns="45700" rIns="91425" bIns="45700" anchor="t" anchorCtr="0">
            <a:noAutofit/>
          </a:bodyPr>
          <a:lstStyle/>
          <a:p>
            <a:pPr marL="0" marR="0" lvl="0" indent="-69850" rtl="0">
              <a:lnSpc>
                <a:spcPct val="100000"/>
              </a:lnSpc>
              <a:spcBef>
                <a:spcPts val="0"/>
              </a:spcBef>
              <a:spcAft>
                <a:spcPts val="0"/>
              </a:spcAft>
              <a:buClr>
                <a:schemeClr val="dk1"/>
              </a:buClr>
              <a:buSzPct val="45833"/>
              <a:buFont typeface="Arial"/>
              <a:buNone/>
            </a:pPr>
            <a:r>
              <a:rPr lang="en-US" sz="2400" b="1">
                <a:solidFill>
                  <a:srgbClr val="FF5F32"/>
                </a:solidFill>
                <a:latin typeface="Lato"/>
                <a:ea typeface="Lato"/>
                <a:cs typeface="Lato"/>
                <a:sym typeface="Lato"/>
              </a:rPr>
              <a:t>ONCE THE RIGHT SERVER SIDE TECHNOLOGY IS CHOSEN HOW DO YOU DELIVER?</a:t>
            </a:r>
          </a:p>
          <a:p>
            <a:pPr marL="0" marR="0" lvl="0" indent="-69850" rtl="0">
              <a:lnSpc>
                <a:spcPct val="100000"/>
              </a:lnSpc>
              <a:spcBef>
                <a:spcPts val="0"/>
              </a:spcBef>
              <a:spcAft>
                <a:spcPts val="0"/>
              </a:spcAft>
              <a:buClr>
                <a:schemeClr val="dk1"/>
              </a:buClr>
              <a:buSzPct val="45833"/>
              <a:buFont typeface="Arial"/>
              <a:buNone/>
            </a:pPr>
            <a:endParaRPr sz="2400" b="1">
              <a:solidFill>
                <a:srgbClr val="FF5F32"/>
              </a:solidFill>
              <a:latin typeface="Lato"/>
              <a:ea typeface="Lato"/>
              <a:cs typeface="Lato"/>
              <a:sym typeface="Lato"/>
            </a:endParaRPr>
          </a:p>
          <a:p>
            <a:pPr marL="0" marR="0" lvl="0" indent="0" rtl="0">
              <a:lnSpc>
                <a:spcPct val="100000"/>
              </a:lnSpc>
              <a:spcBef>
                <a:spcPts val="0"/>
              </a:spcBef>
              <a:spcAft>
                <a:spcPts val="0"/>
              </a:spcAft>
              <a:buClr>
                <a:schemeClr val="lt2"/>
              </a:buClr>
              <a:buSzPct val="25000"/>
              <a:buFont typeface="Arial"/>
              <a:buNone/>
            </a:pPr>
            <a:endParaRPr sz="2400" b="1">
              <a:solidFill>
                <a:srgbClr val="FF5F32"/>
              </a:solidFill>
              <a:latin typeface="Lato"/>
              <a:ea typeface="Lato"/>
              <a:cs typeface="Lato"/>
              <a:sym typeface="Lato"/>
            </a:endParaRPr>
          </a:p>
        </p:txBody>
      </p:sp>
      <p:pic>
        <p:nvPicPr>
          <p:cNvPr id="339" name="Shape 339"/>
          <p:cNvPicPr preferRelativeResize="0"/>
          <p:nvPr/>
        </p:nvPicPr>
        <p:blipFill>
          <a:blip r:embed="rId4">
            <a:alphaModFix/>
          </a:blip>
          <a:stretch>
            <a:fillRect/>
          </a:stretch>
        </p:blipFill>
        <p:spPr>
          <a:xfrm>
            <a:off x="1006437" y="2239196"/>
            <a:ext cx="6192423" cy="2223849"/>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3"/>
        <p:cNvGrpSpPr/>
        <p:nvPr/>
      </p:nvGrpSpPr>
      <p:grpSpPr>
        <a:xfrm>
          <a:off x="0" y="0"/>
          <a:ext cx="0" cy="0"/>
          <a:chOff x="0" y="0"/>
          <a:chExt cx="0" cy="0"/>
        </a:xfrm>
      </p:grpSpPr>
      <p:sp>
        <p:nvSpPr>
          <p:cNvPr id="344" name="Shape 344"/>
          <p:cNvSpPr txBox="1">
            <a:spLocks noGrp="1"/>
          </p:cNvSpPr>
          <p:nvPr>
            <p:ph type="body" idx="4294967295"/>
          </p:nvPr>
        </p:nvSpPr>
        <p:spPr>
          <a:xfrm>
            <a:off x="5127476" y="857097"/>
            <a:ext cx="2960700" cy="3363000"/>
          </a:xfrm>
          <a:prstGeom prst="rect">
            <a:avLst/>
          </a:prstGeom>
          <a:noFill/>
          <a:ln>
            <a:noFill/>
          </a:ln>
        </p:spPr>
        <p:txBody>
          <a:bodyPr lIns="91425" tIns="45700" rIns="91425" bIns="45700" anchor="t" anchorCtr="0">
            <a:noAutofit/>
          </a:bodyPr>
          <a:lstStyle/>
          <a:p>
            <a:pPr marL="0" marR="0" lvl="0" indent="0" rtl="0">
              <a:spcBef>
                <a:spcPts val="0"/>
              </a:spcBef>
              <a:buClr>
                <a:srgbClr val="FF5F32"/>
              </a:buClr>
              <a:buSzPct val="25000"/>
              <a:buFont typeface="Arial"/>
              <a:buNone/>
            </a:pPr>
            <a:r>
              <a:rPr lang="en-US" b="1">
                <a:solidFill>
                  <a:srgbClr val="FFFFFF"/>
                </a:solidFill>
                <a:latin typeface="Lato"/>
                <a:ea typeface="Lato"/>
                <a:cs typeface="Lato"/>
                <a:sym typeface="Lato"/>
              </a:rPr>
              <a:t>So, the minimum viable product is that product which has just those features (and no more) that allows you to ship a product that resonates with early adopters; some of whom will pay you money or give you feedback.</a:t>
            </a:r>
          </a:p>
        </p:txBody>
      </p:sp>
      <p:sp>
        <p:nvSpPr>
          <p:cNvPr id="345" name="Shape 345"/>
          <p:cNvSpPr txBox="1"/>
          <p:nvPr/>
        </p:nvSpPr>
        <p:spPr>
          <a:xfrm>
            <a:off x="949275" y="3539312"/>
            <a:ext cx="3045300" cy="631500"/>
          </a:xfrm>
          <a:prstGeom prst="rect">
            <a:avLst/>
          </a:prstGeom>
          <a:noFill/>
          <a:ln>
            <a:noFill/>
          </a:ln>
        </p:spPr>
        <p:txBody>
          <a:bodyPr lIns="91425" tIns="91425" rIns="91425" bIns="91425" anchor="ctr" anchorCtr="0">
            <a:noAutofit/>
          </a:bodyPr>
          <a:lstStyle/>
          <a:p>
            <a:pPr lvl="0" algn="l" rtl="0">
              <a:lnSpc>
                <a:spcPct val="100000"/>
              </a:lnSpc>
              <a:spcBef>
                <a:spcPts val="0"/>
              </a:spcBef>
              <a:spcAft>
                <a:spcPts val="0"/>
              </a:spcAft>
              <a:buNone/>
            </a:pPr>
            <a:r>
              <a:rPr lang="en-US" i="1">
                <a:solidFill>
                  <a:srgbClr val="FFFFFF"/>
                </a:solidFill>
                <a:latin typeface="Lato"/>
                <a:ea typeface="Lato"/>
                <a:cs typeface="Lato"/>
                <a:sym typeface="Lato"/>
              </a:rPr>
              <a:t>Eric Ries, Author of The Lean Startup</a:t>
            </a:r>
          </a:p>
        </p:txBody>
      </p:sp>
      <p:sp>
        <p:nvSpPr>
          <p:cNvPr id="346" name="Shape 346"/>
          <p:cNvSpPr txBox="1">
            <a:spLocks noGrp="1"/>
          </p:cNvSpPr>
          <p:nvPr>
            <p:ph type="body" idx="4294967295"/>
          </p:nvPr>
        </p:nvSpPr>
        <p:spPr>
          <a:xfrm>
            <a:off x="4539598" y="575042"/>
            <a:ext cx="647700" cy="738900"/>
          </a:xfrm>
          <a:prstGeom prst="rect">
            <a:avLst/>
          </a:prstGeom>
          <a:noFill/>
          <a:ln>
            <a:noFill/>
          </a:ln>
        </p:spPr>
        <p:txBody>
          <a:bodyPr lIns="91425" tIns="45700" rIns="91425" bIns="45700" anchor="t" anchorCtr="0">
            <a:noAutofit/>
          </a:bodyPr>
          <a:lstStyle/>
          <a:p>
            <a:pPr marL="0" marR="0" lvl="0" indent="0" algn="ctr" rtl="0">
              <a:spcBef>
                <a:spcPts val="0"/>
              </a:spcBef>
              <a:buClr>
                <a:srgbClr val="FF5F32"/>
              </a:buClr>
              <a:buSzPct val="25000"/>
              <a:buFont typeface="Arial"/>
              <a:buNone/>
            </a:pPr>
            <a:r>
              <a:rPr lang="en-US" sz="9600" b="1">
                <a:solidFill>
                  <a:srgbClr val="B32E16"/>
                </a:solidFill>
                <a:latin typeface="Lato"/>
                <a:ea typeface="Lato"/>
                <a:cs typeface="Lato"/>
                <a:sym typeface="Lato"/>
              </a:rPr>
              <a:t>“</a:t>
            </a:r>
          </a:p>
        </p:txBody>
      </p:sp>
      <p:sp>
        <p:nvSpPr>
          <p:cNvPr id="347" name="Shape 347"/>
          <p:cNvSpPr txBox="1">
            <a:spLocks noGrp="1"/>
          </p:cNvSpPr>
          <p:nvPr>
            <p:ph type="body" idx="4294967295"/>
          </p:nvPr>
        </p:nvSpPr>
        <p:spPr>
          <a:xfrm>
            <a:off x="6228543" y="3540505"/>
            <a:ext cx="647700" cy="865800"/>
          </a:xfrm>
          <a:prstGeom prst="rect">
            <a:avLst/>
          </a:prstGeom>
          <a:noFill/>
          <a:ln>
            <a:noFill/>
          </a:ln>
        </p:spPr>
        <p:txBody>
          <a:bodyPr lIns="91425" tIns="45700" rIns="91425" bIns="45700" anchor="t" anchorCtr="0">
            <a:noAutofit/>
          </a:bodyPr>
          <a:lstStyle/>
          <a:p>
            <a:pPr marL="0" marR="0" lvl="0" indent="0" algn="ctr" rtl="0">
              <a:spcBef>
                <a:spcPts val="0"/>
              </a:spcBef>
              <a:buClr>
                <a:srgbClr val="FF5F32"/>
              </a:buClr>
              <a:buSzPct val="25000"/>
              <a:buFont typeface="Arial"/>
              <a:buNone/>
            </a:pPr>
            <a:r>
              <a:rPr lang="en-US" sz="9600" b="1">
                <a:solidFill>
                  <a:srgbClr val="B32E16"/>
                </a:solidFill>
                <a:latin typeface="Lato"/>
                <a:ea typeface="Lato"/>
                <a:cs typeface="Lato"/>
                <a:sym typeface="Lato"/>
              </a:rPr>
              <a:t>”</a:t>
            </a:r>
          </a:p>
        </p:txBody>
      </p:sp>
      <p:pic>
        <p:nvPicPr>
          <p:cNvPr id="348" name="Shape 348" descr="eric_reis.png"/>
          <p:cNvPicPr preferRelativeResize="0"/>
          <p:nvPr/>
        </p:nvPicPr>
        <p:blipFill>
          <a:blip r:embed="rId4">
            <a:alphaModFix/>
          </a:blip>
          <a:stretch>
            <a:fillRect/>
          </a:stretch>
        </p:blipFill>
        <p:spPr>
          <a:xfrm>
            <a:off x="1174550" y="1096149"/>
            <a:ext cx="2411824" cy="2411800"/>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2"/>
        <p:cNvGrpSpPr/>
        <p:nvPr/>
      </p:nvGrpSpPr>
      <p:grpSpPr>
        <a:xfrm>
          <a:off x="0" y="0"/>
          <a:ext cx="0" cy="0"/>
          <a:chOff x="0" y="0"/>
          <a:chExt cx="0" cy="0"/>
        </a:xfrm>
      </p:grpSpPr>
      <p:sp>
        <p:nvSpPr>
          <p:cNvPr id="353" name="Shape 353"/>
          <p:cNvSpPr txBox="1">
            <a:spLocks noGrp="1"/>
          </p:cNvSpPr>
          <p:nvPr>
            <p:ph type="body" idx="4294967295"/>
          </p:nvPr>
        </p:nvSpPr>
        <p:spPr>
          <a:xfrm>
            <a:off x="456750" y="1292125"/>
            <a:ext cx="2784900" cy="3188700"/>
          </a:xfrm>
          <a:prstGeom prst="rect">
            <a:avLst/>
          </a:prstGeom>
          <a:noFill/>
          <a:ln>
            <a:noFill/>
          </a:ln>
        </p:spPr>
        <p:txBody>
          <a:bodyPr lIns="91425" tIns="45700" rIns="91425" bIns="45700" anchor="t" anchorCtr="0">
            <a:noAutofit/>
          </a:bodyPr>
          <a:lstStyle/>
          <a:p>
            <a:pPr lvl="0" rtl="0">
              <a:lnSpc>
                <a:spcPct val="100000"/>
              </a:lnSpc>
              <a:spcBef>
                <a:spcPts val="0"/>
              </a:spcBef>
              <a:spcAft>
                <a:spcPts val="0"/>
              </a:spcAft>
              <a:buClr>
                <a:schemeClr val="dk1"/>
              </a:buClr>
              <a:buSzPct val="61111"/>
              <a:buFont typeface="Arial"/>
              <a:buNone/>
            </a:pPr>
            <a:r>
              <a:rPr lang="en-US">
                <a:solidFill>
                  <a:srgbClr val="003843"/>
                </a:solidFill>
                <a:latin typeface="Lato"/>
                <a:ea typeface="Lato"/>
                <a:cs typeface="Lato"/>
                <a:sym typeface="Lato"/>
              </a:rPr>
              <a:t>The directive of an MVP is to deliver on customer value immediately.  Using customer feedback and usage metrics you recognize additional value that should be added and deliver that in an iterative fashion.</a:t>
            </a:r>
          </a:p>
        </p:txBody>
      </p:sp>
      <p:sp>
        <p:nvSpPr>
          <p:cNvPr id="354" name="Shape 354"/>
          <p:cNvSpPr txBox="1">
            <a:spLocks noGrp="1"/>
          </p:cNvSpPr>
          <p:nvPr>
            <p:ph type="body" idx="4294967295"/>
          </p:nvPr>
        </p:nvSpPr>
        <p:spPr>
          <a:xfrm>
            <a:off x="456750" y="290525"/>
            <a:ext cx="6742800" cy="720000"/>
          </a:xfrm>
          <a:prstGeom prst="rect">
            <a:avLst/>
          </a:prstGeom>
          <a:noFill/>
          <a:ln>
            <a:noFill/>
          </a:ln>
        </p:spPr>
        <p:txBody>
          <a:bodyPr lIns="91425" tIns="45700" rIns="91425" bIns="45700" anchor="t" anchorCtr="0">
            <a:noAutofit/>
          </a:bodyPr>
          <a:lstStyle/>
          <a:p>
            <a:pPr marL="0" marR="0" lvl="0" indent="-69850" rtl="0">
              <a:lnSpc>
                <a:spcPct val="100000"/>
              </a:lnSpc>
              <a:spcBef>
                <a:spcPts val="0"/>
              </a:spcBef>
              <a:spcAft>
                <a:spcPts val="0"/>
              </a:spcAft>
              <a:buClr>
                <a:schemeClr val="dk1"/>
              </a:buClr>
              <a:buSzPct val="45833"/>
              <a:buFont typeface="Arial"/>
              <a:buNone/>
            </a:pPr>
            <a:r>
              <a:rPr lang="en-US" sz="2400" b="1">
                <a:solidFill>
                  <a:srgbClr val="FF5F32"/>
                </a:solidFill>
                <a:latin typeface="Lato"/>
                <a:ea typeface="Lato"/>
                <a:cs typeface="Lato"/>
                <a:sym typeface="Lato"/>
              </a:rPr>
              <a:t>MINIMAL VIABLE PRODUCT AND ITERATE</a:t>
            </a:r>
          </a:p>
          <a:p>
            <a:pPr marL="0" marR="0" lvl="0" indent="-69850" rtl="0">
              <a:lnSpc>
                <a:spcPct val="100000"/>
              </a:lnSpc>
              <a:spcBef>
                <a:spcPts val="0"/>
              </a:spcBef>
              <a:spcAft>
                <a:spcPts val="0"/>
              </a:spcAft>
              <a:buClr>
                <a:schemeClr val="dk1"/>
              </a:buClr>
              <a:buSzPct val="45833"/>
              <a:buFont typeface="Arial"/>
              <a:buNone/>
            </a:pPr>
            <a:endParaRPr sz="2400" b="1">
              <a:solidFill>
                <a:srgbClr val="FF5F32"/>
              </a:solidFill>
              <a:latin typeface="Lato"/>
              <a:ea typeface="Lato"/>
              <a:cs typeface="Lato"/>
              <a:sym typeface="Lato"/>
            </a:endParaRPr>
          </a:p>
          <a:p>
            <a:pPr marL="0" marR="0" lvl="0" indent="0" rtl="0">
              <a:lnSpc>
                <a:spcPct val="100000"/>
              </a:lnSpc>
              <a:spcBef>
                <a:spcPts val="0"/>
              </a:spcBef>
              <a:spcAft>
                <a:spcPts val="0"/>
              </a:spcAft>
              <a:buClr>
                <a:schemeClr val="lt2"/>
              </a:buClr>
              <a:buSzPct val="25000"/>
              <a:buFont typeface="Arial"/>
              <a:buNone/>
            </a:pPr>
            <a:endParaRPr sz="2400" b="1">
              <a:solidFill>
                <a:srgbClr val="FF5F32"/>
              </a:solidFill>
              <a:latin typeface="Lato"/>
              <a:ea typeface="Lato"/>
              <a:cs typeface="Lato"/>
              <a:sym typeface="Lato"/>
            </a:endParaRPr>
          </a:p>
        </p:txBody>
      </p:sp>
      <p:pic>
        <p:nvPicPr>
          <p:cNvPr id="355" name="Shape 355"/>
          <p:cNvPicPr preferRelativeResize="0"/>
          <p:nvPr/>
        </p:nvPicPr>
        <p:blipFill>
          <a:blip r:embed="rId4">
            <a:alphaModFix/>
          </a:blip>
          <a:stretch>
            <a:fillRect/>
          </a:stretch>
        </p:blipFill>
        <p:spPr>
          <a:xfrm>
            <a:off x="4285425" y="1788737"/>
            <a:ext cx="3810000" cy="1876425"/>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9"/>
        <p:cNvGrpSpPr/>
        <p:nvPr/>
      </p:nvGrpSpPr>
      <p:grpSpPr>
        <a:xfrm>
          <a:off x="0" y="0"/>
          <a:ext cx="0" cy="0"/>
          <a:chOff x="0" y="0"/>
          <a:chExt cx="0" cy="0"/>
        </a:xfrm>
      </p:grpSpPr>
      <p:sp>
        <p:nvSpPr>
          <p:cNvPr id="360" name="Shape 360"/>
          <p:cNvSpPr txBox="1">
            <a:spLocks noGrp="1"/>
          </p:cNvSpPr>
          <p:nvPr>
            <p:ph type="body" idx="4294967295"/>
          </p:nvPr>
        </p:nvSpPr>
        <p:spPr>
          <a:xfrm>
            <a:off x="4981575" y="882150"/>
            <a:ext cx="3425700" cy="3363000"/>
          </a:xfrm>
          <a:prstGeom prst="rect">
            <a:avLst/>
          </a:prstGeom>
          <a:noFill/>
          <a:ln>
            <a:noFill/>
          </a:ln>
        </p:spPr>
        <p:txBody>
          <a:bodyPr lIns="91425" tIns="45700" rIns="91425" bIns="45700" anchor="t" anchorCtr="0">
            <a:noAutofit/>
          </a:bodyPr>
          <a:lstStyle/>
          <a:p>
            <a:pPr marL="0" marR="0" lvl="0" indent="0" rtl="0">
              <a:spcBef>
                <a:spcPts val="0"/>
              </a:spcBef>
              <a:buClr>
                <a:srgbClr val="FF5F32"/>
              </a:buClr>
              <a:buSzPct val="25000"/>
              <a:buFont typeface="Arial"/>
              <a:buNone/>
            </a:pPr>
            <a:r>
              <a:rPr lang="en-US" b="1">
                <a:solidFill>
                  <a:srgbClr val="FFFFFF"/>
                </a:solidFill>
                <a:latin typeface="Lato"/>
                <a:ea typeface="Lato"/>
                <a:cs typeface="Lato"/>
                <a:sym typeface="Lato"/>
              </a:rPr>
              <a:t>Putting object design before procedural action design, and thinking about a system through the lens of the real-world objects in a user’s mental model. We determine the actions after first defining the objects, as opposed to the traditional actions-first process that jumps straight into flows, interactions, and features.</a:t>
            </a:r>
          </a:p>
        </p:txBody>
      </p:sp>
      <p:sp>
        <p:nvSpPr>
          <p:cNvPr id="361" name="Shape 361"/>
          <p:cNvSpPr txBox="1"/>
          <p:nvPr/>
        </p:nvSpPr>
        <p:spPr>
          <a:xfrm>
            <a:off x="993625" y="3536850"/>
            <a:ext cx="3045300" cy="631500"/>
          </a:xfrm>
          <a:prstGeom prst="rect">
            <a:avLst/>
          </a:prstGeom>
          <a:noFill/>
          <a:ln>
            <a:noFill/>
          </a:ln>
        </p:spPr>
        <p:txBody>
          <a:bodyPr lIns="91425" tIns="91425" rIns="91425" bIns="91425" anchor="ctr" anchorCtr="0">
            <a:noAutofit/>
          </a:bodyPr>
          <a:lstStyle/>
          <a:p>
            <a:pPr lvl="0" rtl="0">
              <a:lnSpc>
                <a:spcPct val="100000"/>
              </a:lnSpc>
              <a:spcBef>
                <a:spcPts val="0"/>
              </a:spcBef>
              <a:spcAft>
                <a:spcPts val="0"/>
              </a:spcAft>
              <a:buNone/>
            </a:pPr>
            <a:r>
              <a:rPr lang="en-US" i="1">
                <a:solidFill>
                  <a:srgbClr val="FFFFFF"/>
                </a:solidFill>
                <a:latin typeface="Lato"/>
                <a:ea typeface="Lato"/>
                <a:cs typeface="Lato"/>
                <a:sym typeface="Lato"/>
              </a:rPr>
              <a:t>Sophia Voychehovski, Founder and lead of ReWired UX Studio</a:t>
            </a:r>
          </a:p>
        </p:txBody>
      </p:sp>
      <p:sp>
        <p:nvSpPr>
          <p:cNvPr id="362" name="Shape 362"/>
          <p:cNvSpPr txBox="1">
            <a:spLocks noGrp="1"/>
          </p:cNvSpPr>
          <p:nvPr>
            <p:ph type="body" idx="4294967295"/>
          </p:nvPr>
        </p:nvSpPr>
        <p:spPr>
          <a:xfrm>
            <a:off x="4393697" y="600104"/>
            <a:ext cx="647700" cy="738900"/>
          </a:xfrm>
          <a:prstGeom prst="rect">
            <a:avLst/>
          </a:prstGeom>
          <a:noFill/>
          <a:ln>
            <a:noFill/>
          </a:ln>
        </p:spPr>
        <p:txBody>
          <a:bodyPr lIns="91425" tIns="45700" rIns="91425" bIns="45700" anchor="t" anchorCtr="0">
            <a:noAutofit/>
          </a:bodyPr>
          <a:lstStyle/>
          <a:p>
            <a:pPr marL="0" marR="0" lvl="0" indent="0" algn="ctr" rtl="0">
              <a:spcBef>
                <a:spcPts val="0"/>
              </a:spcBef>
              <a:buClr>
                <a:srgbClr val="FF5F32"/>
              </a:buClr>
              <a:buSzPct val="25000"/>
              <a:buFont typeface="Arial"/>
              <a:buNone/>
            </a:pPr>
            <a:r>
              <a:rPr lang="en-US" sz="9600" b="1">
                <a:solidFill>
                  <a:srgbClr val="B32E16"/>
                </a:solidFill>
                <a:latin typeface="Lato"/>
                <a:ea typeface="Lato"/>
                <a:cs typeface="Lato"/>
                <a:sym typeface="Lato"/>
              </a:rPr>
              <a:t>“</a:t>
            </a:r>
          </a:p>
        </p:txBody>
      </p:sp>
      <p:sp>
        <p:nvSpPr>
          <p:cNvPr id="363" name="Shape 363"/>
          <p:cNvSpPr txBox="1">
            <a:spLocks noGrp="1"/>
          </p:cNvSpPr>
          <p:nvPr>
            <p:ph type="body" idx="4294967295"/>
          </p:nvPr>
        </p:nvSpPr>
        <p:spPr>
          <a:xfrm>
            <a:off x="7683367" y="3846192"/>
            <a:ext cx="647700" cy="865800"/>
          </a:xfrm>
          <a:prstGeom prst="rect">
            <a:avLst/>
          </a:prstGeom>
          <a:noFill/>
          <a:ln>
            <a:noFill/>
          </a:ln>
        </p:spPr>
        <p:txBody>
          <a:bodyPr lIns="91425" tIns="45700" rIns="91425" bIns="45700" anchor="t" anchorCtr="0">
            <a:noAutofit/>
          </a:bodyPr>
          <a:lstStyle/>
          <a:p>
            <a:pPr marL="0" marR="0" lvl="0" indent="0" algn="ctr" rtl="0">
              <a:spcBef>
                <a:spcPts val="0"/>
              </a:spcBef>
              <a:buClr>
                <a:srgbClr val="FF5F32"/>
              </a:buClr>
              <a:buSzPct val="25000"/>
              <a:buFont typeface="Arial"/>
              <a:buNone/>
            </a:pPr>
            <a:r>
              <a:rPr lang="en-US" sz="9600" b="1">
                <a:solidFill>
                  <a:srgbClr val="B32E16"/>
                </a:solidFill>
                <a:latin typeface="Lato"/>
                <a:ea typeface="Lato"/>
                <a:cs typeface="Lato"/>
                <a:sym typeface="Lato"/>
              </a:rPr>
              <a:t>”</a:t>
            </a:r>
          </a:p>
        </p:txBody>
      </p:sp>
      <p:pic>
        <p:nvPicPr>
          <p:cNvPr id="364" name="Shape 364" descr="Sophia_Voychehovski.png"/>
          <p:cNvPicPr preferRelativeResize="0"/>
          <p:nvPr/>
        </p:nvPicPr>
        <p:blipFill>
          <a:blip r:embed="rId4">
            <a:alphaModFix/>
          </a:blip>
          <a:stretch>
            <a:fillRect/>
          </a:stretch>
        </p:blipFill>
        <p:spPr>
          <a:xfrm>
            <a:off x="1038040" y="876697"/>
            <a:ext cx="2560219" cy="2560251"/>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8"/>
        <p:cNvGrpSpPr/>
        <p:nvPr/>
      </p:nvGrpSpPr>
      <p:grpSpPr>
        <a:xfrm>
          <a:off x="0" y="0"/>
          <a:ext cx="0" cy="0"/>
          <a:chOff x="0" y="0"/>
          <a:chExt cx="0" cy="0"/>
        </a:xfrm>
      </p:grpSpPr>
      <p:pic>
        <p:nvPicPr>
          <p:cNvPr id="369" name="Shape 369"/>
          <p:cNvPicPr preferRelativeResize="0"/>
          <p:nvPr/>
        </p:nvPicPr>
        <p:blipFill>
          <a:blip r:embed="rId4">
            <a:alphaModFix/>
          </a:blip>
          <a:stretch>
            <a:fillRect/>
          </a:stretch>
        </p:blipFill>
        <p:spPr>
          <a:xfrm>
            <a:off x="3790228" y="1158764"/>
            <a:ext cx="5174500" cy="3455422"/>
          </a:xfrm>
          <a:prstGeom prst="rect">
            <a:avLst/>
          </a:prstGeom>
          <a:noFill/>
          <a:ln>
            <a:noFill/>
          </a:ln>
        </p:spPr>
      </p:pic>
      <p:sp>
        <p:nvSpPr>
          <p:cNvPr id="370" name="Shape 370"/>
          <p:cNvSpPr txBox="1">
            <a:spLocks noGrp="1"/>
          </p:cNvSpPr>
          <p:nvPr>
            <p:ph type="body" idx="4294967295"/>
          </p:nvPr>
        </p:nvSpPr>
        <p:spPr>
          <a:xfrm>
            <a:off x="0" y="1292125"/>
            <a:ext cx="3680225" cy="3188700"/>
          </a:xfrm>
          <a:prstGeom prst="rect">
            <a:avLst/>
          </a:prstGeom>
          <a:noFill/>
          <a:ln>
            <a:noFill/>
          </a:ln>
        </p:spPr>
        <p:txBody>
          <a:bodyPr lIns="91425" tIns="45700" rIns="91425" bIns="45700" anchor="t" anchorCtr="0">
            <a:noAutofit/>
          </a:bodyPr>
          <a:lstStyle/>
          <a:p>
            <a:pPr marL="457200" lvl="0" indent="-330200" rtl="0">
              <a:lnSpc>
                <a:spcPct val="100000"/>
              </a:lnSpc>
              <a:spcBef>
                <a:spcPts val="0"/>
              </a:spcBef>
              <a:spcAft>
                <a:spcPts val="0"/>
              </a:spcAft>
              <a:buClr>
                <a:srgbClr val="003843"/>
              </a:buClr>
              <a:buSzPct val="100000"/>
              <a:buFont typeface="Arial" panose="020B0604020202020204" pitchFamily="34" charset="0"/>
              <a:buChar char="•"/>
            </a:pPr>
            <a:r>
              <a:rPr lang="en-US" sz="1600" dirty="0">
                <a:solidFill>
                  <a:srgbClr val="003843"/>
                </a:solidFill>
                <a:latin typeface="Lato"/>
                <a:ea typeface="Lato"/>
                <a:cs typeface="Lato"/>
                <a:sym typeface="Lato"/>
              </a:rPr>
              <a:t>It follows the same mindset with developers, which will save developer’s time and benefit for component reuse.</a:t>
            </a:r>
          </a:p>
          <a:p>
            <a:pPr marL="457200" lvl="0" indent="-330200" rtl="0">
              <a:lnSpc>
                <a:spcPct val="100000"/>
              </a:lnSpc>
              <a:spcBef>
                <a:spcPts val="0"/>
              </a:spcBef>
              <a:spcAft>
                <a:spcPts val="0"/>
              </a:spcAft>
              <a:buClr>
                <a:srgbClr val="003843"/>
              </a:buClr>
              <a:buSzPct val="100000"/>
              <a:buFont typeface="Arial" panose="020B0604020202020204" pitchFamily="34" charset="0"/>
              <a:buChar char="•"/>
            </a:pPr>
            <a:r>
              <a:rPr lang="en-US" sz="1600" dirty="0">
                <a:solidFill>
                  <a:srgbClr val="003843"/>
                </a:solidFill>
                <a:latin typeface="Lato"/>
                <a:ea typeface="Lato"/>
                <a:cs typeface="Lato"/>
                <a:sym typeface="Lato"/>
              </a:rPr>
              <a:t>It matches user mental model, and can improve their experience.</a:t>
            </a:r>
          </a:p>
          <a:p>
            <a:pPr marL="457200" lvl="0" indent="-330200" rtl="0">
              <a:lnSpc>
                <a:spcPct val="100000"/>
              </a:lnSpc>
              <a:spcBef>
                <a:spcPts val="0"/>
              </a:spcBef>
              <a:spcAft>
                <a:spcPts val="0"/>
              </a:spcAft>
              <a:buClr>
                <a:srgbClr val="003843"/>
              </a:buClr>
              <a:buSzPct val="100000"/>
              <a:buFont typeface="Arial" panose="020B0604020202020204" pitchFamily="34" charset="0"/>
              <a:buChar char="•"/>
            </a:pPr>
            <a:r>
              <a:rPr lang="en-US" sz="1600" dirty="0">
                <a:solidFill>
                  <a:srgbClr val="003843"/>
                </a:solidFill>
                <a:latin typeface="Lato"/>
                <a:ea typeface="Lato"/>
                <a:cs typeface="Lato"/>
                <a:sym typeface="Lato"/>
              </a:rPr>
              <a:t>It is a great starting point, easy to maintain and grow your product with more objects. New object can be added without affecting the rest of the system and object can be improved based on user feedback.</a:t>
            </a:r>
          </a:p>
          <a:p>
            <a:pPr marL="285750" lvl="0" indent="-285750" rtl="0">
              <a:lnSpc>
                <a:spcPct val="100000"/>
              </a:lnSpc>
              <a:spcBef>
                <a:spcPts val="0"/>
              </a:spcBef>
              <a:spcAft>
                <a:spcPts val="0"/>
              </a:spcAft>
              <a:buClr>
                <a:schemeClr val="dk1"/>
              </a:buClr>
              <a:buSzPct val="68750"/>
              <a:buFont typeface="Arial" panose="020B0604020202020204" pitchFamily="34" charset="0"/>
              <a:buChar char="•"/>
            </a:pPr>
            <a:endParaRPr sz="1600" dirty="0">
              <a:solidFill>
                <a:srgbClr val="003843"/>
              </a:solidFill>
              <a:latin typeface="Lato"/>
              <a:ea typeface="Lato"/>
              <a:cs typeface="Lato"/>
              <a:sym typeface="Lato"/>
            </a:endParaRPr>
          </a:p>
        </p:txBody>
      </p:sp>
      <p:sp>
        <p:nvSpPr>
          <p:cNvPr id="371" name="Shape 371"/>
          <p:cNvSpPr txBox="1">
            <a:spLocks noGrp="1"/>
          </p:cNvSpPr>
          <p:nvPr>
            <p:ph type="body" idx="4294967295"/>
          </p:nvPr>
        </p:nvSpPr>
        <p:spPr>
          <a:xfrm>
            <a:off x="456750" y="290525"/>
            <a:ext cx="7358400" cy="720000"/>
          </a:xfrm>
          <a:prstGeom prst="rect">
            <a:avLst/>
          </a:prstGeom>
          <a:noFill/>
          <a:ln>
            <a:noFill/>
          </a:ln>
        </p:spPr>
        <p:txBody>
          <a:bodyPr lIns="91425" tIns="45700" rIns="91425" bIns="45700" anchor="t" anchorCtr="0">
            <a:noAutofit/>
          </a:bodyPr>
          <a:lstStyle/>
          <a:p>
            <a:pPr marL="0" marR="0" lvl="0" indent="-69850" rtl="0">
              <a:lnSpc>
                <a:spcPct val="100000"/>
              </a:lnSpc>
              <a:spcBef>
                <a:spcPts val="0"/>
              </a:spcBef>
              <a:spcAft>
                <a:spcPts val="0"/>
              </a:spcAft>
              <a:buClr>
                <a:schemeClr val="dk1"/>
              </a:buClr>
              <a:buSzPct val="45833"/>
              <a:buFont typeface="Arial"/>
              <a:buNone/>
            </a:pPr>
            <a:r>
              <a:rPr lang="en-US" sz="2400" b="1" dirty="0">
                <a:solidFill>
                  <a:srgbClr val="FF5F32"/>
                </a:solidFill>
                <a:latin typeface="Lato"/>
                <a:ea typeface="Lato"/>
                <a:cs typeface="Lato"/>
                <a:sym typeface="Lato"/>
              </a:rPr>
              <a:t>OBJECT ORIENTED USER EXPERIENCE (OOUX)</a:t>
            </a:r>
          </a:p>
          <a:p>
            <a:pPr marL="0" marR="0" lvl="0" indent="-69850" rtl="0">
              <a:lnSpc>
                <a:spcPct val="100000"/>
              </a:lnSpc>
              <a:spcBef>
                <a:spcPts val="0"/>
              </a:spcBef>
              <a:spcAft>
                <a:spcPts val="0"/>
              </a:spcAft>
              <a:buClr>
                <a:schemeClr val="dk1"/>
              </a:buClr>
              <a:buSzPct val="45833"/>
              <a:buFont typeface="Arial"/>
              <a:buNone/>
            </a:pPr>
            <a:endParaRPr sz="2400" b="1" dirty="0">
              <a:solidFill>
                <a:srgbClr val="FF5F32"/>
              </a:solidFill>
              <a:latin typeface="Lato"/>
              <a:ea typeface="Lato"/>
              <a:cs typeface="Lato"/>
              <a:sym typeface="Lato"/>
            </a:endParaRPr>
          </a:p>
          <a:p>
            <a:pPr marL="0" marR="0" lvl="0" indent="0" rtl="0">
              <a:lnSpc>
                <a:spcPct val="100000"/>
              </a:lnSpc>
              <a:spcBef>
                <a:spcPts val="0"/>
              </a:spcBef>
              <a:spcAft>
                <a:spcPts val="0"/>
              </a:spcAft>
              <a:buClr>
                <a:schemeClr val="lt2"/>
              </a:buClr>
              <a:buSzPct val="25000"/>
              <a:buFont typeface="Arial"/>
              <a:buNone/>
            </a:pPr>
            <a:endParaRPr sz="2400" b="1" dirty="0">
              <a:solidFill>
                <a:srgbClr val="FF5F32"/>
              </a:solidFill>
              <a:latin typeface="Lato"/>
              <a:ea typeface="Lato"/>
              <a:cs typeface="Lato"/>
              <a:sym typeface="Lato"/>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3"/>
        <p:cNvGrpSpPr/>
        <p:nvPr/>
      </p:nvGrpSpPr>
      <p:grpSpPr>
        <a:xfrm>
          <a:off x="0" y="0"/>
          <a:ext cx="0" cy="0"/>
          <a:chOff x="0" y="0"/>
          <a:chExt cx="0" cy="0"/>
        </a:xfrm>
      </p:grpSpPr>
      <p:sp>
        <p:nvSpPr>
          <p:cNvPr id="174" name="Shape 174"/>
          <p:cNvSpPr txBox="1">
            <a:spLocks noGrp="1"/>
          </p:cNvSpPr>
          <p:nvPr>
            <p:ph type="body" idx="4294967295"/>
          </p:nvPr>
        </p:nvSpPr>
        <p:spPr>
          <a:xfrm>
            <a:off x="1068451" y="687447"/>
            <a:ext cx="7154700" cy="3686700"/>
          </a:xfrm>
          <a:prstGeom prst="rect">
            <a:avLst/>
          </a:prstGeom>
          <a:noFill/>
          <a:ln>
            <a:noFill/>
          </a:ln>
        </p:spPr>
        <p:txBody>
          <a:bodyPr lIns="91425" tIns="45700" rIns="91425" bIns="45700" anchor="ctr" anchorCtr="0">
            <a:noAutofit/>
          </a:bodyPr>
          <a:lstStyle/>
          <a:p>
            <a:pPr marL="0" marR="0" lvl="0" indent="0" rtl="0">
              <a:spcBef>
                <a:spcPts val="0"/>
              </a:spcBef>
              <a:buClr>
                <a:srgbClr val="FF5F32"/>
              </a:buClr>
              <a:buSzPct val="25000"/>
              <a:buFont typeface="Arial"/>
              <a:buNone/>
            </a:pPr>
            <a:endParaRPr b="1">
              <a:solidFill>
                <a:srgbClr val="FFFFFF"/>
              </a:solidFill>
              <a:latin typeface="Lato"/>
              <a:ea typeface="Lato"/>
              <a:cs typeface="Lato"/>
              <a:sym typeface="Lato"/>
            </a:endParaRPr>
          </a:p>
          <a:p>
            <a:pPr marL="0" marR="0" lvl="0" indent="0" rtl="0">
              <a:spcBef>
                <a:spcPts val="0"/>
              </a:spcBef>
              <a:buClr>
                <a:srgbClr val="FF5F32"/>
              </a:buClr>
              <a:buSzPct val="25000"/>
              <a:buFont typeface="Arial"/>
              <a:buNone/>
            </a:pPr>
            <a:endParaRPr b="1">
              <a:solidFill>
                <a:srgbClr val="FFFFFF"/>
              </a:solidFill>
              <a:latin typeface="Lato"/>
              <a:ea typeface="Lato"/>
              <a:cs typeface="Lato"/>
              <a:sym typeface="Lato"/>
            </a:endParaRPr>
          </a:p>
          <a:p>
            <a:pPr marL="0" marR="0" lvl="0" indent="0" algn="ctr" rtl="0">
              <a:spcBef>
                <a:spcPts val="0"/>
              </a:spcBef>
              <a:buClr>
                <a:srgbClr val="FF5F32"/>
              </a:buClr>
              <a:buSzPct val="25000"/>
              <a:buFont typeface="Arial"/>
              <a:buNone/>
            </a:pPr>
            <a:r>
              <a:rPr lang="en-US" b="1">
                <a:solidFill>
                  <a:srgbClr val="FFFFFF"/>
                </a:solidFill>
                <a:latin typeface="Lato"/>
                <a:ea typeface="Lato"/>
                <a:cs typeface="Lato"/>
                <a:sym typeface="Lato"/>
              </a:rPr>
              <a:t>By the year 2018, more than 50% of commerce sites will integrate technologies from more than 15 vendors to deliver a digital customer experience.</a:t>
            </a:r>
          </a:p>
          <a:p>
            <a:pPr marL="0" marR="0" lvl="0" indent="0" rtl="0">
              <a:spcBef>
                <a:spcPts val="0"/>
              </a:spcBef>
              <a:buClr>
                <a:srgbClr val="FF5F32"/>
              </a:buClr>
              <a:buSzPct val="25000"/>
              <a:buFont typeface="Arial"/>
              <a:buNone/>
            </a:pPr>
            <a:endParaRPr b="1">
              <a:solidFill>
                <a:srgbClr val="FFFFFF"/>
              </a:solidFill>
              <a:latin typeface="Lato"/>
              <a:ea typeface="Lato"/>
              <a:cs typeface="Lato"/>
              <a:sym typeface="Lato"/>
            </a:endParaRPr>
          </a:p>
          <a:p>
            <a:pPr lvl="0" algn="ctr" rtl="0">
              <a:lnSpc>
                <a:spcPct val="100000"/>
              </a:lnSpc>
              <a:spcBef>
                <a:spcPts val="0"/>
              </a:spcBef>
              <a:spcAft>
                <a:spcPts val="0"/>
              </a:spcAft>
              <a:buClr>
                <a:schemeClr val="dk1"/>
              </a:buClr>
              <a:buSzPct val="110000"/>
              <a:buFont typeface="Arial"/>
              <a:buNone/>
            </a:pPr>
            <a:r>
              <a:rPr lang="en-US" sz="1000">
                <a:solidFill>
                  <a:schemeClr val="lt1"/>
                </a:solidFill>
                <a:latin typeface="Lato"/>
                <a:ea typeface="Lato"/>
                <a:cs typeface="Lato"/>
                <a:sym typeface="Lato"/>
              </a:rPr>
              <a:t>Gartner Group, Magic Quadrant for Digital Commerce, 09 March 2016</a:t>
            </a:r>
          </a:p>
          <a:p>
            <a:pPr marL="0" marR="0" lvl="0" indent="0" rtl="0">
              <a:spcBef>
                <a:spcPts val="0"/>
              </a:spcBef>
              <a:buClr>
                <a:srgbClr val="FF5F32"/>
              </a:buClr>
              <a:buSzPct val="25000"/>
              <a:buFont typeface="Arial"/>
              <a:buNone/>
            </a:pPr>
            <a:endParaRPr b="1">
              <a:solidFill>
                <a:srgbClr val="FFFFFF"/>
              </a:solidFill>
              <a:latin typeface="Lato"/>
              <a:ea typeface="Lato"/>
              <a:cs typeface="Lato"/>
              <a:sym typeface="Lato"/>
            </a:endParaRPr>
          </a:p>
        </p:txBody>
      </p:sp>
      <p:sp>
        <p:nvSpPr>
          <p:cNvPr id="175" name="Shape 175"/>
          <p:cNvSpPr txBox="1">
            <a:spLocks noGrp="1"/>
          </p:cNvSpPr>
          <p:nvPr>
            <p:ph type="body" idx="4294967295"/>
          </p:nvPr>
        </p:nvSpPr>
        <p:spPr>
          <a:xfrm>
            <a:off x="704979" y="1581112"/>
            <a:ext cx="647700" cy="738900"/>
          </a:xfrm>
          <a:prstGeom prst="rect">
            <a:avLst/>
          </a:prstGeom>
          <a:noFill/>
          <a:ln>
            <a:noFill/>
          </a:ln>
        </p:spPr>
        <p:txBody>
          <a:bodyPr lIns="91425" tIns="45700" rIns="91425" bIns="45700" anchor="t" anchorCtr="0">
            <a:noAutofit/>
          </a:bodyPr>
          <a:lstStyle/>
          <a:p>
            <a:pPr marL="0" marR="0" lvl="0" indent="0" algn="ctr" rtl="0">
              <a:spcBef>
                <a:spcPts val="0"/>
              </a:spcBef>
              <a:buClr>
                <a:srgbClr val="FF5F32"/>
              </a:buClr>
              <a:buSzPct val="25000"/>
              <a:buFont typeface="Arial"/>
              <a:buNone/>
            </a:pPr>
            <a:r>
              <a:rPr lang="en-US" sz="9600" b="1">
                <a:solidFill>
                  <a:srgbClr val="B32E16"/>
                </a:solidFill>
                <a:latin typeface="Lato"/>
                <a:ea typeface="Lato"/>
                <a:cs typeface="Lato"/>
                <a:sym typeface="Lato"/>
              </a:rPr>
              <a:t>“</a:t>
            </a:r>
          </a:p>
        </p:txBody>
      </p:sp>
      <p:sp>
        <p:nvSpPr>
          <p:cNvPr id="176" name="Shape 176"/>
          <p:cNvSpPr txBox="1">
            <a:spLocks noGrp="1"/>
          </p:cNvSpPr>
          <p:nvPr>
            <p:ph type="body" idx="4294967295"/>
          </p:nvPr>
        </p:nvSpPr>
        <p:spPr>
          <a:xfrm>
            <a:off x="5750049" y="2212355"/>
            <a:ext cx="647700" cy="865800"/>
          </a:xfrm>
          <a:prstGeom prst="rect">
            <a:avLst/>
          </a:prstGeom>
          <a:noFill/>
          <a:ln>
            <a:noFill/>
          </a:ln>
        </p:spPr>
        <p:txBody>
          <a:bodyPr lIns="91425" tIns="45700" rIns="91425" bIns="45700" anchor="t" anchorCtr="0">
            <a:noAutofit/>
          </a:bodyPr>
          <a:lstStyle/>
          <a:p>
            <a:pPr marL="0" marR="0" lvl="0" indent="0" algn="ctr" rtl="0">
              <a:spcBef>
                <a:spcPts val="0"/>
              </a:spcBef>
              <a:buClr>
                <a:srgbClr val="FF5F32"/>
              </a:buClr>
              <a:buSzPct val="25000"/>
              <a:buFont typeface="Arial"/>
              <a:buNone/>
            </a:pPr>
            <a:r>
              <a:rPr lang="en-US" sz="9600" b="1">
                <a:solidFill>
                  <a:srgbClr val="B32E16"/>
                </a:solidFill>
                <a:latin typeface="Lato"/>
                <a:ea typeface="Lato"/>
                <a:cs typeface="Lato"/>
                <a:sym typeface="Lato"/>
              </a:rPr>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5"/>
        <p:cNvGrpSpPr/>
        <p:nvPr/>
      </p:nvGrpSpPr>
      <p:grpSpPr>
        <a:xfrm>
          <a:off x="0" y="0"/>
          <a:ext cx="0" cy="0"/>
          <a:chOff x="0" y="0"/>
          <a:chExt cx="0" cy="0"/>
        </a:xfrm>
      </p:grpSpPr>
      <p:sp>
        <p:nvSpPr>
          <p:cNvPr id="376" name="Shape 376"/>
          <p:cNvSpPr txBox="1">
            <a:spLocks noGrp="1"/>
          </p:cNvSpPr>
          <p:nvPr>
            <p:ph type="body" idx="4294967295"/>
          </p:nvPr>
        </p:nvSpPr>
        <p:spPr>
          <a:xfrm>
            <a:off x="5099975" y="1303975"/>
            <a:ext cx="3092700" cy="2174400"/>
          </a:xfrm>
          <a:prstGeom prst="rect">
            <a:avLst/>
          </a:prstGeom>
          <a:noFill/>
          <a:ln>
            <a:noFill/>
          </a:ln>
        </p:spPr>
        <p:txBody>
          <a:bodyPr lIns="91425" tIns="45700" rIns="91425" bIns="45700" anchor="t" anchorCtr="0">
            <a:noAutofit/>
          </a:bodyPr>
          <a:lstStyle/>
          <a:p>
            <a:pPr marL="0" marR="0" lvl="0" indent="-69850" rtl="0">
              <a:spcBef>
                <a:spcPts val="0"/>
              </a:spcBef>
              <a:buClr>
                <a:schemeClr val="dk1"/>
              </a:buClr>
              <a:buSzPct val="61111"/>
              <a:buFont typeface="Arial"/>
              <a:buNone/>
            </a:pPr>
            <a:r>
              <a:rPr lang="en-US" b="1">
                <a:solidFill>
                  <a:srgbClr val="FFFFFF"/>
                </a:solidFill>
                <a:latin typeface="Lato"/>
                <a:ea typeface="Lato"/>
                <a:cs typeface="Lato"/>
                <a:sym typeface="Lato"/>
              </a:rPr>
              <a:t>Agile Development is adaptive rather than predictive.</a:t>
            </a:r>
          </a:p>
          <a:p>
            <a:pPr marL="0" marR="0" lvl="0" indent="-69850" rtl="0">
              <a:spcBef>
                <a:spcPts val="0"/>
              </a:spcBef>
              <a:buClr>
                <a:schemeClr val="dk1"/>
              </a:buClr>
              <a:buSzPct val="61111"/>
              <a:buFont typeface="Arial"/>
              <a:buNone/>
            </a:pPr>
            <a:r>
              <a:rPr lang="en-US" b="1">
                <a:solidFill>
                  <a:srgbClr val="FFFFFF"/>
                </a:solidFill>
                <a:latin typeface="Lato"/>
                <a:ea typeface="Lato"/>
                <a:cs typeface="Lato"/>
                <a:sym typeface="Lato"/>
              </a:rPr>
              <a:t>Agile Development is people-oriented rather than process-oriented.</a:t>
            </a:r>
          </a:p>
        </p:txBody>
      </p:sp>
      <p:sp>
        <p:nvSpPr>
          <p:cNvPr id="377" name="Shape 377"/>
          <p:cNvSpPr txBox="1"/>
          <p:nvPr/>
        </p:nvSpPr>
        <p:spPr>
          <a:xfrm>
            <a:off x="993625" y="3511650"/>
            <a:ext cx="3045300" cy="865800"/>
          </a:xfrm>
          <a:prstGeom prst="rect">
            <a:avLst/>
          </a:prstGeom>
          <a:noFill/>
          <a:ln>
            <a:noFill/>
          </a:ln>
        </p:spPr>
        <p:txBody>
          <a:bodyPr lIns="91425" tIns="91425" rIns="91425" bIns="91425" anchor="ctr" anchorCtr="0">
            <a:noAutofit/>
          </a:bodyPr>
          <a:lstStyle/>
          <a:p>
            <a:pPr lvl="0" rtl="0">
              <a:lnSpc>
                <a:spcPct val="100000"/>
              </a:lnSpc>
              <a:spcBef>
                <a:spcPts val="0"/>
              </a:spcBef>
              <a:spcAft>
                <a:spcPts val="0"/>
              </a:spcAft>
              <a:buNone/>
            </a:pPr>
            <a:r>
              <a:rPr lang="en-US" i="1">
                <a:solidFill>
                  <a:srgbClr val="FFFFFF"/>
                </a:solidFill>
                <a:latin typeface="Lato"/>
                <a:ea typeface="Lato"/>
                <a:cs typeface="Lato"/>
                <a:sym typeface="Lato"/>
              </a:rPr>
              <a:t>Martin Fowler, Chief Scientist at ThoughtWorks and Principal Author of the Agile Manifesto</a:t>
            </a:r>
          </a:p>
        </p:txBody>
      </p:sp>
      <p:sp>
        <p:nvSpPr>
          <p:cNvPr id="378" name="Shape 378"/>
          <p:cNvSpPr txBox="1">
            <a:spLocks noGrp="1"/>
          </p:cNvSpPr>
          <p:nvPr>
            <p:ph type="body" idx="4294967295"/>
          </p:nvPr>
        </p:nvSpPr>
        <p:spPr>
          <a:xfrm>
            <a:off x="4563922" y="947929"/>
            <a:ext cx="647700" cy="738900"/>
          </a:xfrm>
          <a:prstGeom prst="rect">
            <a:avLst/>
          </a:prstGeom>
          <a:noFill/>
          <a:ln>
            <a:noFill/>
          </a:ln>
        </p:spPr>
        <p:txBody>
          <a:bodyPr lIns="91425" tIns="45700" rIns="91425" bIns="45700" anchor="t" anchorCtr="0">
            <a:noAutofit/>
          </a:bodyPr>
          <a:lstStyle/>
          <a:p>
            <a:pPr marL="0" marR="0" lvl="0" indent="0" algn="ctr" rtl="0">
              <a:spcBef>
                <a:spcPts val="0"/>
              </a:spcBef>
              <a:buClr>
                <a:srgbClr val="FF5F32"/>
              </a:buClr>
              <a:buSzPct val="25000"/>
              <a:buFont typeface="Arial"/>
              <a:buNone/>
            </a:pPr>
            <a:r>
              <a:rPr lang="en-US" sz="9600" b="1">
                <a:solidFill>
                  <a:srgbClr val="B32E16"/>
                </a:solidFill>
                <a:latin typeface="Lato"/>
                <a:ea typeface="Lato"/>
                <a:cs typeface="Lato"/>
                <a:sym typeface="Lato"/>
              </a:rPr>
              <a:t>“</a:t>
            </a:r>
          </a:p>
        </p:txBody>
      </p:sp>
      <p:sp>
        <p:nvSpPr>
          <p:cNvPr id="379" name="Shape 379"/>
          <p:cNvSpPr txBox="1">
            <a:spLocks noGrp="1"/>
          </p:cNvSpPr>
          <p:nvPr>
            <p:ph type="body" idx="4294967295"/>
          </p:nvPr>
        </p:nvSpPr>
        <p:spPr>
          <a:xfrm>
            <a:off x="6970117" y="2962217"/>
            <a:ext cx="647700" cy="865799"/>
          </a:xfrm>
          <a:prstGeom prst="rect">
            <a:avLst/>
          </a:prstGeom>
          <a:noFill/>
          <a:ln>
            <a:noFill/>
          </a:ln>
        </p:spPr>
        <p:txBody>
          <a:bodyPr lIns="91425" tIns="45700" rIns="91425" bIns="45700" anchor="t" anchorCtr="0">
            <a:noAutofit/>
          </a:bodyPr>
          <a:lstStyle/>
          <a:p>
            <a:pPr marL="0" marR="0" lvl="0" indent="0" algn="ctr" rtl="0">
              <a:spcBef>
                <a:spcPts val="0"/>
              </a:spcBef>
              <a:buClr>
                <a:srgbClr val="FF5F32"/>
              </a:buClr>
              <a:buSzPct val="25000"/>
              <a:buFont typeface="Arial"/>
              <a:buNone/>
            </a:pPr>
            <a:r>
              <a:rPr lang="en-US" sz="9600" b="1">
                <a:solidFill>
                  <a:srgbClr val="B32E16"/>
                </a:solidFill>
                <a:latin typeface="Lato"/>
                <a:ea typeface="Lato"/>
                <a:cs typeface="Lato"/>
                <a:sym typeface="Lato"/>
              </a:rPr>
              <a:t>”</a:t>
            </a:r>
          </a:p>
        </p:txBody>
      </p:sp>
      <p:pic>
        <p:nvPicPr>
          <p:cNvPr id="380" name="Shape 380" descr="martin_fowler.png"/>
          <p:cNvPicPr preferRelativeResize="0"/>
          <p:nvPr/>
        </p:nvPicPr>
        <p:blipFill>
          <a:blip r:embed="rId4">
            <a:alphaModFix/>
          </a:blip>
          <a:stretch>
            <a:fillRect/>
          </a:stretch>
        </p:blipFill>
        <p:spPr>
          <a:xfrm>
            <a:off x="1078575" y="665650"/>
            <a:ext cx="2769799" cy="2769799"/>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4"/>
        <p:cNvGrpSpPr/>
        <p:nvPr/>
      </p:nvGrpSpPr>
      <p:grpSpPr>
        <a:xfrm>
          <a:off x="0" y="0"/>
          <a:ext cx="0" cy="0"/>
          <a:chOff x="0" y="0"/>
          <a:chExt cx="0" cy="0"/>
        </a:xfrm>
      </p:grpSpPr>
      <p:pic>
        <p:nvPicPr>
          <p:cNvPr id="385" name="Shape 385"/>
          <p:cNvPicPr preferRelativeResize="0"/>
          <p:nvPr/>
        </p:nvPicPr>
        <p:blipFill>
          <a:blip r:embed="rId4">
            <a:alphaModFix/>
          </a:blip>
          <a:stretch>
            <a:fillRect/>
          </a:stretch>
        </p:blipFill>
        <p:spPr>
          <a:xfrm>
            <a:off x="4260360" y="1175047"/>
            <a:ext cx="4528089" cy="3249999"/>
          </a:xfrm>
          <a:prstGeom prst="rect">
            <a:avLst/>
          </a:prstGeom>
          <a:noFill/>
          <a:ln>
            <a:noFill/>
          </a:ln>
        </p:spPr>
      </p:pic>
      <p:sp>
        <p:nvSpPr>
          <p:cNvPr id="386" name="Shape 386"/>
          <p:cNvSpPr txBox="1">
            <a:spLocks noGrp="1"/>
          </p:cNvSpPr>
          <p:nvPr>
            <p:ph type="body" idx="4294967295"/>
          </p:nvPr>
        </p:nvSpPr>
        <p:spPr>
          <a:xfrm>
            <a:off x="68752" y="1175050"/>
            <a:ext cx="4409523" cy="3536100"/>
          </a:xfrm>
          <a:prstGeom prst="rect">
            <a:avLst/>
          </a:prstGeom>
          <a:noFill/>
          <a:ln>
            <a:noFill/>
          </a:ln>
        </p:spPr>
        <p:txBody>
          <a:bodyPr lIns="91425" tIns="45700" rIns="91425" bIns="45700" anchor="t" anchorCtr="0">
            <a:noAutofit/>
          </a:bodyPr>
          <a:lstStyle/>
          <a:p>
            <a:pPr marL="514350" lvl="0" indent="-285750" rtl="0">
              <a:lnSpc>
                <a:spcPct val="100000"/>
              </a:lnSpc>
              <a:spcBef>
                <a:spcPts val="0"/>
              </a:spcBef>
              <a:spcAft>
                <a:spcPts val="0"/>
              </a:spcAft>
              <a:buClr>
                <a:srgbClr val="003843"/>
              </a:buClr>
              <a:buFont typeface="Arial" panose="020B0604020202020204" pitchFamily="34" charset="0"/>
              <a:buChar char="•"/>
            </a:pPr>
            <a:r>
              <a:rPr lang="en-US" dirty="0">
                <a:solidFill>
                  <a:srgbClr val="003843"/>
                </a:solidFill>
                <a:latin typeface="Lato"/>
                <a:ea typeface="Lato"/>
                <a:cs typeface="Lato"/>
                <a:sym typeface="Lato"/>
              </a:rPr>
              <a:t>Individuals and interactions over processes and tools</a:t>
            </a:r>
          </a:p>
          <a:p>
            <a:pPr marL="514350" lvl="0" indent="-285750" rtl="0">
              <a:lnSpc>
                <a:spcPct val="100000"/>
              </a:lnSpc>
              <a:spcBef>
                <a:spcPts val="0"/>
              </a:spcBef>
              <a:spcAft>
                <a:spcPts val="0"/>
              </a:spcAft>
              <a:buClr>
                <a:srgbClr val="003843"/>
              </a:buClr>
              <a:buFont typeface="Arial" panose="020B0604020202020204" pitchFamily="34" charset="0"/>
              <a:buChar char="•"/>
            </a:pPr>
            <a:r>
              <a:rPr lang="en-US" dirty="0">
                <a:solidFill>
                  <a:srgbClr val="003843"/>
                </a:solidFill>
                <a:latin typeface="Lato"/>
                <a:ea typeface="Lato"/>
                <a:cs typeface="Lato"/>
                <a:sym typeface="Lato"/>
              </a:rPr>
              <a:t>Working software over comprehensive documentation</a:t>
            </a:r>
          </a:p>
          <a:p>
            <a:pPr marL="514350" lvl="0" indent="-285750" rtl="0">
              <a:lnSpc>
                <a:spcPct val="100000"/>
              </a:lnSpc>
              <a:spcBef>
                <a:spcPts val="0"/>
              </a:spcBef>
              <a:spcAft>
                <a:spcPts val="0"/>
              </a:spcAft>
              <a:buClr>
                <a:srgbClr val="003843"/>
              </a:buClr>
              <a:buFont typeface="Arial" panose="020B0604020202020204" pitchFamily="34" charset="0"/>
              <a:buChar char="•"/>
            </a:pPr>
            <a:r>
              <a:rPr lang="en-US" dirty="0">
                <a:solidFill>
                  <a:srgbClr val="003843"/>
                </a:solidFill>
                <a:latin typeface="Lato"/>
                <a:ea typeface="Lato"/>
                <a:cs typeface="Lato"/>
                <a:sym typeface="Lato"/>
              </a:rPr>
              <a:t>Customer collaboration over contract negotiation</a:t>
            </a:r>
          </a:p>
          <a:p>
            <a:pPr marL="514350" lvl="0" indent="-285750" rtl="0">
              <a:lnSpc>
                <a:spcPct val="100000"/>
              </a:lnSpc>
              <a:spcBef>
                <a:spcPts val="0"/>
              </a:spcBef>
              <a:spcAft>
                <a:spcPts val="0"/>
              </a:spcAft>
              <a:buClr>
                <a:srgbClr val="003843"/>
              </a:buClr>
              <a:buFont typeface="Arial" panose="020B0604020202020204" pitchFamily="34" charset="0"/>
              <a:buChar char="•"/>
            </a:pPr>
            <a:r>
              <a:rPr lang="en-US" dirty="0">
                <a:solidFill>
                  <a:srgbClr val="003843"/>
                </a:solidFill>
                <a:latin typeface="Lato"/>
                <a:ea typeface="Lato"/>
                <a:cs typeface="Lato"/>
                <a:sym typeface="Lato"/>
              </a:rPr>
              <a:t>Responding to change over following a plan</a:t>
            </a:r>
          </a:p>
          <a:p>
            <a:pPr lvl="0" rtl="0">
              <a:lnSpc>
                <a:spcPct val="100000"/>
              </a:lnSpc>
              <a:spcBef>
                <a:spcPts val="0"/>
              </a:spcBef>
              <a:spcAft>
                <a:spcPts val="0"/>
              </a:spcAft>
              <a:buNone/>
            </a:pPr>
            <a:endParaRPr dirty="0">
              <a:solidFill>
                <a:srgbClr val="003843"/>
              </a:solidFill>
              <a:latin typeface="Lato"/>
              <a:ea typeface="Lato"/>
              <a:cs typeface="Lato"/>
              <a:sym typeface="Lato"/>
            </a:endParaRPr>
          </a:p>
          <a:p>
            <a:pPr lvl="0" rtl="0">
              <a:lnSpc>
                <a:spcPct val="100000"/>
              </a:lnSpc>
              <a:spcBef>
                <a:spcPts val="0"/>
              </a:spcBef>
              <a:spcAft>
                <a:spcPts val="0"/>
              </a:spcAft>
              <a:buNone/>
            </a:pPr>
            <a:r>
              <a:rPr lang="en-US" sz="1500" dirty="0">
                <a:solidFill>
                  <a:srgbClr val="003843"/>
                </a:solidFill>
                <a:latin typeface="Lato"/>
                <a:ea typeface="Lato"/>
                <a:cs typeface="Lato"/>
                <a:sym typeface="Lato"/>
              </a:rPr>
              <a:t>http://agilemanifesto.org/principles.html</a:t>
            </a:r>
          </a:p>
          <a:p>
            <a:pPr lvl="0" rtl="0">
              <a:lnSpc>
                <a:spcPct val="100000"/>
              </a:lnSpc>
              <a:spcBef>
                <a:spcPts val="0"/>
              </a:spcBef>
              <a:spcAft>
                <a:spcPts val="0"/>
              </a:spcAft>
              <a:buClr>
                <a:schemeClr val="dk1"/>
              </a:buClr>
              <a:buSzPct val="61111"/>
              <a:buFont typeface="Arial"/>
              <a:buNone/>
            </a:pPr>
            <a:endParaRPr dirty="0">
              <a:solidFill>
                <a:srgbClr val="003843"/>
              </a:solidFill>
              <a:latin typeface="Lato"/>
              <a:ea typeface="Lato"/>
              <a:cs typeface="Lato"/>
              <a:sym typeface="Lato"/>
            </a:endParaRPr>
          </a:p>
        </p:txBody>
      </p:sp>
      <p:sp>
        <p:nvSpPr>
          <p:cNvPr id="387" name="Shape 387"/>
          <p:cNvSpPr txBox="1">
            <a:spLocks noGrp="1"/>
          </p:cNvSpPr>
          <p:nvPr>
            <p:ph type="body" idx="4294967295"/>
          </p:nvPr>
        </p:nvSpPr>
        <p:spPr>
          <a:xfrm>
            <a:off x="456750" y="290525"/>
            <a:ext cx="7358400" cy="720000"/>
          </a:xfrm>
          <a:prstGeom prst="rect">
            <a:avLst/>
          </a:prstGeom>
          <a:noFill/>
          <a:ln>
            <a:noFill/>
          </a:ln>
        </p:spPr>
        <p:txBody>
          <a:bodyPr lIns="91425" tIns="45700" rIns="91425" bIns="45700" anchor="t" anchorCtr="0">
            <a:noAutofit/>
          </a:bodyPr>
          <a:lstStyle/>
          <a:p>
            <a:pPr marL="0" marR="0" lvl="0" indent="-69850" rtl="0">
              <a:lnSpc>
                <a:spcPct val="100000"/>
              </a:lnSpc>
              <a:spcBef>
                <a:spcPts val="0"/>
              </a:spcBef>
              <a:spcAft>
                <a:spcPts val="0"/>
              </a:spcAft>
              <a:buClr>
                <a:schemeClr val="dk1"/>
              </a:buClr>
              <a:buSzPct val="45833"/>
              <a:buFont typeface="Arial"/>
              <a:buNone/>
            </a:pPr>
            <a:r>
              <a:rPr lang="en-US" sz="2400" b="1" dirty="0">
                <a:solidFill>
                  <a:srgbClr val="FF5F32"/>
                </a:solidFill>
                <a:latin typeface="Lato"/>
                <a:ea typeface="Lato"/>
                <a:cs typeface="Lato"/>
                <a:sym typeface="Lato"/>
              </a:rPr>
              <a:t>AGILE SOFTWARE DEVELOPMENT</a:t>
            </a:r>
          </a:p>
          <a:p>
            <a:pPr marL="0" marR="0" lvl="0" indent="-69850" rtl="0">
              <a:lnSpc>
                <a:spcPct val="100000"/>
              </a:lnSpc>
              <a:spcBef>
                <a:spcPts val="0"/>
              </a:spcBef>
              <a:spcAft>
                <a:spcPts val="0"/>
              </a:spcAft>
              <a:buClr>
                <a:schemeClr val="dk1"/>
              </a:buClr>
              <a:buSzPct val="45833"/>
              <a:buFont typeface="Arial"/>
              <a:buNone/>
            </a:pPr>
            <a:endParaRPr sz="2400" b="1" dirty="0">
              <a:solidFill>
                <a:srgbClr val="FF5F32"/>
              </a:solidFill>
              <a:latin typeface="Lato"/>
              <a:ea typeface="Lato"/>
              <a:cs typeface="Lato"/>
              <a:sym typeface="Lato"/>
            </a:endParaRPr>
          </a:p>
          <a:p>
            <a:pPr marL="0" marR="0" lvl="0" indent="0" rtl="0">
              <a:lnSpc>
                <a:spcPct val="100000"/>
              </a:lnSpc>
              <a:spcBef>
                <a:spcPts val="0"/>
              </a:spcBef>
              <a:spcAft>
                <a:spcPts val="0"/>
              </a:spcAft>
              <a:buClr>
                <a:schemeClr val="lt2"/>
              </a:buClr>
              <a:buSzPct val="25000"/>
              <a:buFont typeface="Arial"/>
              <a:buNone/>
            </a:pPr>
            <a:endParaRPr sz="2400" b="1" dirty="0">
              <a:solidFill>
                <a:srgbClr val="FF5F32"/>
              </a:solidFill>
              <a:latin typeface="Lato"/>
              <a:ea typeface="Lato"/>
              <a:cs typeface="Lato"/>
              <a:sym typeface="Lato"/>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1"/>
        <p:cNvGrpSpPr/>
        <p:nvPr/>
      </p:nvGrpSpPr>
      <p:grpSpPr>
        <a:xfrm>
          <a:off x="0" y="0"/>
          <a:ext cx="0" cy="0"/>
          <a:chOff x="0" y="0"/>
          <a:chExt cx="0" cy="0"/>
        </a:xfrm>
      </p:grpSpPr>
      <p:sp>
        <p:nvSpPr>
          <p:cNvPr id="392" name="Shape 392"/>
          <p:cNvSpPr txBox="1">
            <a:spLocks noGrp="1"/>
          </p:cNvSpPr>
          <p:nvPr>
            <p:ph type="body" idx="4294967295"/>
          </p:nvPr>
        </p:nvSpPr>
        <p:spPr>
          <a:xfrm>
            <a:off x="5099975" y="1303975"/>
            <a:ext cx="3092700" cy="3229800"/>
          </a:xfrm>
          <a:prstGeom prst="rect">
            <a:avLst/>
          </a:prstGeom>
          <a:noFill/>
          <a:ln>
            <a:noFill/>
          </a:ln>
        </p:spPr>
        <p:txBody>
          <a:bodyPr lIns="91425" tIns="45700" rIns="91425" bIns="45700" anchor="t" anchorCtr="0">
            <a:noAutofit/>
          </a:bodyPr>
          <a:lstStyle/>
          <a:p>
            <a:pPr marL="0" marR="0" lvl="0" indent="-69850" rtl="0">
              <a:spcBef>
                <a:spcPts val="0"/>
              </a:spcBef>
              <a:buClr>
                <a:schemeClr val="dk1"/>
              </a:buClr>
              <a:buSzPct val="61111"/>
              <a:buFont typeface="Arial"/>
              <a:buNone/>
            </a:pPr>
            <a:r>
              <a:rPr lang="en-US" b="1">
                <a:solidFill>
                  <a:srgbClr val="FFFFFF"/>
                </a:solidFill>
                <a:latin typeface="Lato"/>
                <a:ea typeface="Lato"/>
                <a:cs typeface="Lato"/>
                <a:sym typeface="Lato"/>
              </a:rPr>
              <a:t>DevOps is a way of working or an agile methodology whereby developers and system operators work in harmony with little or no organisational barriers between them towards a common goal.</a:t>
            </a:r>
          </a:p>
        </p:txBody>
      </p:sp>
      <p:sp>
        <p:nvSpPr>
          <p:cNvPr id="393" name="Shape 393"/>
          <p:cNvSpPr txBox="1"/>
          <p:nvPr/>
        </p:nvSpPr>
        <p:spPr>
          <a:xfrm>
            <a:off x="1060225" y="3578250"/>
            <a:ext cx="3045300" cy="865800"/>
          </a:xfrm>
          <a:prstGeom prst="rect">
            <a:avLst/>
          </a:prstGeom>
          <a:noFill/>
          <a:ln>
            <a:noFill/>
          </a:ln>
        </p:spPr>
        <p:txBody>
          <a:bodyPr lIns="91425" tIns="91425" rIns="91425" bIns="91425" anchor="ctr" anchorCtr="0">
            <a:noAutofit/>
          </a:bodyPr>
          <a:lstStyle/>
          <a:p>
            <a:pPr lvl="0" rtl="0">
              <a:lnSpc>
                <a:spcPct val="100000"/>
              </a:lnSpc>
              <a:spcBef>
                <a:spcPts val="0"/>
              </a:spcBef>
              <a:spcAft>
                <a:spcPts val="0"/>
              </a:spcAft>
              <a:buNone/>
            </a:pPr>
            <a:r>
              <a:rPr lang="en-US" i="1">
                <a:solidFill>
                  <a:srgbClr val="FFFFFF"/>
                </a:solidFill>
                <a:latin typeface="Lato"/>
                <a:ea typeface="Lato"/>
                <a:cs typeface="Lato"/>
                <a:sym typeface="Lato"/>
              </a:rPr>
              <a:t>Paul Swartout, Author of DevOps: Continuously Deliver Better Software</a:t>
            </a:r>
          </a:p>
        </p:txBody>
      </p:sp>
      <p:sp>
        <p:nvSpPr>
          <p:cNvPr id="394" name="Shape 394"/>
          <p:cNvSpPr txBox="1">
            <a:spLocks noGrp="1"/>
          </p:cNvSpPr>
          <p:nvPr>
            <p:ph type="body" idx="4294967295"/>
          </p:nvPr>
        </p:nvSpPr>
        <p:spPr>
          <a:xfrm>
            <a:off x="4563922" y="947929"/>
            <a:ext cx="647700" cy="738900"/>
          </a:xfrm>
          <a:prstGeom prst="rect">
            <a:avLst/>
          </a:prstGeom>
          <a:noFill/>
          <a:ln>
            <a:noFill/>
          </a:ln>
        </p:spPr>
        <p:txBody>
          <a:bodyPr lIns="91425" tIns="45700" rIns="91425" bIns="45700" anchor="t" anchorCtr="0">
            <a:noAutofit/>
          </a:bodyPr>
          <a:lstStyle/>
          <a:p>
            <a:pPr marL="0" marR="0" lvl="0" indent="0" algn="ctr" rtl="0">
              <a:spcBef>
                <a:spcPts val="0"/>
              </a:spcBef>
              <a:buClr>
                <a:srgbClr val="FF5F32"/>
              </a:buClr>
              <a:buSzPct val="25000"/>
              <a:buFont typeface="Arial"/>
              <a:buNone/>
            </a:pPr>
            <a:r>
              <a:rPr lang="en-US" sz="9600" b="1">
                <a:solidFill>
                  <a:srgbClr val="B32E16"/>
                </a:solidFill>
                <a:latin typeface="Lato"/>
                <a:ea typeface="Lato"/>
                <a:cs typeface="Lato"/>
                <a:sym typeface="Lato"/>
              </a:rPr>
              <a:t>“</a:t>
            </a:r>
          </a:p>
        </p:txBody>
      </p:sp>
      <p:sp>
        <p:nvSpPr>
          <p:cNvPr id="395" name="Shape 395"/>
          <p:cNvSpPr txBox="1">
            <a:spLocks noGrp="1"/>
          </p:cNvSpPr>
          <p:nvPr>
            <p:ph type="body" idx="4294967295"/>
          </p:nvPr>
        </p:nvSpPr>
        <p:spPr>
          <a:xfrm>
            <a:off x="6593217" y="3313492"/>
            <a:ext cx="647700" cy="865800"/>
          </a:xfrm>
          <a:prstGeom prst="rect">
            <a:avLst/>
          </a:prstGeom>
          <a:noFill/>
          <a:ln>
            <a:noFill/>
          </a:ln>
        </p:spPr>
        <p:txBody>
          <a:bodyPr lIns="91425" tIns="45700" rIns="91425" bIns="45700" anchor="t" anchorCtr="0">
            <a:noAutofit/>
          </a:bodyPr>
          <a:lstStyle/>
          <a:p>
            <a:pPr marL="0" marR="0" lvl="0" indent="0" algn="ctr" rtl="0">
              <a:spcBef>
                <a:spcPts val="0"/>
              </a:spcBef>
              <a:buClr>
                <a:srgbClr val="FF5F32"/>
              </a:buClr>
              <a:buSzPct val="25000"/>
              <a:buFont typeface="Arial"/>
              <a:buNone/>
            </a:pPr>
            <a:r>
              <a:rPr lang="en-US" sz="9600" b="1">
                <a:solidFill>
                  <a:srgbClr val="B32E16"/>
                </a:solidFill>
                <a:latin typeface="Lato"/>
                <a:ea typeface="Lato"/>
                <a:cs typeface="Lato"/>
                <a:sym typeface="Lato"/>
              </a:rPr>
              <a:t>”</a:t>
            </a:r>
          </a:p>
        </p:txBody>
      </p:sp>
      <p:pic>
        <p:nvPicPr>
          <p:cNvPr id="396" name="Shape 396" descr="Paul-Swartout.png"/>
          <p:cNvPicPr preferRelativeResize="0"/>
          <p:nvPr/>
        </p:nvPicPr>
        <p:blipFill>
          <a:blip r:embed="rId4">
            <a:alphaModFix/>
          </a:blip>
          <a:stretch>
            <a:fillRect/>
          </a:stretch>
        </p:blipFill>
        <p:spPr>
          <a:xfrm>
            <a:off x="1068400" y="620225"/>
            <a:ext cx="3028949" cy="3028949"/>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0"/>
        <p:cNvGrpSpPr/>
        <p:nvPr/>
      </p:nvGrpSpPr>
      <p:grpSpPr>
        <a:xfrm>
          <a:off x="0" y="0"/>
          <a:ext cx="0" cy="0"/>
          <a:chOff x="0" y="0"/>
          <a:chExt cx="0" cy="0"/>
        </a:xfrm>
      </p:grpSpPr>
      <p:pic>
        <p:nvPicPr>
          <p:cNvPr id="401" name="Shape 401"/>
          <p:cNvPicPr preferRelativeResize="0"/>
          <p:nvPr/>
        </p:nvPicPr>
        <p:blipFill>
          <a:blip r:embed="rId4">
            <a:alphaModFix/>
          </a:blip>
          <a:stretch>
            <a:fillRect/>
          </a:stretch>
        </p:blipFill>
        <p:spPr>
          <a:xfrm>
            <a:off x="3598525" y="1319124"/>
            <a:ext cx="5352125" cy="3259025"/>
          </a:xfrm>
          <a:prstGeom prst="rect">
            <a:avLst/>
          </a:prstGeom>
          <a:noFill/>
          <a:ln>
            <a:noFill/>
          </a:ln>
        </p:spPr>
      </p:pic>
      <p:sp>
        <p:nvSpPr>
          <p:cNvPr id="402" name="Shape 402"/>
          <p:cNvSpPr txBox="1">
            <a:spLocks noGrp="1"/>
          </p:cNvSpPr>
          <p:nvPr>
            <p:ph type="body" idx="4294967295"/>
          </p:nvPr>
        </p:nvSpPr>
        <p:spPr>
          <a:xfrm>
            <a:off x="31525" y="1389900"/>
            <a:ext cx="3567000" cy="2925000"/>
          </a:xfrm>
          <a:prstGeom prst="rect">
            <a:avLst/>
          </a:prstGeom>
          <a:noFill/>
          <a:ln>
            <a:noFill/>
          </a:ln>
        </p:spPr>
        <p:txBody>
          <a:bodyPr lIns="91425" tIns="45700" rIns="91425" bIns="45700" anchor="t" anchorCtr="0">
            <a:noAutofit/>
          </a:bodyPr>
          <a:lstStyle/>
          <a:p>
            <a:pPr marL="514350" lvl="0" indent="-285750" rtl="0">
              <a:lnSpc>
                <a:spcPct val="100000"/>
              </a:lnSpc>
              <a:spcBef>
                <a:spcPts val="0"/>
              </a:spcBef>
              <a:spcAft>
                <a:spcPts val="0"/>
              </a:spcAft>
              <a:buClr>
                <a:srgbClr val="003843"/>
              </a:buClr>
              <a:buFont typeface="Arial" panose="020B0604020202020204" pitchFamily="34" charset="0"/>
              <a:buChar char="•"/>
            </a:pPr>
            <a:r>
              <a:rPr lang="en-US" dirty="0">
                <a:solidFill>
                  <a:srgbClr val="003843"/>
                </a:solidFill>
                <a:latin typeface="Lato"/>
                <a:ea typeface="Lato"/>
                <a:cs typeface="Lato"/>
                <a:sym typeface="Lato"/>
              </a:rPr>
              <a:t>Individuals and interactions over processes and tools</a:t>
            </a:r>
          </a:p>
          <a:p>
            <a:pPr marL="514350" lvl="0" indent="-285750" rtl="0">
              <a:lnSpc>
                <a:spcPct val="100000"/>
              </a:lnSpc>
              <a:spcBef>
                <a:spcPts val="0"/>
              </a:spcBef>
              <a:spcAft>
                <a:spcPts val="0"/>
              </a:spcAft>
              <a:buClr>
                <a:srgbClr val="003843"/>
              </a:buClr>
              <a:buFont typeface="Arial" panose="020B0604020202020204" pitchFamily="34" charset="0"/>
              <a:buChar char="•"/>
            </a:pPr>
            <a:r>
              <a:rPr lang="en-US" dirty="0">
                <a:solidFill>
                  <a:srgbClr val="003843"/>
                </a:solidFill>
                <a:latin typeface="Lato"/>
                <a:ea typeface="Lato"/>
                <a:cs typeface="Lato"/>
                <a:sym typeface="Lato"/>
              </a:rPr>
              <a:t>Working software over comprehensive documentation</a:t>
            </a:r>
          </a:p>
          <a:p>
            <a:pPr marL="514350" lvl="0" indent="-285750" rtl="0">
              <a:lnSpc>
                <a:spcPct val="100000"/>
              </a:lnSpc>
              <a:spcBef>
                <a:spcPts val="0"/>
              </a:spcBef>
              <a:spcAft>
                <a:spcPts val="0"/>
              </a:spcAft>
              <a:buClr>
                <a:srgbClr val="003843"/>
              </a:buClr>
              <a:buFont typeface="Arial" panose="020B0604020202020204" pitchFamily="34" charset="0"/>
              <a:buChar char="•"/>
            </a:pPr>
            <a:r>
              <a:rPr lang="en-US" dirty="0">
                <a:solidFill>
                  <a:srgbClr val="003843"/>
                </a:solidFill>
                <a:latin typeface="Lato"/>
                <a:ea typeface="Lato"/>
                <a:cs typeface="Lato"/>
                <a:sym typeface="Lato"/>
              </a:rPr>
              <a:t>Customer collaboration over contract negotiation</a:t>
            </a:r>
          </a:p>
          <a:p>
            <a:pPr marL="514350" lvl="0" indent="-285750" rtl="0">
              <a:lnSpc>
                <a:spcPct val="100000"/>
              </a:lnSpc>
              <a:spcBef>
                <a:spcPts val="0"/>
              </a:spcBef>
              <a:spcAft>
                <a:spcPts val="0"/>
              </a:spcAft>
              <a:buClr>
                <a:srgbClr val="003843"/>
              </a:buClr>
              <a:buFont typeface="Arial" panose="020B0604020202020204" pitchFamily="34" charset="0"/>
              <a:buChar char="•"/>
            </a:pPr>
            <a:r>
              <a:rPr lang="en-US" dirty="0">
                <a:solidFill>
                  <a:srgbClr val="003843"/>
                </a:solidFill>
                <a:latin typeface="Lato"/>
                <a:ea typeface="Lato"/>
                <a:cs typeface="Lato"/>
                <a:sym typeface="Lato"/>
              </a:rPr>
              <a:t>Responding to change over following a plan</a:t>
            </a:r>
          </a:p>
          <a:p>
            <a:pPr marL="285750" lvl="0" indent="-285750" rtl="0">
              <a:lnSpc>
                <a:spcPct val="100000"/>
              </a:lnSpc>
              <a:spcBef>
                <a:spcPts val="0"/>
              </a:spcBef>
              <a:spcAft>
                <a:spcPts val="0"/>
              </a:spcAft>
              <a:buFont typeface="Arial" panose="020B0604020202020204" pitchFamily="34" charset="0"/>
              <a:buChar char="•"/>
            </a:pPr>
            <a:endParaRPr dirty="0">
              <a:solidFill>
                <a:srgbClr val="003843"/>
              </a:solidFill>
              <a:latin typeface="Lato"/>
              <a:ea typeface="Lato"/>
              <a:cs typeface="Lato"/>
              <a:sym typeface="Lato"/>
            </a:endParaRPr>
          </a:p>
          <a:p>
            <a:pPr marL="285750" lvl="0" indent="-285750" rtl="0">
              <a:lnSpc>
                <a:spcPct val="100000"/>
              </a:lnSpc>
              <a:spcBef>
                <a:spcPts val="0"/>
              </a:spcBef>
              <a:spcAft>
                <a:spcPts val="0"/>
              </a:spcAft>
              <a:buFont typeface="Arial" panose="020B0604020202020204" pitchFamily="34" charset="0"/>
              <a:buChar char="•"/>
            </a:pPr>
            <a:endParaRPr dirty="0">
              <a:solidFill>
                <a:srgbClr val="003843"/>
              </a:solidFill>
              <a:latin typeface="Lato"/>
              <a:ea typeface="Lato"/>
              <a:cs typeface="Lato"/>
              <a:sym typeface="Lato"/>
            </a:endParaRPr>
          </a:p>
        </p:txBody>
      </p:sp>
      <p:sp>
        <p:nvSpPr>
          <p:cNvPr id="403" name="Shape 403"/>
          <p:cNvSpPr txBox="1">
            <a:spLocks noGrp="1"/>
          </p:cNvSpPr>
          <p:nvPr>
            <p:ph type="body" idx="4294967295"/>
          </p:nvPr>
        </p:nvSpPr>
        <p:spPr>
          <a:xfrm>
            <a:off x="456750" y="290525"/>
            <a:ext cx="7358400" cy="720000"/>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chemeClr val="lt2"/>
              </a:buClr>
              <a:buSzPct val="25000"/>
              <a:buFont typeface="Arial"/>
              <a:buNone/>
            </a:pPr>
            <a:r>
              <a:rPr lang="en-US" sz="2400" b="1">
                <a:solidFill>
                  <a:srgbClr val="FF5F32"/>
                </a:solidFill>
                <a:latin typeface="Lato"/>
                <a:ea typeface="Lato"/>
                <a:cs typeface="Lato"/>
                <a:sym typeface="Lato"/>
              </a:rPr>
              <a:t>DEVOPS and CONTINUOUS DELIVERY</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7"/>
        <p:cNvGrpSpPr/>
        <p:nvPr/>
      </p:nvGrpSpPr>
      <p:grpSpPr>
        <a:xfrm>
          <a:off x="0" y="0"/>
          <a:ext cx="0" cy="0"/>
          <a:chOff x="0" y="0"/>
          <a:chExt cx="0" cy="0"/>
        </a:xfrm>
      </p:grpSpPr>
      <p:pic>
        <p:nvPicPr>
          <p:cNvPr id="408" name="Shape 408"/>
          <p:cNvPicPr preferRelativeResize="0"/>
          <p:nvPr/>
        </p:nvPicPr>
        <p:blipFill>
          <a:blip r:embed="rId4">
            <a:alphaModFix/>
          </a:blip>
          <a:stretch>
            <a:fillRect/>
          </a:stretch>
        </p:blipFill>
        <p:spPr>
          <a:xfrm>
            <a:off x="5573445" y="1604674"/>
            <a:ext cx="1479619" cy="1479649"/>
          </a:xfrm>
          <a:prstGeom prst="rect">
            <a:avLst/>
          </a:prstGeom>
          <a:noFill/>
          <a:ln>
            <a:noFill/>
          </a:ln>
        </p:spPr>
      </p:pic>
      <p:pic>
        <p:nvPicPr>
          <p:cNvPr id="409" name="Shape 409"/>
          <p:cNvPicPr preferRelativeResize="0"/>
          <p:nvPr/>
        </p:nvPicPr>
        <p:blipFill>
          <a:blip r:embed="rId5">
            <a:alphaModFix/>
          </a:blip>
          <a:stretch>
            <a:fillRect/>
          </a:stretch>
        </p:blipFill>
        <p:spPr>
          <a:xfrm>
            <a:off x="2035923" y="1604673"/>
            <a:ext cx="1479619" cy="1479649"/>
          </a:xfrm>
          <a:prstGeom prst="rect">
            <a:avLst/>
          </a:prstGeom>
          <a:noFill/>
          <a:ln>
            <a:noFill/>
          </a:ln>
        </p:spPr>
      </p:pic>
      <p:sp>
        <p:nvSpPr>
          <p:cNvPr id="410" name="Shape 410"/>
          <p:cNvSpPr txBox="1"/>
          <p:nvPr/>
        </p:nvSpPr>
        <p:spPr>
          <a:xfrm>
            <a:off x="1558012" y="3152300"/>
            <a:ext cx="2435400" cy="1149900"/>
          </a:xfrm>
          <a:prstGeom prst="rect">
            <a:avLst/>
          </a:prstGeom>
          <a:noFill/>
          <a:ln>
            <a:noFill/>
          </a:ln>
        </p:spPr>
        <p:txBody>
          <a:bodyPr lIns="91425" tIns="91425" rIns="91425" bIns="91425" anchor="t" anchorCtr="0">
            <a:noAutofit/>
          </a:bodyPr>
          <a:lstStyle/>
          <a:p>
            <a:pPr lvl="0" algn="ctr" rtl="0">
              <a:lnSpc>
                <a:spcPct val="100000"/>
              </a:lnSpc>
              <a:spcBef>
                <a:spcPts val="0"/>
              </a:spcBef>
              <a:buNone/>
            </a:pPr>
            <a:r>
              <a:rPr lang="en-US" sz="1800" b="1">
                <a:solidFill>
                  <a:schemeClr val="lt1"/>
                </a:solidFill>
                <a:latin typeface="Lato"/>
                <a:ea typeface="Lato"/>
                <a:cs typeface="Lato"/>
                <a:sym typeface="Lato"/>
              </a:rPr>
              <a:t>STEVE DAVIS</a:t>
            </a:r>
          </a:p>
          <a:p>
            <a:pPr lvl="0" algn="ctr" rtl="0">
              <a:lnSpc>
                <a:spcPct val="100000"/>
              </a:lnSpc>
              <a:spcBef>
                <a:spcPts val="0"/>
              </a:spcBef>
              <a:buNone/>
            </a:pPr>
            <a:r>
              <a:rPr lang="en-US" sz="1200">
                <a:solidFill>
                  <a:srgbClr val="003843"/>
                </a:solidFill>
                <a:latin typeface="Lato"/>
                <a:ea typeface="Lato"/>
                <a:cs typeface="Lato"/>
                <a:sym typeface="Lato"/>
              </a:rPr>
              <a:t>CHIEF TECHNOLOGY OFFICER</a:t>
            </a:r>
          </a:p>
          <a:p>
            <a:pPr lvl="0" algn="ctr" rtl="0">
              <a:lnSpc>
                <a:spcPct val="100000"/>
              </a:lnSpc>
              <a:spcBef>
                <a:spcPts val="0"/>
              </a:spcBef>
              <a:buNone/>
            </a:pPr>
            <a:r>
              <a:rPr lang="en-US" sz="1200">
                <a:solidFill>
                  <a:srgbClr val="D9D9D9"/>
                </a:solidFill>
                <a:latin typeface="Lato"/>
                <a:ea typeface="Lato"/>
                <a:cs typeface="Lato"/>
                <a:sym typeface="Lato"/>
              </a:rPr>
              <a:t>sdavis@four51.com</a:t>
            </a:r>
          </a:p>
          <a:p>
            <a:pPr lvl="0" algn="ctr" rtl="0">
              <a:lnSpc>
                <a:spcPct val="100000"/>
              </a:lnSpc>
              <a:spcBef>
                <a:spcPts val="0"/>
              </a:spcBef>
              <a:buNone/>
            </a:pPr>
            <a:r>
              <a:rPr lang="en-US" sz="1200">
                <a:solidFill>
                  <a:srgbClr val="D9D9D9"/>
                </a:solidFill>
                <a:latin typeface="Lato"/>
                <a:ea typeface="Lato"/>
                <a:cs typeface="Lato"/>
                <a:sym typeface="Lato"/>
              </a:rPr>
              <a:t>linkedin.com/in/stevedavis451</a:t>
            </a:r>
          </a:p>
          <a:p>
            <a:pPr lvl="0" algn="ctr" rtl="0">
              <a:lnSpc>
                <a:spcPct val="100000"/>
              </a:lnSpc>
              <a:spcBef>
                <a:spcPts val="0"/>
              </a:spcBef>
              <a:buNone/>
            </a:pPr>
            <a:r>
              <a:rPr lang="en-US" sz="1200">
                <a:solidFill>
                  <a:srgbClr val="D9D9D9"/>
                </a:solidFill>
                <a:latin typeface="Lato"/>
                <a:ea typeface="Lato"/>
                <a:cs typeface="Lato"/>
                <a:sym typeface="Lato"/>
              </a:rPr>
              <a:t>@stevefour51</a:t>
            </a:r>
          </a:p>
        </p:txBody>
      </p:sp>
      <p:sp>
        <p:nvSpPr>
          <p:cNvPr id="411" name="Shape 411"/>
          <p:cNvSpPr txBox="1"/>
          <p:nvPr/>
        </p:nvSpPr>
        <p:spPr>
          <a:xfrm>
            <a:off x="5106162" y="3152300"/>
            <a:ext cx="2479800" cy="1149900"/>
          </a:xfrm>
          <a:prstGeom prst="rect">
            <a:avLst/>
          </a:prstGeom>
          <a:noFill/>
          <a:ln>
            <a:noFill/>
          </a:ln>
        </p:spPr>
        <p:txBody>
          <a:bodyPr lIns="91425" tIns="91425" rIns="91425" bIns="91425" anchor="t" anchorCtr="0">
            <a:noAutofit/>
          </a:bodyPr>
          <a:lstStyle/>
          <a:p>
            <a:pPr lvl="0" algn="ctr" rtl="0">
              <a:lnSpc>
                <a:spcPct val="100000"/>
              </a:lnSpc>
              <a:spcBef>
                <a:spcPts val="0"/>
              </a:spcBef>
              <a:buNone/>
            </a:pPr>
            <a:r>
              <a:rPr lang="en-US" sz="1800" b="1">
                <a:solidFill>
                  <a:schemeClr val="lt1"/>
                </a:solidFill>
                <a:latin typeface="Lato"/>
                <a:ea typeface="Lato"/>
                <a:cs typeface="Lato"/>
                <a:sym typeface="Lato"/>
              </a:rPr>
              <a:t>BILL OSTERAAS</a:t>
            </a:r>
          </a:p>
          <a:p>
            <a:pPr lvl="0" algn="ctr" rtl="0">
              <a:lnSpc>
                <a:spcPct val="100000"/>
              </a:lnSpc>
              <a:spcBef>
                <a:spcPts val="0"/>
              </a:spcBef>
              <a:buNone/>
            </a:pPr>
            <a:r>
              <a:rPr lang="en-US" sz="1200">
                <a:solidFill>
                  <a:srgbClr val="003843"/>
                </a:solidFill>
                <a:latin typeface="Lato"/>
                <a:ea typeface="Lato"/>
                <a:cs typeface="Lato"/>
                <a:sym typeface="Lato"/>
              </a:rPr>
              <a:t>VP CHANNEL DEVELOPMENT</a:t>
            </a:r>
          </a:p>
          <a:p>
            <a:pPr lvl="0" algn="ctr" rtl="0">
              <a:lnSpc>
                <a:spcPct val="100000"/>
              </a:lnSpc>
              <a:spcBef>
                <a:spcPts val="0"/>
              </a:spcBef>
              <a:buNone/>
            </a:pPr>
            <a:r>
              <a:rPr lang="en-US" sz="1200">
                <a:solidFill>
                  <a:srgbClr val="D9D9D9"/>
                </a:solidFill>
                <a:latin typeface="Lato"/>
                <a:ea typeface="Lato"/>
                <a:cs typeface="Lato"/>
                <a:sym typeface="Lato"/>
              </a:rPr>
              <a:t>bosteraas@four51.com</a:t>
            </a:r>
          </a:p>
          <a:p>
            <a:pPr lvl="0" algn="ctr" rtl="0">
              <a:lnSpc>
                <a:spcPct val="100000"/>
              </a:lnSpc>
              <a:spcBef>
                <a:spcPts val="0"/>
              </a:spcBef>
              <a:buNone/>
            </a:pPr>
            <a:r>
              <a:rPr lang="en-US" sz="1200">
                <a:solidFill>
                  <a:srgbClr val="D9D9D9"/>
                </a:solidFill>
                <a:latin typeface="Lato"/>
                <a:ea typeface="Lato"/>
                <a:cs typeface="Lato"/>
                <a:sym typeface="Lato"/>
              </a:rPr>
              <a:t>linkedin.com/in/billosteraas</a:t>
            </a:r>
          </a:p>
          <a:p>
            <a:pPr lvl="0" algn="ctr" rtl="0">
              <a:lnSpc>
                <a:spcPct val="100000"/>
              </a:lnSpc>
              <a:spcBef>
                <a:spcPts val="0"/>
              </a:spcBef>
              <a:buNone/>
            </a:pPr>
            <a:r>
              <a:rPr lang="en-US" sz="1200">
                <a:solidFill>
                  <a:srgbClr val="D9D9D9"/>
                </a:solidFill>
                <a:latin typeface="Lato"/>
                <a:ea typeface="Lato"/>
                <a:cs typeface="Lato"/>
                <a:sym typeface="Lato"/>
              </a:rPr>
              <a:t>@bosteraas</a:t>
            </a:r>
          </a:p>
        </p:txBody>
      </p:sp>
      <p:sp>
        <p:nvSpPr>
          <p:cNvPr id="412" name="Shape 412"/>
          <p:cNvSpPr txBox="1"/>
          <p:nvPr/>
        </p:nvSpPr>
        <p:spPr>
          <a:xfrm>
            <a:off x="743100" y="455650"/>
            <a:ext cx="7657800" cy="616200"/>
          </a:xfrm>
          <a:prstGeom prst="rect">
            <a:avLst/>
          </a:prstGeom>
          <a:noFill/>
          <a:ln>
            <a:noFill/>
          </a:ln>
        </p:spPr>
        <p:txBody>
          <a:bodyPr lIns="91425" tIns="91425" rIns="91425" bIns="91425" anchor="t" anchorCtr="0">
            <a:noAutofit/>
          </a:bodyPr>
          <a:lstStyle/>
          <a:p>
            <a:pPr lvl="0" algn="ctr" rtl="0">
              <a:lnSpc>
                <a:spcPct val="115000"/>
              </a:lnSpc>
              <a:spcBef>
                <a:spcPts val="0"/>
              </a:spcBef>
              <a:buNone/>
            </a:pPr>
            <a:r>
              <a:rPr lang="en-US" sz="2400">
                <a:solidFill>
                  <a:schemeClr val="lt1"/>
                </a:solidFill>
                <a:latin typeface="Lato"/>
                <a:ea typeface="Lato"/>
                <a:cs typeface="Lato"/>
                <a:sym typeface="Lato"/>
              </a:rPr>
              <a:t>Building a Cloud B2B/E-Commerce App on Your Terms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0"/>
        <p:cNvGrpSpPr/>
        <p:nvPr/>
      </p:nvGrpSpPr>
      <p:grpSpPr>
        <a:xfrm>
          <a:off x="0" y="0"/>
          <a:ext cx="0" cy="0"/>
          <a:chOff x="0" y="0"/>
          <a:chExt cx="0" cy="0"/>
        </a:xfrm>
      </p:grpSpPr>
      <p:sp>
        <p:nvSpPr>
          <p:cNvPr id="181" name="Shape 181"/>
          <p:cNvSpPr txBox="1">
            <a:spLocks noGrp="1"/>
          </p:cNvSpPr>
          <p:nvPr>
            <p:ph type="body" idx="4294967295"/>
          </p:nvPr>
        </p:nvSpPr>
        <p:spPr>
          <a:xfrm>
            <a:off x="501150" y="769100"/>
            <a:ext cx="3423900" cy="3929700"/>
          </a:xfrm>
          <a:prstGeom prst="rect">
            <a:avLst/>
          </a:prstGeom>
          <a:noFill/>
          <a:ln>
            <a:noFill/>
          </a:ln>
        </p:spPr>
        <p:txBody>
          <a:bodyPr lIns="91425" tIns="45700" rIns="91425" bIns="45700" anchor="t" anchorCtr="0">
            <a:noAutofit/>
          </a:bodyPr>
          <a:lstStyle/>
          <a:p>
            <a:pPr lvl="0" rtl="0">
              <a:lnSpc>
                <a:spcPct val="100000"/>
              </a:lnSpc>
              <a:spcBef>
                <a:spcPts val="0"/>
              </a:spcBef>
              <a:buClr>
                <a:schemeClr val="dk1"/>
              </a:buClr>
              <a:buSzPct val="91666"/>
              <a:buFont typeface="Arial"/>
              <a:buNone/>
            </a:pPr>
            <a:r>
              <a:rPr lang="en-US" sz="1200">
                <a:solidFill>
                  <a:srgbClr val="003843"/>
                </a:solidFill>
                <a:latin typeface="Lato"/>
                <a:ea typeface="Lato"/>
                <a:cs typeface="Lato"/>
                <a:sym typeface="Lato"/>
              </a:rPr>
              <a:t>It is well established that companies must enter the digital age to maintain and grow their business. If we all accept that “software is eating the world” and every business needs to think of themselves more like software firms then the choices of their technology becomes the leading challenge. The opportunity to own their own commerce application introduces the flexible and nimble capability to adapt to market changes and rapidly address the needs of their buyers. In this talk we’ll cover how the API economy delivers on these promises and why experienced software developers want to work with these tools.</a:t>
            </a:r>
          </a:p>
          <a:p>
            <a:pPr lvl="0" rtl="0">
              <a:lnSpc>
                <a:spcPct val="100000"/>
              </a:lnSpc>
              <a:spcBef>
                <a:spcPts val="0"/>
              </a:spcBef>
              <a:buClr>
                <a:schemeClr val="lt1"/>
              </a:buClr>
              <a:buSzPct val="25000"/>
              <a:buFont typeface="Arial"/>
              <a:buNone/>
            </a:pPr>
            <a:r>
              <a:rPr lang="en-US" sz="1200">
                <a:solidFill>
                  <a:srgbClr val="003843"/>
                </a:solidFill>
                <a:latin typeface="Lato"/>
                <a:ea typeface="Lato"/>
                <a:cs typeface="Lato"/>
                <a:sym typeface="Lato"/>
              </a:rPr>
              <a:t>The API Economy is the enabling of organizations and developers to innovate more rapidly by providing direct programmable access to loosely coupled systems and processes.</a:t>
            </a:r>
          </a:p>
        </p:txBody>
      </p:sp>
      <p:grpSp>
        <p:nvGrpSpPr>
          <p:cNvPr id="182" name="Shape 182"/>
          <p:cNvGrpSpPr/>
          <p:nvPr/>
        </p:nvGrpSpPr>
        <p:grpSpPr>
          <a:xfrm>
            <a:off x="4430313" y="1168600"/>
            <a:ext cx="4038223" cy="3130702"/>
            <a:chOff x="2124475" y="128093"/>
            <a:chExt cx="5250583" cy="4070604"/>
          </a:xfrm>
        </p:grpSpPr>
        <p:sp>
          <p:nvSpPr>
            <p:cNvPr id="183" name="Shape 183"/>
            <p:cNvSpPr/>
            <p:nvPr/>
          </p:nvSpPr>
          <p:spPr>
            <a:xfrm>
              <a:off x="5574475" y="960875"/>
              <a:ext cx="572400" cy="443100"/>
            </a:xfrm>
            <a:prstGeom prst="roundRect">
              <a:avLst>
                <a:gd name="adj" fmla="val 16667"/>
              </a:avLst>
            </a:prstGeom>
            <a:solidFill>
              <a:srgbClr val="FFFFFF"/>
            </a:solidFill>
            <a:ln w="19050" cap="flat" cmpd="sng">
              <a:solidFill>
                <a:srgbClr val="008FDC"/>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sz="1200">
                <a:solidFill>
                  <a:srgbClr val="008FDC"/>
                </a:solidFill>
              </a:endParaRPr>
            </a:p>
          </p:txBody>
        </p:sp>
        <p:sp>
          <p:nvSpPr>
            <p:cNvPr id="184" name="Shape 184"/>
            <p:cNvSpPr/>
            <p:nvPr/>
          </p:nvSpPr>
          <p:spPr>
            <a:xfrm>
              <a:off x="6270769" y="1858135"/>
              <a:ext cx="739800" cy="487500"/>
            </a:xfrm>
            <a:prstGeom prst="roundRect">
              <a:avLst>
                <a:gd name="adj" fmla="val 16667"/>
              </a:avLst>
            </a:prstGeom>
            <a:solidFill>
              <a:srgbClr val="FFFFFF"/>
            </a:solidFill>
            <a:ln w="19050" cap="flat" cmpd="sng">
              <a:solidFill>
                <a:srgbClr val="008FDC"/>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200">
                  <a:solidFill>
                    <a:srgbClr val="008FDC"/>
                  </a:solidFill>
                  <a:latin typeface="Lato"/>
                  <a:ea typeface="Lato"/>
                  <a:cs typeface="Lato"/>
                  <a:sym typeface="Lato"/>
                </a:rPr>
                <a:t>PIM</a:t>
              </a:r>
            </a:p>
          </p:txBody>
        </p:sp>
        <p:sp>
          <p:nvSpPr>
            <p:cNvPr id="185" name="Shape 185"/>
            <p:cNvSpPr/>
            <p:nvPr/>
          </p:nvSpPr>
          <p:spPr>
            <a:xfrm>
              <a:off x="6047258" y="3002655"/>
              <a:ext cx="1327800" cy="409800"/>
            </a:xfrm>
            <a:prstGeom prst="roundRect">
              <a:avLst>
                <a:gd name="adj" fmla="val 16667"/>
              </a:avLst>
            </a:prstGeom>
            <a:solidFill>
              <a:srgbClr val="FFFFFF"/>
            </a:solidFill>
            <a:ln w="19050" cap="flat" cmpd="sng">
              <a:solidFill>
                <a:srgbClr val="008FDC"/>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200">
                  <a:solidFill>
                    <a:srgbClr val="008FDC"/>
                  </a:solidFill>
                  <a:latin typeface="Lato"/>
                  <a:ea typeface="Lato"/>
                  <a:cs typeface="Lato"/>
                  <a:sym typeface="Lato"/>
                </a:rPr>
                <a:t>Warehouse</a:t>
              </a:r>
            </a:p>
          </p:txBody>
        </p:sp>
        <p:sp>
          <p:nvSpPr>
            <p:cNvPr id="186" name="Shape 186"/>
            <p:cNvSpPr/>
            <p:nvPr/>
          </p:nvSpPr>
          <p:spPr>
            <a:xfrm>
              <a:off x="4945519" y="3788898"/>
              <a:ext cx="861600" cy="409800"/>
            </a:xfrm>
            <a:prstGeom prst="roundRect">
              <a:avLst>
                <a:gd name="adj" fmla="val 16667"/>
              </a:avLst>
            </a:prstGeom>
            <a:solidFill>
              <a:srgbClr val="FFFFFF"/>
            </a:solidFill>
            <a:ln w="19050" cap="flat" cmpd="sng">
              <a:solidFill>
                <a:srgbClr val="008FDC"/>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200">
                  <a:solidFill>
                    <a:srgbClr val="008FDC"/>
                  </a:solidFill>
                  <a:latin typeface="Lato"/>
                  <a:ea typeface="Lato"/>
                  <a:cs typeface="Lato"/>
                  <a:sym typeface="Lato"/>
                </a:rPr>
                <a:t>CMS</a:t>
              </a:r>
            </a:p>
          </p:txBody>
        </p:sp>
        <p:sp>
          <p:nvSpPr>
            <p:cNvPr id="187" name="Shape 187"/>
            <p:cNvSpPr/>
            <p:nvPr/>
          </p:nvSpPr>
          <p:spPr>
            <a:xfrm>
              <a:off x="3482025" y="3730425"/>
              <a:ext cx="739800" cy="443100"/>
            </a:xfrm>
            <a:prstGeom prst="roundRect">
              <a:avLst>
                <a:gd name="adj" fmla="val 16667"/>
              </a:avLst>
            </a:prstGeom>
            <a:solidFill>
              <a:srgbClr val="FFFFFF"/>
            </a:solidFill>
            <a:ln w="19050" cap="flat" cmpd="sng">
              <a:solidFill>
                <a:srgbClr val="008FDC"/>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200">
                  <a:solidFill>
                    <a:srgbClr val="008FDC"/>
                  </a:solidFill>
                  <a:latin typeface="Lato"/>
                  <a:ea typeface="Lato"/>
                  <a:cs typeface="Lato"/>
                  <a:sym typeface="Lato"/>
                </a:rPr>
                <a:t>ERP</a:t>
              </a:r>
            </a:p>
          </p:txBody>
        </p:sp>
        <p:sp>
          <p:nvSpPr>
            <p:cNvPr id="188" name="Shape 188"/>
            <p:cNvSpPr/>
            <p:nvPr/>
          </p:nvSpPr>
          <p:spPr>
            <a:xfrm>
              <a:off x="2265775" y="3002650"/>
              <a:ext cx="739800" cy="409800"/>
            </a:xfrm>
            <a:prstGeom prst="roundRect">
              <a:avLst>
                <a:gd name="adj" fmla="val 16667"/>
              </a:avLst>
            </a:prstGeom>
            <a:solidFill>
              <a:srgbClr val="FFFFFF"/>
            </a:solidFill>
            <a:ln w="19050" cap="flat" cmpd="sng">
              <a:solidFill>
                <a:srgbClr val="008FDC"/>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200">
                  <a:solidFill>
                    <a:srgbClr val="008FDC"/>
                  </a:solidFill>
                  <a:latin typeface="Lato"/>
                  <a:ea typeface="Lato"/>
                  <a:cs typeface="Lato"/>
                  <a:sym typeface="Lato"/>
                </a:rPr>
                <a:t>CRM</a:t>
              </a:r>
            </a:p>
          </p:txBody>
        </p:sp>
        <p:sp>
          <p:nvSpPr>
            <p:cNvPr id="189" name="Shape 189"/>
            <p:cNvSpPr/>
            <p:nvPr/>
          </p:nvSpPr>
          <p:spPr>
            <a:xfrm>
              <a:off x="2124475" y="2161950"/>
              <a:ext cx="779100" cy="443100"/>
            </a:xfrm>
            <a:prstGeom prst="roundRect">
              <a:avLst>
                <a:gd name="adj" fmla="val 16667"/>
              </a:avLst>
            </a:prstGeom>
            <a:solidFill>
              <a:srgbClr val="FFFFFF"/>
            </a:solidFill>
            <a:ln w="19050" cap="flat" cmpd="sng">
              <a:solidFill>
                <a:srgbClr val="008FDC"/>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200">
                  <a:solidFill>
                    <a:srgbClr val="008FDC"/>
                  </a:solidFill>
                  <a:latin typeface="Lato"/>
                  <a:ea typeface="Lato"/>
                  <a:cs typeface="Lato"/>
                  <a:sym typeface="Lato"/>
                </a:rPr>
                <a:t>Tax</a:t>
              </a:r>
            </a:p>
          </p:txBody>
        </p:sp>
        <p:sp>
          <p:nvSpPr>
            <p:cNvPr id="190" name="Shape 190"/>
            <p:cNvSpPr/>
            <p:nvPr/>
          </p:nvSpPr>
          <p:spPr>
            <a:xfrm>
              <a:off x="2133753" y="1193982"/>
              <a:ext cx="1094400" cy="409800"/>
            </a:xfrm>
            <a:prstGeom prst="roundRect">
              <a:avLst>
                <a:gd name="adj" fmla="val 16667"/>
              </a:avLst>
            </a:prstGeom>
            <a:solidFill>
              <a:srgbClr val="FFFFFF"/>
            </a:solidFill>
            <a:ln w="19050" cap="flat" cmpd="sng">
              <a:solidFill>
                <a:srgbClr val="008FDC"/>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200">
                  <a:solidFill>
                    <a:srgbClr val="008FDC"/>
                  </a:solidFill>
                  <a:latin typeface="Lato"/>
                  <a:ea typeface="Lato"/>
                  <a:cs typeface="Lato"/>
                  <a:sym typeface="Lato"/>
                </a:rPr>
                <a:t>Shipping</a:t>
              </a:r>
            </a:p>
          </p:txBody>
        </p:sp>
        <p:sp>
          <p:nvSpPr>
            <p:cNvPr id="191" name="Shape 191"/>
            <p:cNvSpPr/>
            <p:nvPr/>
          </p:nvSpPr>
          <p:spPr>
            <a:xfrm>
              <a:off x="4094682" y="887264"/>
              <a:ext cx="739800" cy="230400"/>
            </a:xfrm>
            <a:prstGeom prst="roundRect">
              <a:avLst>
                <a:gd name="adj" fmla="val 16667"/>
              </a:avLst>
            </a:prstGeom>
            <a:solidFill>
              <a:srgbClr val="FFFFFF"/>
            </a:solidFill>
            <a:ln w="19050" cap="flat" cmpd="sng">
              <a:solidFill>
                <a:srgbClr val="008FDC"/>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200">
                  <a:solidFill>
                    <a:srgbClr val="008FDC"/>
                  </a:solidFill>
                  <a:latin typeface="Lato"/>
                  <a:ea typeface="Lato"/>
                  <a:cs typeface="Lato"/>
                  <a:sym typeface="Lato"/>
                </a:rPr>
                <a:t>Misc</a:t>
              </a:r>
              <a:r>
                <a:rPr lang="en-US">
                  <a:solidFill>
                    <a:srgbClr val="008FDC"/>
                  </a:solidFill>
                  <a:latin typeface="Lato"/>
                  <a:ea typeface="Lato"/>
                  <a:cs typeface="Lato"/>
                  <a:sym typeface="Lato"/>
                </a:rPr>
                <a:t>.</a:t>
              </a:r>
            </a:p>
          </p:txBody>
        </p:sp>
        <p:sp>
          <p:nvSpPr>
            <p:cNvPr id="192" name="Shape 192"/>
            <p:cNvSpPr/>
            <p:nvPr/>
          </p:nvSpPr>
          <p:spPr>
            <a:xfrm>
              <a:off x="4472119" y="128093"/>
              <a:ext cx="929700" cy="302999"/>
            </a:xfrm>
            <a:prstGeom prst="roundRect">
              <a:avLst>
                <a:gd name="adj" fmla="val 16667"/>
              </a:avLst>
            </a:prstGeom>
            <a:solidFill>
              <a:srgbClr val="FFFFFF"/>
            </a:solidFill>
            <a:ln w="19050" cap="flat" cmpd="sng">
              <a:solidFill>
                <a:srgbClr val="919191"/>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200">
                  <a:solidFill>
                    <a:srgbClr val="919191"/>
                  </a:solidFill>
                  <a:latin typeface="Lato"/>
                  <a:ea typeface="Lato"/>
                  <a:cs typeface="Lato"/>
                  <a:sym typeface="Lato"/>
                </a:rPr>
                <a:t>Search</a:t>
              </a:r>
            </a:p>
          </p:txBody>
        </p:sp>
        <p:cxnSp>
          <p:nvCxnSpPr>
            <p:cNvPr id="193" name="Shape 193"/>
            <p:cNvCxnSpPr>
              <a:stCxn id="191" idx="0"/>
              <a:endCxn id="192" idx="2"/>
            </p:cNvCxnSpPr>
            <p:nvPr/>
          </p:nvCxnSpPr>
          <p:spPr>
            <a:xfrm rot="10800000" flipH="1">
              <a:off x="4464582" y="431264"/>
              <a:ext cx="472500" cy="456000"/>
            </a:xfrm>
            <a:prstGeom prst="straightConnector1">
              <a:avLst/>
            </a:prstGeom>
            <a:noFill/>
            <a:ln w="9525" cap="flat" cmpd="sng">
              <a:solidFill>
                <a:srgbClr val="008FDC"/>
              </a:solidFill>
              <a:prstDash val="solid"/>
              <a:round/>
              <a:headEnd type="none" w="lg" len="lg"/>
              <a:tailEnd type="none" w="lg" len="lg"/>
            </a:ln>
          </p:spPr>
        </p:cxnSp>
        <p:cxnSp>
          <p:nvCxnSpPr>
            <p:cNvPr id="194" name="Shape 194"/>
            <p:cNvCxnSpPr>
              <a:stCxn id="191" idx="0"/>
              <a:endCxn id="195" idx="2"/>
            </p:cNvCxnSpPr>
            <p:nvPr/>
          </p:nvCxnSpPr>
          <p:spPr>
            <a:xfrm rot="10800000">
              <a:off x="3620382" y="610364"/>
              <a:ext cx="844200" cy="276900"/>
            </a:xfrm>
            <a:prstGeom prst="straightConnector1">
              <a:avLst/>
            </a:prstGeom>
            <a:noFill/>
            <a:ln w="9525" cap="flat" cmpd="sng">
              <a:solidFill>
                <a:srgbClr val="008FDC"/>
              </a:solidFill>
              <a:prstDash val="solid"/>
              <a:round/>
              <a:headEnd type="none" w="lg" len="lg"/>
              <a:tailEnd type="none" w="lg" len="lg"/>
            </a:ln>
          </p:spPr>
        </p:cxnSp>
        <p:cxnSp>
          <p:nvCxnSpPr>
            <p:cNvPr id="196" name="Shape 196"/>
            <p:cNvCxnSpPr>
              <a:stCxn id="197" idx="0"/>
              <a:endCxn id="191" idx="2"/>
            </p:cNvCxnSpPr>
            <p:nvPr/>
          </p:nvCxnSpPr>
          <p:spPr>
            <a:xfrm rot="10800000">
              <a:off x="4464582" y="1117664"/>
              <a:ext cx="129600" cy="664200"/>
            </a:xfrm>
            <a:prstGeom prst="straightConnector1">
              <a:avLst/>
            </a:prstGeom>
            <a:noFill/>
            <a:ln w="19050" cap="flat" cmpd="sng">
              <a:solidFill>
                <a:srgbClr val="008FDC"/>
              </a:solidFill>
              <a:prstDash val="solid"/>
              <a:round/>
              <a:headEnd type="none" w="lg" len="lg"/>
              <a:tailEnd type="none" w="lg" len="lg"/>
            </a:ln>
          </p:spPr>
        </p:cxnSp>
        <p:cxnSp>
          <p:nvCxnSpPr>
            <p:cNvPr id="198" name="Shape 198"/>
            <p:cNvCxnSpPr>
              <a:stCxn id="197" idx="7"/>
              <a:endCxn id="183" idx="2"/>
            </p:cNvCxnSpPr>
            <p:nvPr/>
          </p:nvCxnSpPr>
          <p:spPr>
            <a:xfrm rot="10800000" flipH="1">
              <a:off x="4999075" y="1403975"/>
              <a:ext cx="861600" cy="631200"/>
            </a:xfrm>
            <a:prstGeom prst="straightConnector1">
              <a:avLst/>
            </a:prstGeom>
            <a:noFill/>
            <a:ln w="19050" cap="flat" cmpd="sng">
              <a:solidFill>
                <a:srgbClr val="008FDC"/>
              </a:solidFill>
              <a:prstDash val="solid"/>
              <a:round/>
              <a:headEnd type="none" w="lg" len="lg"/>
              <a:tailEnd type="none" w="lg" len="lg"/>
            </a:ln>
          </p:spPr>
        </p:cxnSp>
        <p:cxnSp>
          <p:nvCxnSpPr>
            <p:cNvPr id="199" name="Shape 199"/>
            <p:cNvCxnSpPr>
              <a:stCxn id="200" idx="3"/>
              <a:endCxn id="184" idx="1"/>
            </p:cNvCxnSpPr>
            <p:nvPr/>
          </p:nvCxnSpPr>
          <p:spPr>
            <a:xfrm rot="10800000" flipH="1">
              <a:off x="5256531" y="2101915"/>
              <a:ext cx="1014300" cy="360300"/>
            </a:xfrm>
            <a:prstGeom prst="straightConnector1">
              <a:avLst/>
            </a:prstGeom>
            <a:noFill/>
            <a:ln w="19050" cap="flat" cmpd="sng">
              <a:solidFill>
                <a:srgbClr val="008FDC"/>
              </a:solidFill>
              <a:prstDash val="solid"/>
              <a:round/>
              <a:headEnd type="none" w="lg" len="lg"/>
              <a:tailEnd type="none" w="lg" len="lg"/>
            </a:ln>
          </p:spPr>
        </p:cxnSp>
        <p:cxnSp>
          <p:nvCxnSpPr>
            <p:cNvPr id="201" name="Shape 201"/>
            <p:cNvCxnSpPr>
              <a:stCxn id="197" idx="5"/>
              <a:endCxn id="185" idx="1"/>
            </p:cNvCxnSpPr>
            <p:nvPr/>
          </p:nvCxnSpPr>
          <p:spPr>
            <a:xfrm>
              <a:off x="4999058" y="2889255"/>
              <a:ext cx="1048200" cy="318300"/>
            </a:xfrm>
            <a:prstGeom prst="straightConnector1">
              <a:avLst/>
            </a:prstGeom>
            <a:noFill/>
            <a:ln w="19050" cap="flat" cmpd="sng">
              <a:solidFill>
                <a:srgbClr val="008FDC"/>
              </a:solidFill>
              <a:prstDash val="solid"/>
              <a:round/>
              <a:headEnd type="none" w="lg" len="lg"/>
              <a:tailEnd type="none" w="lg" len="lg"/>
            </a:ln>
          </p:spPr>
        </p:cxnSp>
        <p:cxnSp>
          <p:nvCxnSpPr>
            <p:cNvPr id="202" name="Shape 202"/>
            <p:cNvCxnSpPr>
              <a:endCxn id="186" idx="0"/>
            </p:cNvCxnSpPr>
            <p:nvPr/>
          </p:nvCxnSpPr>
          <p:spPr>
            <a:xfrm>
              <a:off x="4924219" y="3016698"/>
              <a:ext cx="452100" cy="772200"/>
            </a:xfrm>
            <a:prstGeom prst="straightConnector1">
              <a:avLst/>
            </a:prstGeom>
            <a:noFill/>
            <a:ln w="19050" cap="flat" cmpd="sng">
              <a:solidFill>
                <a:srgbClr val="008FDC"/>
              </a:solidFill>
              <a:prstDash val="solid"/>
              <a:round/>
              <a:headEnd type="none" w="lg" len="lg"/>
              <a:tailEnd type="none" w="lg" len="lg"/>
            </a:ln>
          </p:spPr>
        </p:cxnSp>
        <p:cxnSp>
          <p:nvCxnSpPr>
            <p:cNvPr id="203" name="Shape 203"/>
            <p:cNvCxnSpPr>
              <a:endCxn id="187" idx="0"/>
            </p:cNvCxnSpPr>
            <p:nvPr/>
          </p:nvCxnSpPr>
          <p:spPr>
            <a:xfrm flipH="1">
              <a:off x="3851925" y="2988525"/>
              <a:ext cx="408300" cy="741900"/>
            </a:xfrm>
            <a:prstGeom prst="straightConnector1">
              <a:avLst/>
            </a:prstGeom>
            <a:noFill/>
            <a:ln w="19050" cap="flat" cmpd="sng">
              <a:solidFill>
                <a:srgbClr val="008FDC"/>
              </a:solidFill>
              <a:prstDash val="solid"/>
              <a:round/>
              <a:headEnd type="none" w="lg" len="lg"/>
              <a:tailEnd type="none" w="lg" len="lg"/>
            </a:ln>
          </p:spPr>
        </p:cxnSp>
        <p:cxnSp>
          <p:nvCxnSpPr>
            <p:cNvPr id="204" name="Shape 204"/>
            <p:cNvCxnSpPr>
              <a:stCxn id="197" idx="3"/>
              <a:endCxn id="188" idx="3"/>
            </p:cNvCxnSpPr>
            <p:nvPr/>
          </p:nvCxnSpPr>
          <p:spPr>
            <a:xfrm flipH="1">
              <a:off x="3005575" y="2889250"/>
              <a:ext cx="1139400" cy="318300"/>
            </a:xfrm>
            <a:prstGeom prst="straightConnector1">
              <a:avLst/>
            </a:prstGeom>
            <a:noFill/>
            <a:ln w="19050" cap="flat" cmpd="sng">
              <a:solidFill>
                <a:srgbClr val="008FDC"/>
              </a:solidFill>
              <a:prstDash val="solid"/>
              <a:round/>
              <a:headEnd type="none" w="lg" len="lg"/>
              <a:tailEnd type="none" w="lg" len="lg"/>
            </a:ln>
          </p:spPr>
        </p:cxnSp>
        <p:cxnSp>
          <p:nvCxnSpPr>
            <p:cNvPr id="205" name="Shape 205"/>
            <p:cNvCxnSpPr>
              <a:endCxn id="189" idx="3"/>
            </p:cNvCxnSpPr>
            <p:nvPr/>
          </p:nvCxnSpPr>
          <p:spPr>
            <a:xfrm rot="10800000">
              <a:off x="2903575" y="2383500"/>
              <a:ext cx="1038600" cy="230400"/>
            </a:xfrm>
            <a:prstGeom prst="straightConnector1">
              <a:avLst/>
            </a:prstGeom>
            <a:noFill/>
            <a:ln w="19050" cap="flat" cmpd="sng">
              <a:solidFill>
                <a:srgbClr val="008FDC"/>
              </a:solidFill>
              <a:prstDash val="solid"/>
              <a:round/>
              <a:headEnd type="none" w="lg" len="lg"/>
              <a:tailEnd type="none" w="lg" len="lg"/>
            </a:ln>
          </p:spPr>
        </p:cxnSp>
        <p:cxnSp>
          <p:nvCxnSpPr>
            <p:cNvPr id="206" name="Shape 206"/>
            <p:cNvCxnSpPr>
              <a:stCxn id="197" idx="1"/>
              <a:endCxn id="190" idx="3"/>
            </p:cNvCxnSpPr>
            <p:nvPr/>
          </p:nvCxnSpPr>
          <p:spPr>
            <a:xfrm rot="10800000">
              <a:off x="3228153" y="1398882"/>
              <a:ext cx="916800" cy="636300"/>
            </a:xfrm>
            <a:prstGeom prst="straightConnector1">
              <a:avLst/>
            </a:prstGeom>
            <a:noFill/>
            <a:ln w="19050" cap="flat" cmpd="sng">
              <a:solidFill>
                <a:srgbClr val="008FDC"/>
              </a:solidFill>
              <a:prstDash val="solid"/>
              <a:round/>
              <a:headEnd type="none" w="lg" len="lg"/>
              <a:tailEnd type="none" w="lg" len="lg"/>
            </a:ln>
          </p:spPr>
        </p:cxnSp>
        <p:sp>
          <p:nvSpPr>
            <p:cNvPr id="200" name="Shape 200"/>
            <p:cNvSpPr txBox="1"/>
            <p:nvPr/>
          </p:nvSpPr>
          <p:spPr>
            <a:xfrm>
              <a:off x="3851931" y="2267965"/>
              <a:ext cx="1404600" cy="388500"/>
            </a:xfrm>
            <a:prstGeom prst="rect">
              <a:avLst/>
            </a:prstGeom>
            <a:noFill/>
            <a:ln>
              <a:noFill/>
            </a:ln>
          </p:spPr>
          <p:txBody>
            <a:bodyPr lIns="91425" tIns="91425" rIns="91425" bIns="91425" anchor="ctr" anchorCtr="0">
              <a:noAutofit/>
            </a:bodyPr>
            <a:lstStyle/>
            <a:p>
              <a:pPr lvl="0" algn="ctr" rtl="0">
                <a:spcBef>
                  <a:spcPts val="0"/>
                </a:spcBef>
                <a:buNone/>
              </a:pPr>
              <a:r>
                <a:rPr lang="en-US" sz="1000" b="1">
                  <a:solidFill>
                    <a:srgbClr val="FB411F"/>
                  </a:solidFill>
                </a:rPr>
                <a:t>CUSTOMER</a:t>
              </a:r>
            </a:p>
            <a:p>
              <a:pPr lvl="0" algn="ctr" rtl="0">
                <a:spcBef>
                  <a:spcPts val="0"/>
                </a:spcBef>
                <a:buNone/>
              </a:pPr>
              <a:r>
                <a:rPr lang="en-US" sz="1000" b="1">
                  <a:solidFill>
                    <a:srgbClr val="FB411F"/>
                  </a:solidFill>
                </a:rPr>
                <a:t>EXPERIENCE</a:t>
              </a:r>
            </a:p>
          </p:txBody>
        </p:sp>
        <p:grpSp>
          <p:nvGrpSpPr>
            <p:cNvPr id="207" name="Shape 207"/>
            <p:cNvGrpSpPr/>
            <p:nvPr/>
          </p:nvGrpSpPr>
          <p:grpSpPr>
            <a:xfrm rot="599164">
              <a:off x="3856094" y="1773966"/>
              <a:ext cx="1401166" cy="1384972"/>
              <a:chOff x="3856200" y="1773977"/>
              <a:chExt cx="1401237" cy="1385042"/>
            </a:xfrm>
          </p:grpSpPr>
          <p:sp>
            <p:nvSpPr>
              <p:cNvPr id="208" name="Shape 208"/>
              <p:cNvSpPr/>
              <p:nvPr/>
            </p:nvSpPr>
            <p:spPr>
              <a:xfrm rot="5400000">
                <a:off x="3894000" y="1785025"/>
                <a:ext cx="1264800" cy="1340400"/>
              </a:xfrm>
              <a:prstGeom prst="blockArc">
                <a:avLst>
                  <a:gd name="adj1" fmla="val 12176344"/>
                  <a:gd name="adj2" fmla="val 145245"/>
                  <a:gd name="adj3" fmla="val 2766"/>
                </a:avLst>
              </a:prstGeom>
              <a:solidFill>
                <a:srgbClr val="FB411F"/>
              </a:solidFill>
              <a:ln w="9525" cap="flat" cmpd="sng">
                <a:solidFill>
                  <a:srgbClr val="FB411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9" name="Shape 209"/>
              <p:cNvSpPr/>
              <p:nvPr/>
            </p:nvSpPr>
            <p:spPr>
              <a:xfrm rot="-5400000">
                <a:off x="3954837" y="1792000"/>
                <a:ext cx="1264800" cy="1340400"/>
              </a:xfrm>
              <a:prstGeom prst="blockArc">
                <a:avLst>
                  <a:gd name="adj1" fmla="val 12360074"/>
                  <a:gd name="adj2" fmla="val 145245"/>
                  <a:gd name="adj3" fmla="val 2766"/>
                </a:avLst>
              </a:prstGeom>
              <a:solidFill>
                <a:srgbClr val="FB411F"/>
              </a:solidFill>
              <a:ln w="9525" cap="flat" cmpd="sng">
                <a:solidFill>
                  <a:srgbClr val="FB411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0" name="Shape 210"/>
              <p:cNvSpPr/>
              <p:nvPr/>
            </p:nvSpPr>
            <p:spPr>
              <a:xfrm rot="-3926905">
                <a:off x="4699634" y="1783896"/>
                <a:ext cx="171836" cy="233062"/>
              </a:xfrm>
              <a:prstGeom prst="triangle">
                <a:avLst>
                  <a:gd name="adj" fmla="val 50000"/>
                </a:avLst>
              </a:prstGeom>
              <a:solidFill>
                <a:srgbClr val="FB411F"/>
              </a:solidFill>
              <a:ln w="9525" cap="flat" cmpd="sng">
                <a:solidFill>
                  <a:srgbClr val="FB411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1" name="Shape 211"/>
              <p:cNvSpPr/>
              <p:nvPr/>
            </p:nvSpPr>
            <p:spPr>
              <a:xfrm rot="7346429">
                <a:off x="4203485" y="2907652"/>
                <a:ext cx="171692" cy="233034"/>
              </a:xfrm>
              <a:prstGeom prst="triangle">
                <a:avLst>
                  <a:gd name="adj" fmla="val 50000"/>
                </a:avLst>
              </a:prstGeom>
              <a:solidFill>
                <a:srgbClr val="FB411F"/>
              </a:solidFill>
              <a:ln w="9525" cap="flat" cmpd="sng">
                <a:solidFill>
                  <a:srgbClr val="FB411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cxnSp>
          <p:nvCxnSpPr>
            <p:cNvPr id="212" name="Shape 212"/>
            <p:cNvCxnSpPr/>
            <p:nvPr/>
          </p:nvCxnSpPr>
          <p:spPr>
            <a:xfrm>
              <a:off x="3129775" y="2324475"/>
              <a:ext cx="636000" cy="141300"/>
            </a:xfrm>
            <a:prstGeom prst="straightConnector1">
              <a:avLst/>
            </a:prstGeom>
            <a:noFill/>
            <a:ln w="19050" cap="flat" cmpd="sng">
              <a:solidFill>
                <a:srgbClr val="43BECA"/>
              </a:solidFill>
              <a:prstDash val="solid"/>
              <a:round/>
              <a:headEnd type="none" w="lg" len="lg"/>
              <a:tailEnd type="triangle" w="lg" len="lg"/>
            </a:ln>
          </p:spPr>
        </p:cxnSp>
        <p:cxnSp>
          <p:nvCxnSpPr>
            <p:cNvPr id="213" name="Shape 213"/>
            <p:cNvCxnSpPr/>
            <p:nvPr/>
          </p:nvCxnSpPr>
          <p:spPr>
            <a:xfrm rot="10800000">
              <a:off x="3101650" y="2543450"/>
              <a:ext cx="639300" cy="138300"/>
            </a:xfrm>
            <a:prstGeom prst="straightConnector1">
              <a:avLst/>
            </a:prstGeom>
            <a:noFill/>
            <a:ln w="19050" cap="flat" cmpd="sng">
              <a:solidFill>
                <a:srgbClr val="43BECA"/>
              </a:solidFill>
              <a:prstDash val="solid"/>
              <a:round/>
              <a:headEnd type="none" w="lg" len="lg"/>
              <a:tailEnd type="triangle" w="lg" len="lg"/>
            </a:ln>
          </p:spPr>
        </p:cxnSp>
        <p:cxnSp>
          <p:nvCxnSpPr>
            <p:cNvPr id="214" name="Shape 214"/>
            <p:cNvCxnSpPr/>
            <p:nvPr/>
          </p:nvCxnSpPr>
          <p:spPr>
            <a:xfrm rot="-1690358">
              <a:off x="3144408" y="2901257"/>
              <a:ext cx="636053" cy="141458"/>
            </a:xfrm>
            <a:prstGeom prst="straightConnector1">
              <a:avLst/>
            </a:prstGeom>
            <a:noFill/>
            <a:ln w="19050" cap="flat" cmpd="sng">
              <a:solidFill>
                <a:srgbClr val="43BECA"/>
              </a:solidFill>
              <a:prstDash val="solid"/>
              <a:round/>
              <a:headEnd type="none" w="lg" len="lg"/>
              <a:tailEnd type="triangle" w="lg" len="lg"/>
            </a:ln>
          </p:spPr>
        </p:cxnSp>
        <p:cxnSp>
          <p:nvCxnSpPr>
            <p:cNvPr id="215" name="Shape 215"/>
            <p:cNvCxnSpPr/>
            <p:nvPr/>
          </p:nvCxnSpPr>
          <p:spPr>
            <a:xfrm rot="9110909">
              <a:off x="3221819" y="3106911"/>
              <a:ext cx="639671" cy="138105"/>
            </a:xfrm>
            <a:prstGeom prst="straightConnector1">
              <a:avLst/>
            </a:prstGeom>
            <a:noFill/>
            <a:ln w="19050" cap="flat" cmpd="sng">
              <a:solidFill>
                <a:srgbClr val="43BECA"/>
              </a:solidFill>
              <a:prstDash val="solid"/>
              <a:round/>
              <a:headEnd type="none" w="lg" len="lg"/>
              <a:tailEnd type="triangle" w="lg" len="lg"/>
            </a:ln>
          </p:spPr>
        </p:cxnSp>
        <p:cxnSp>
          <p:nvCxnSpPr>
            <p:cNvPr id="216" name="Shape 216"/>
            <p:cNvCxnSpPr/>
            <p:nvPr/>
          </p:nvCxnSpPr>
          <p:spPr>
            <a:xfrm rot="10800000" flipH="1">
              <a:off x="3794187" y="3117975"/>
              <a:ext cx="280800" cy="478200"/>
            </a:xfrm>
            <a:prstGeom prst="straightConnector1">
              <a:avLst/>
            </a:prstGeom>
            <a:noFill/>
            <a:ln w="19050" cap="flat" cmpd="sng">
              <a:solidFill>
                <a:srgbClr val="43BECA"/>
              </a:solidFill>
              <a:prstDash val="solid"/>
              <a:round/>
              <a:headEnd type="none" w="lg" len="lg"/>
              <a:tailEnd type="triangle" w="lg" len="lg"/>
            </a:ln>
          </p:spPr>
        </p:cxnSp>
        <p:cxnSp>
          <p:nvCxnSpPr>
            <p:cNvPr id="217" name="Shape 217"/>
            <p:cNvCxnSpPr/>
            <p:nvPr/>
          </p:nvCxnSpPr>
          <p:spPr>
            <a:xfrm flipH="1">
              <a:off x="4020125" y="3186575"/>
              <a:ext cx="268500" cy="480300"/>
            </a:xfrm>
            <a:prstGeom prst="straightConnector1">
              <a:avLst/>
            </a:prstGeom>
            <a:noFill/>
            <a:ln w="19050" cap="flat" cmpd="sng">
              <a:solidFill>
                <a:srgbClr val="43BECA"/>
              </a:solidFill>
              <a:prstDash val="solid"/>
              <a:round/>
              <a:headEnd type="none" w="lg" len="lg"/>
              <a:tailEnd type="triangle" w="lg" len="lg"/>
            </a:ln>
          </p:spPr>
        </p:cxnSp>
        <p:cxnSp>
          <p:nvCxnSpPr>
            <p:cNvPr id="218" name="Shape 218"/>
            <p:cNvCxnSpPr/>
            <p:nvPr/>
          </p:nvCxnSpPr>
          <p:spPr>
            <a:xfrm rot="-8015163">
              <a:off x="4655105" y="3396547"/>
              <a:ext cx="636165" cy="141320"/>
            </a:xfrm>
            <a:prstGeom prst="straightConnector1">
              <a:avLst/>
            </a:prstGeom>
            <a:noFill/>
            <a:ln w="19050" cap="flat" cmpd="sng">
              <a:solidFill>
                <a:srgbClr val="43BECA"/>
              </a:solidFill>
              <a:prstDash val="solid"/>
              <a:round/>
              <a:headEnd type="none" w="lg" len="lg"/>
              <a:tailEnd type="triangle" w="lg" len="lg"/>
            </a:ln>
          </p:spPr>
        </p:cxnSp>
        <p:cxnSp>
          <p:nvCxnSpPr>
            <p:cNvPr id="219" name="Shape 219"/>
            <p:cNvCxnSpPr/>
            <p:nvPr/>
          </p:nvCxnSpPr>
          <p:spPr>
            <a:xfrm rot="2784443">
              <a:off x="4829428" y="3267149"/>
              <a:ext cx="639134" cy="138351"/>
            </a:xfrm>
            <a:prstGeom prst="straightConnector1">
              <a:avLst/>
            </a:prstGeom>
            <a:noFill/>
            <a:ln w="19050" cap="flat" cmpd="sng">
              <a:solidFill>
                <a:srgbClr val="43BECA"/>
              </a:solidFill>
              <a:prstDash val="solid"/>
              <a:round/>
              <a:headEnd type="none" w="lg" len="lg"/>
              <a:tailEnd type="triangle" w="lg" len="lg"/>
            </a:ln>
          </p:spPr>
        </p:cxnSp>
        <p:cxnSp>
          <p:nvCxnSpPr>
            <p:cNvPr id="220" name="Shape 220"/>
            <p:cNvCxnSpPr/>
            <p:nvPr/>
          </p:nvCxnSpPr>
          <p:spPr>
            <a:xfrm rot="10800000">
              <a:off x="5256550" y="3073375"/>
              <a:ext cx="625500" cy="186300"/>
            </a:xfrm>
            <a:prstGeom prst="straightConnector1">
              <a:avLst/>
            </a:prstGeom>
            <a:noFill/>
            <a:ln w="19050" cap="flat" cmpd="sng">
              <a:solidFill>
                <a:srgbClr val="43BECA"/>
              </a:solidFill>
              <a:prstDash val="solid"/>
              <a:round/>
              <a:headEnd type="none" w="lg" len="lg"/>
              <a:tailEnd type="triangle" w="lg" len="lg"/>
            </a:ln>
          </p:spPr>
        </p:cxnSp>
        <p:cxnSp>
          <p:nvCxnSpPr>
            <p:cNvPr id="221" name="Shape 221"/>
            <p:cNvCxnSpPr/>
            <p:nvPr/>
          </p:nvCxnSpPr>
          <p:spPr>
            <a:xfrm>
              <a:off x="5258500" y="2880025"/>
              <a:ext cx="621600" cy="183900"/>
            </a:xfrm>
            <a:prstGeom prst="straightConnector1">
              <a:avLst/>
            </a:prstGeom>
            <a:noFill/>
            <a:ln w="19050" cap="flat" cmpd="sng">
              <a:solidFill>
                <a:srgbClr val="43BECA"/>
              </a:solidFill>
              <a:prstDash val="solid"/>
              <a:round/>
              <a:headEnd type="none" w="lg" len="lg"/>
              <a:tailEnd type="triangle" w="lg" len="lg"/>
            </a:ln>
          </p:spPr>
        </p:cxnSp>
        <p:cxnSp>
          <p:nvCxnSpPr>
            <p:cNvPr id="222" name="Shape 222"/>
            <p:cNvCxnSpPr/>
            <p:nvPr/>
          </p:nvCxnSpPr>
          <p:spPr>
            <a:xfrm rot="8657766">
              <a:off x="5364237" y="2292199"/>
              <a:ext cx="625089" cy="186403"/>
            </a:xfrm>
            <a:prstGeom prst="straightConnector1">
              <a:avLst/>
            </a:prstGeom>
            <a:noFill/>
            <a:ln w="19050" cap="flat" cmpd="sng">
              <a:solidFill>
                <a:srgbClr val="43BECA"/>
              </a:solidFill>
              <a:prstDash val="solid"/>
              <a:round/>
              <a:headEnd type="none" w="lg" len="lg"/>
              <a:tailEnd type="triangle" w="lg" len="lg"/>
            </a:ln>
          </p:spPr>
        </p:cxnSp>
        <p:cxnSp>
          <p:nvCxnSpPr>
            <p:cNvPr id="223" name="Shape 223"/>
            <p:cNvCxnSpPr/>
            <p:nvPr/>
          </p:nvCxnSpPr>
          <p:spPr>
            <a:xfrm rot="-2141517">
              <a:off x="5252826" y="2135410"/>
              <a:ext cx="621671" cy="183822"/>
            </a:xfrm>
            <a:prstGeom prst="straightConnector1">
              <a:avLst/>
            </a:prstGeom>
            <a:noFill/>
            <a:ln w="19050" cap="flat" cmpd="sng">
              <a:solidFill>
                <a:srgbClr val="43BECA"/>
              </a:solidFill>
              <a:prstDash val="solid"/>
              <a:round/>
              <a:headEnd type="none" w="lg" len="lg"/>
              <a:tailEnd type="triangle" w="lg" len="lg"/>
            </a:ln>
          </p:spPr>
        </p:cxnSp>
        <p:cxnSp>
          <p:nvCxnSpPr>
            <p:cNvPr id="224" name="Shape 224"/>
            <p:cNvCxnSpPr/>
            <p:nvPr/>
          </p:nvCxnSpPr>
          <p:spPr>
            <a:xfrm rot="7514244">
              <a:off x="5099631" y="1771513"/>
              <a:ext cx="625513" cy="186196"/>
            </a:xfrm>
            <a:prstGeom prst="straightConnector1">
              <a:avLst/>
            </a:prstGeom>
            <a:noFill/>
            <a:ln w="19050" cap="flat" cmpd="sng">
              <a:solidFill>
                <a:srgbClr val="43BECA"/>
              </a:solidFill>
              <a:prstDash val="solid"/>
              <a:round/>
              <a:headEnd type="none" w="lg" len="lg"/>
              <a:tailEnd type="triangle" w="lg" len="lg"/>
            </a:ln>
          </p:spPr>
        </p:cxnSp>
        <p:cxnSp>
          <p:nvCxnSpPr>
            <p:cNvPr id="225" name="Shape 225"/>
            <p:cNvCxnSpPr/>
            <p:nvPr/>
          </p:nvCxnSpPr>
          <p:spPr>
            <a:xfrm rot="-3284712">
              <a:off x="4942724" y="1660413"/>
              <a:ext cx="621606" cy="183789"/>
            </a:xfrm>
            <a:prstGeom prst="straightConnector1">
              <a:avLst/>
            </a:prstGeom>
            <a:noFill/>
            <a:ln w="19050" cap="flat" cmpd="sng">
              <a:solidFill>
                <a:srgbClr val="43BECA"/>
              </a:solidFill>
              <a:prstDash val="solid"/>
              <a:round/>
              <a:headEnd type="none" w="lg" len="lg"/>
              <a:tailEnd type="triangle" w="lg" len="lg"/>
            </a:ln>
          </p:spPr>
        </p:cxnSp>
        <p:cxnSp>
          <p:nvCxnSpPr>
            <p:cNvPr id="226" name="Shape 226"/>
            <p:cNvCxnSpPr/>
            <p:nvPr/>
          </p:nvCxnSpPr>
          <p:spPr>
            <a:xfrm rot="3826748">
              <a:off x="4280889" y="1391020"/>
              <a:ext cx="625350" cy="186223"/>
            </a:xfrm>
            <a:prstGeom prst="straightConnector1">
              <a:avLst/>
            </a:prstGeom>
            <a:noFill/>
            <a:ln w="19050" cap="flat" cmpd="sng">
              <a:solidFill>
                <a:srgbClr val="43BECA"/>
              </a:solidFill>
              <a:prstDash val="solid"/>
              <a:round/>
              <a:headEnd type="none" w="lg" len="lg"/>
              <a:tailEnd type="triangle" w="lg" len="lg"/>
            </a:ln>
          </p:spPr>
        </p:cxnSp>
        <p:cxnSp>
          <p:nvCxnSpPr>
            <p:cNvPr id="227" name="Shape 227"/>
            <p:cNvCxnSpPr/>
            <p:nvPr/>
          </p:nvCxnSpPr>
          <p:spPr>
            <a:xfrm rot="-6972385">
              <a:off x="4108066" y="1401886"/>
              <a:ext cx="621594" cy="183942"/>
            </a:xfrm>
            <a:prstGeom prst="straightConnector1">
              <a:avLst/>
            </a:prstGeom>
            <a:noFill/>
            <a:ln w="19050" cap="flat" cmpd="sng">
              <a:solidFill>
                <a:srgbClr val="43BECA"/>
              </a:solidFill>
              <a:prstDash val="solid"/>
              <a:round/>
              <a:headEnd type="none" w="lg" len="lg"/>
              <a:tailEnd type="triangle" w="lg" len="lg"/>
            </a:ln>
          </p:spPr>
        </p:cxnSp>
        <p:cxnSp>
          <p:nvCxnSpPr>
            <p:cNvPr id="228" name="Shape 228"/>
            <p:cNvCxnSpPr/>
            <p:nvPr/>
          </p:nvCxnSpPr>
          <p:spPr>
            <a:xfrm rot="1326145">
              <a:off x="3377838" y="1494564"/>
              <a:ext cx="636256" cy="140889"/>
            </a:xfrm>
            <a:prstGeom prst="straightConnector1">
              <a:avLst/>
            </a:prstGeom>
            <a:noFill/>
            <a:ln w="19050" cap="flat" cmpd="sng">
              <a:solidFill>
                <a:srgbClr val="43BECA"/>
              </a:solidFill>
              <a:prstDash val="solid"/>
              <a:round/>
              <a:headEnd type="none" w="lg" len="lg"/>
              <a:tailEnd type="triangle" w="lg" len="lg"/>
            </a:ln>
          </p:spPr>
        </p:cxnSp>
        <p:cxnSp>
          <p:nvCxnSpPr>
            <p:cNvPr id="229" name="Shape 229"/>
            <p:cNvCxnSpPr/>
            <p:nvPr/>
          </p:nvCxnSpPr>
          <p:spPr>
            <a:xfrm rot="-9473340">
              <a:off x="3270048" y="1687107"/>
              <a:ext cx="639209" cy="138327"/>
            </a:xfrm>
            <a:prstGeom prst="straightConnector1">
              <a:avLst/>
            </a:prstGeom>
            <a:noFill/>
            <a:ln w="19050" cap="flat" cmpd="sng">
              <a:solidFill>
                <a:srgbClr val="43BECA"/>
              </a:solidFill>
              <a:prstDash val="solid"/>
              <a:round/>
              <a:headEnd type="none" w="lg" len="lg"/>
              <a:tailEnd type="triangle" w="lg" len="lg"/>
            </a:ln>
          </p:spPr>
        </p:cxnSp>
        <p:cxnSp>
          <p:nvCxnSpPr>
            <p:cNvPr id="230" name="Shape 230"/>
            <p:cNvCxnSpPr/>
            <p:nvPr/>
          </p:nvCxnSpPr>
          <p:spPr>
            <a:xfrm rot="10800000">
              <a:off x="3598175" y="525025"/>
              <a:ext cx="413400" cy="149400"/>
            </a:xfrm>
            <a:prstGeom prst="straightConnector1">
              <a:avLst/>
            </a:prstGeom>
            <a:noFill/>
            <a:ln w="9525" cap="flat" cmpd="sng">
              <a:solidFill>
                <a:srgbClr val="43BECA"/>
              </a:solidFill>
              <a:prstDash val="solid"/>
              <a:round/>
              <a:headEnd type="none" w="lg" len="lg"/>
              <a:tailEnd type="triangle" w="lg" len="lg"/>
            </a:ln>
          </p:spPr>
        </p:cxnSp>
        <p:cxnSp>
          <p:nvCxnSpPr>
            <p:cNvPr id="231" name="Shape 231"/>
            <p:cNvCxnSpPr/>
            <p:nvPr/>
          </p:nvCxnSpPr>
          <p:spPr>
            <a:xfrm>
              <a:off x="3947675" y="494837"/>
              <a:ext cx="413400" cy="149400"/>
            </a:xfrm>
            <a:prstGeom prst="straightConnector1">
              <a:avLst/>
            </a:prstGeom>
            <a:noFill/>
            <a:ln w="9525" cap="flat" cmpd="sng">
              <a:solidFill>
                <a:srgbClr val="43BECA"/>
              </a:solidFill>
              <a:prstDash val="solid"/>
              <a:round/>
              <a:headEnd type="none" w="lg" len="lg"/>
              <a:tailEnd type="triangle" w="lg" len="lg"/>
            </a:ln>
          </p:spPr>
        </p:cxnSp>
        <p:cxnSp>
          <p:nvCxnSpPr>
            <p:cNvPr id="232" name="Shape 232"/>
            <p:cNvCxnSpPr/>
            <p:nvPr/>
          </p:nvCxnSpPr>
          <p:spPr>
            <a:xfrm flipH="1">
              <a:off x="4702750" y="489137"/>
              <a:ext cx="206700" cy="160800"/>
            </a:xfrm>
            <a:prstGeom prst="straightConnector1">
              <a:avLst/>
            </a:prstGeom>
            <a:noFill/>
            <a:ln w="9525" cap="flat" cmpd="sng">
              <a:solidFill>
                <a:srgbClr val="43BECA"/>
              </a:solidFill>
              <a:prstDash val="solid"/>
              <a:round/>
              <a:headEnd type="none" w="lg" len="lg"/>
              <a:tailEnd type="triangle" w="lg" len="lg"/>
            </a:ln>
          </p:spPr>
        </p:cxnSp>
        <p:cxnSp>
          <p:nvCxnSpPr>
            <p:cNvPr id="233" name="Shape 233"/>
            <p:cNvCxnSpPr/>
            <p:nvPr/>
          </p:nvCxnSpPr>
          <p:spPr>
            <a:xfrm rot="10800000" flipH="1">
              <a:off x="4469212" y="489125"/>
              <a:ext cx="206700" cy="160800"/>
            </a:xfrm>
            <a:prstGeom prst="straightConnector1">
              <a:avLst/>
            </a:prstGeom>
            <a:noFill/>
            <a:ln w="9525" cap="flat" cmpd="sng">
              <a:solidFill>
                <a:srgbClr val="43BECA"/>
              </a:solidFill>
              <a:prstDash val="solid"/>
              <a:round/>
              <a:headEnd type="none" w="lg" len="lg"/>
              <a:tailEnd type="triangle" w="lg" len="lg"/>
            </a:ln>
          </p:spPr>
        </p:cxnSp>
        <p:pic>
          <p:nvPicPr>
            <p:cNvPr id="234" name="Shape 234"/>
            <p:cNvPicPr preferRelativeResize="0"/>
            <p:nvPr/>
          </p:nvPicPr>
          <p:blipFill>
            <a:blip r:embed="rId4">
              <a:alphaModFix/>
            </a:blip>
            <a:stretch>
              <a:fillRect/>
            </a:stretch>
          </p:blipFill>
          <p:spPr>
            <a:xfrm>
              <a:off x="5638975" y="1006875"/>
              <a:ext cx="443400" cy="330376"/>
            </a:xfrm>
            <a:prstGeom prst="rect">
              <a:avLst/>
            </a:prstGeom>
            <a:noFill/>
            <a:ln>
              <a:noFill/>
            </a:ln>
          </p:spPr>
        </p:pic>
        <p:sp>
          <p:nvSpPr>
            <p:cNvPr id="235" name="Shape 235"/>
            <p:cNvSpPr/>
            <p:nvPr/>
          </p:nvSpPr>
          <p:spPr>
            <a:xfrm>
              <a:off x="2691450" y="128093"/>
              <a:ext cx="1276500" cy="302999"/>
            </a:xfrm>
            <a:prstGeom prst="roundRect">
              <a:avLst>
                <a:gd name="adj" fmla="val 16667"/>
              </a:avLst>
            </a:prstGeom>
            <a:solidFill>
              <a:srgbClr val="FFFFFF"/>
            </a:solidFill>
            <a:ln w="19050" cap="flat" cmpd="sng">
              <a:solidFill>
                <a:srgbClr val="919191"/>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1200">
                  <a:solidFill>
                    <a:srgbClr val="919191"/>
                  </a:solidFill>
                  <a:latin typeface="Lato"/>
                  <a:ea typeface="Lato"/>
                  <a:cs typeface="Lato"/>
                  <a:sym typeface="Lato"/>
                </a:rPr>
                <a:t>Marketing</a:t>
              </a:r>
            </a:p>
          </p:txBody>
        </p:sp>
      </p:grpSp>
      <p:sp>
        <p:nvSpPr>
          <p:cNvPr id="236" name="Shape 236"/>
          <p:cNvSpPr txBox="1">
            <a:spLocks noGrp="1"/>
          </p:cNvSpPr>
          <p:nvPr>
            <p:ph type="body" idx="4294967295"/>
          </p:nvPr>
        </p:nvSpPr>
        <p:spPr>
          <a:xfrm>
            <a:off x="456750" y="290525"/>
            <a:ext cx="4729200" cy="368400"/>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chemeClr val="lt2"/>
              </a:buClr>
              <a:buSzPct val="25000"/>
              <a:buFont typeface="Arial"/>
              <a:buNone/>
            </a:pPr>
            <a:r>
              <a:rPr lang="en-US" sz="2400" b="1">
                <a:solidFill>
                  <a:srgbClr val="FF5F32"/>
                </a:solidFill>
                <a:latin typeface="Lato"/>
                <a:ea typeface="Lato"/>
                <a:cs typeface="Lato"/>
                <a:sym typeface="Lato"/>
              </a:rPr>
              <a:t>WHAT IS THE API ECONOMY?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0"/>
        <p:cNvGrpSpPr/>
        <p:nvPr/>
      </p:nvGrpSpPr>
      <p:grpSpPr>
        <a:xfrm>
          <a:off x="0" y="0"/>
          <a:ext cx="0" cy="0"/>
          <a:chOff x="0" y="0"/>
          <a:chExt cx="0" cy="0"/>
        </a:xfrm>
      </p:grpSpPr>
      <p:sp>
        <p:nvSpPr>
          <p:cNvPr id="241" name="Shape 241"/>
          <p:cNvSpPr txBox="1">
            <a:spLocks noGrp="1"/>
          </p:cNvSpPr>
          <p:nvPr>
            <p:ph type="body" idx="4294967295"/>
          </p:nvPr>
        </p:nvSpPr>
        <p:spPr>
          <a:xfrm>
            <a:off x="4501448" y="1201887"/>
            <a:ext cx="3721800" cy="3172200"/>
          </a:xfrm>
          <a:prstGeom prst="rect">
            <a:avLst/>
          </a:prstGeom>
          <a:noFill/>
          <a:ln>
            <a:noFill/>
          </a:ln>
        </p:spPr>
        <p:txBody>
          <a:bodyPr lIns="91425" tIns="45700" rIns="91425" bIns="45700" anchor="t" anchorCtr="0">
            <a:noAutofit/>
          </a:bodyPr>
          <a:lstStyle/>
          <a:p>
            <a:pPr marL="0" marR="0" lvl="0" indent="0" rtl="0">
              <a:spcBef>
                <a:spcPts val="0"/>
              </a:spcBef>
              <a:buClr>
                <a:srgbClr val="FF5F32"/>
              </a:buClr>
              <a:buSzPct val="25000"/>
              <a:buFont typeface="Arial"/>
              <a:buNone/>
            </a:pPr>
            <a:r>
              <a:rPr lang="en-US" b="1" i="0" dirty="0">
                <a:solidFill>
                  <a:srgbClr val="FFFFFF"/>
                </a:solidFill>
                <a:latin typeface="Lato"/>
                <a:ea typeface="Lato"/>
                <a:cs typeface="Lato"/>
                <a:sym typeface="Lato"/>
              </a:rPr>
              <a:t>No matter what the area, those who look to software-defined and cloud based solutions via API’s will outmaneuver those who look to monolithic platforms. They’re easier to procure, highly scalable and probably most importantly they let you adapt quickly to address business challenges</a:t>
            </a:r>
            <a:r>
              <a:rPr lang="en-US" b="1" dirty="0">
                <a:solidFill>
                  <a:srgbClr val="FFFFFF"/>
                </a:solidFill>
                <a:latin typeface="Lato"/>
                <a:ea typeface="Lato"/>
                <a:cs typeface="Lato"/>
                <a:sym typeface="Lato"/>
              </a:rPr>
              <a:t>.</a:t>
            </a:r>
          </a:p>
        </p:txBody>
      </p:sp>
      <p:sp>
        <p:nvSpPr>
          <p:cNvPr id="242" name="Shape 242"/>
          <p:cNvSpPr txBox="1"/>
          <p:nvPr/>
        </p:nvSpPr>
        <p:spPr>
          <a:xfrm>
            <a:off x="1318350" y="3545879"/>
            <a:ext cx="2148600" cy="399300"/>
          </a:xfrm>
          <a:prstGeom prst="rect">
            <a:avLst/>
          </a:prstGeom>
          <a:noFill/>
          <a:ln>
            <a:noFill/>
          </a:ln>
        </p:spPr>
        <p:txBody>
          <a:bodyPr lIns="91425" tIns="91425" rIns="91425" bIns="91425" anchor="ctr" anchorCtr="0">
            <a:noAutofit/>
          </a:bodyPr>
          <a:lstStyle/>
          <a:p>
            <a:pPr lvl="0" rtl="0">
              <a:lnSpc>
                <a:spcPct val="115000"/>
              </a:lnSpc>
              <a:spcBef>
                <a:spcPts val="0"/>
              </a:spcBef>
              <a:spcAft>
                <a:spcPts val="1600"/>
              </a:spcAft>
              <a:buNone/>
            </a:pPr>
            <a:r>
              <a:rPr lang="en-US" i="1">
                <a:solidFill>
                  <a:srgbClr val="FFFFFF"/>
                </a:solidFill>
                <a:latin typeface="Lato"/>
                <a:ea typeface="Lato"/>
                <a:cs typeface="Lato"/>
                <a:sym typeface="Lato"/>
              </a:rPr>
              <a:t>Jeff Lawson, CEO, Twilio</a:t>
            </a:r>
          </a:p>
        </p:txBody>
      </p:sp>
      <p:sp>
        <p:nvSpPr>
          <p:cNvPr id="243" name="Shape 243"/>
          <p:cNvSpPr txBox="1">
            <a:spLocks noGrp="1"/>
          </p:cNvSpPr>
          <p:nvPr>
            <p:ph type="body" idx="4294967295"/>
          </p:nvPr>
        </p:nvSpPr>
        <p:spPr>
          <a:xfrm>
            <a:off x="4034579" y="769412"/>
            <a:ext cx="647700" cy="738900"/>
          </a:xfrm>
          <a:prstGeom prst="rect">
            <a:avLst/>
          </a:prstGeom>
          <a:noFill/>
          <a:ln>
            <a:noFill/>
          </a:ln>
        </p:spPr>
        <p:txBody>
          <a:bodyPr lIns="91425" tIns="45700" rIns="91425" bIns="45700" anchor="t" anchorCtr="0">
            <a:noAutofit/>
          </a:bodyPr>
          <a:lstStyle/>
          <a:p>
            <a:pPr marL="0" marR="0" lvl="0" indent="0" algn="ctr" rtl="0">
              <a:spcBef>
                <a:spcPts val="0"/>
              </a:spcBef>
              <a:buClr>
                <a:srgbClr val="FF5F32"/>
              </a:buClr>
              <a:buSzPct val="25000"/>
              <a:buFont typeface="Arial"/>
              <a:buNone/>
            </a:pPr>
            <a:r>
              <a:rPr lang="en-US" sz="9600" b="1">
                <a:solidFill>
                  <a:srgbClr val="B32E16"/>
                </a:solidFill>
                <a:latin typeface="Lato"/>
                <a:ea typeface="Lato"/>
                <a:cs typeface="Lato"/>
                <a:sym typeface="Lato"/>
              </a:rPr>
              <a:t>“</a:t>
            </a:r>
          </a:p>
        </p:txBody>
      </p:sp>
      <p:sp>
        <p:nvSpPr>
          <p:cNvPr id="244" name="Shape 244"/>
          <p:cNvSpPr txBox="1">
            <a:spLocks noGrp="1"/>
          </p:cNvSpPr>
          <p:nvPr>
            <p:ph type="body" idx="4294967295"/>
          </p:nvPr>
        </p:nvSpPr>
        <p:spPr>
          <a:xfrm>
            <a:off x="7423149" y="3313780"/>
            <a:ext cx="647700" cy="865800"/>
          </a:xfrm>
          <a:prstGeom prst="rect">
            <a:avLst/>
          </a:prstGeom>
          <a:noFill/>
          <a:ln>
            <a:noFill/>
          </a:ln>
        </p:spPr>
        <p:txBody>
          <a:bodyPr lIns="91425" tIns="45700" rIns="91425" bIns="45700" anchor="t" anchorCtr="0">
            <a:noAutofit/>
          </a:bodyPr>
          <a:lstStyle/>
          <a:p>
            <a:pPr marL="0" marR="0" lvl="0" indent="0" algn="ctr" rtl="0">
              <a:spcBef>
                <a:spcPts val="0"/>
              </a:spcBef>
              <a:buClr>
                <a:srgbClr val="FF5F32"/>
              </a:buClr>
              <a:buSzPct val="25000"/>
              <a:buFont typeface="Arial"/>
              <a:buNone/>
            </a:pPr>
            <a:r>
              <a:rPr lang="en-US" sz="9600" b="1">
                <a:solidFill>
                  <a:srgbClr val="B32E16"/>
                </a:solidFill>
                <a:latin typeface="Lato"/>
                <a:ea typeface="Lato"/>
                <a:cs typeface="Lato"/>
                <a:sym typeface="Lato"/>
              </a:rPr>
              <a:t>”</a:t>
            </a:r>
          </a:p>
        </p:txBody>
      </p:sp>
      <p:pic>
        <p:nvPicPr>
          <p:cNvPr id="245" name="Shape 245" descr="Jeff"/>
          <p:cNvPicPr preferRelativeResize="0"/>
          <p:nvPr/>
        </p:nvPicPr>
        <p:blipFill>
          <a:blip r:embed="rId4">
            <a:alphaModFix/>
          </a:blip>
          <a:stretch>
            <a:fillRect/>
          </a:stretch>
        </p:blipFill>
        <p:spPr>
          <a:xfrm>
            <a:off x="1249134" y="1198331"/>
            <a:ext cx="2148599" cy="2148562"/>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9"/>
        <p:cNvGrpSpPr/>
        <p:nvPr/>
      </p:nvGrpSpPr>
      <p:grpSpPr>
        <a:xfrm>
          <a:off x="0" y="0"/>
          <a:ext cx="0" cy="0"/>
          <a:chOff x="0" y="0"/>
          <a:chExt cx="0" cy="0"/>
        </a:xfrm>
      </p:grpSpPr>
      <p:pic>
        <p:nvPicPr>
          <p:cNvPr id="250" name="Shape 250"/>
          <p:cNvPicPr preferRelativeResize="0"/>
          <p:nvPr/>
        </p:nvPicPr>
        <p:blipFill>
          <a:blip r:embed="rId4">
            <a:alphaModFix/>
          </a:blip>
          <a:stretch>
            <a:fillRect/>
          </a:stretch>
        </p:blipFill>
        <p:spPr>
          <a:xfrm>
            <a:off x="1206325" y="1558024"/>
            <a:ext cx="6408299" cy="2702299"/>
          </a:xfrm>
          <a:prstGeom prst="rect">
            <a:avLst/>
          </a:prstGeom>
          <a:noFill/>
          <a:ln>
            <a:noFill/>
          </a:ln>
        </p:spPr>
      </p:pic>
      <p:sp>
        <p:nvSpPr>
          <p:cNvPr id="251" name="Shape 251"/>
          <p:cNvSpPr txBox="1">
            <a:spLocks noGrp="1"/>
          </p:cNvSpPr>
          <p:nvPr>
            <p:ph type="body" idx="4294967295"/>
          </p:nvPr>
        </p:nvSpPr>
        <p:spPr>
          <a:xfrm>
            <a:off x="456750" y="658925"/>
            <a:ext cx="7530300" cy="899100"/>
          </a:xfrm>
          <a:prstGeom prst="rect">
            <a:avLst/>
          </a:prstGeom>
          <a:noFill/>
          <a:ln>
            <a:noFill/>
          </a:ln>
        </p:spPr>
        <p:txBody>
          <a:bodyPr lIns="91425" tIns="45700" rIns="91425" bIns="45700" anchor="t" anchorCtr="0">
            <a:noAutofit/>
          </a:bodyPr>
          <a:lstStyle/>
          <a:p>
            <a:pPr lvl="0" rtl="0">
              <a:lnSpc>
                <a:spcPct val="100000"/>
              </a:lnSpc>
              <a:spcBef>
                <a:spcPts val="0"/>
              </a:spcBef>
              <a:buClr>
                <a:schemeClr val="dk1"/>
              </a:buClr>
              <a:buSzPct val="61111"/>
              <a:buFont typeface="Arial"/>
              <a:buNone/>
            </a:pPr>
            <a:r>
              <a:rPr lang="en-US">
                <a:solidFill>
                  <a:srgbClr val="003843"/>
                </a:solidFill>
                <a:latin typeface="Lato"/>
                <a:ea typeface="Lato"/>
                <a:cs typeface="Lato"/>
                <a:sym typeface="Lato"/>
              </a:rPr>
              <a:t>Which of the following reasons have you used to articulate the value of your preferred B2B eCommerce investments and to what extent have they made an impact?</a:t>
            </a:r>
          </a:p>
          <a:p>
            <a:pPr lvl="0" rtl="0">
              <a:lnSpc>
                <a:spcPct val="100000"/>
              </a:lnSpc>
              <a:spcBef>
                <a:spcPts val="0"/>
              </a:spcBef>
              <a:buClr>
                <a:schemeClr val="lt1"/>
              </a:buClr>
              <a:buSzPct val="25000"/>
              <a:buFont typeface="Arial"/>
              <a:buNone/>
            </a:pPr>
            <a:endParaRPr>
              <a:solidFill>
                <a:srgbClr val="003843"/>
              </a:solidFill>
              <a:latin typeface="Lato"/>
              <a:ea typeface="Lato"/>
              <a:cs typeface="Lato"/>
              <a:sym typeface="Lato"/>
            </a:endParaRPr>
          </a:p>
        </p:txBody>
      </p:sp>
      <p:sp>
        <p:nvSpPr>
          <p:cNvPr id="252" name="Shape 252"/>
          <p:cNvSpPr txBox="1">
            <a:spLocks noGrp="1"/>
          </p:cNvSpPr>
          <p:nvPr>
            <p:ph type="body" idx="4294967295"/>
          </p:nvPr>
        </p:nvSpPr>
        <p:spPr>
          <a:xfrm>
            <a:off x="456750" y="290525"/>
            <a:ext cx="5244000" cy="368400"/>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chemeClr val="lt2"/>
              </a:buClr>
              <a:buSzPct val="25000"/>
              <a:buFont typeface="Arial"/>
              <a:buNone/>
            </a:pPr>
            <a:r>
              <a:rPr lang="en-US" sz="2400" b="1">
                <a:solidFill>
                  <a:srgbClr val="FF5F32"/>
                </a:solidFill>
                <a:latin typeface="Lato"/>
                <a:ea typeface="Lato"/>
                <a:cs typeface="Lato"/>
                <a:sym typeface="Lato"/>
              </a:rPr>
              <a:t>BENEFITS OF AN API STRATEGY</a:t>
            </a:r>
          </a:p>
        </p:txBody>
      </p:sp>
      <p:sp>
        <p:nvSpPr>
          <p:cNvPr id="253" name="Shape 253"/>
          <p:cNvSpPr txBox="1">
            <a:spLocks noGrp="1"/>
          </p:cNvSpPr>
          <p:nvPr>
            <p:ph type="body" idx="4294967295"/>
          </p:nvPr>
        </p:nvSpPr>
        <p:spPr>
          <a:xfrm>
            <a:off x="-6100" y="4465980"/>
            <a:ext cx="6006300" cy="213300"/>
          </a:xfrm>
          <a:prstGeom prst="rect">
            <a:avLst/>
          </a:prstGeom>
          <a:noFill/>
          <a:ln>
            <a:noFill/>
          </a:ln>
        </p:spPr>
        <p:txBody>
          <a:bodyPr lIns="91425" tIns="45700" rIns="91425" bIns="45700" anchor="t" anchorCtr="0">
            <a:noAutofit/>
          </a:bodyPr>
          <a:lstStyle/>
          <a:p>
            <a:pPr lvl="0" rtl="0">
              <a:lnSpc>
                <a:spcPct val="100000"/>
              </a:lnSpc>
              <a:spcBef>
                <a:spcPts val="0"/>
              </a:spcBef>
              <a:buClr>
                <a:schemeClr val="lt1"/>
              </a:buClr>
              <a:buSzPct val="25000"/>
              <a:buFont typeface="Arial"/>
              <a:buNone/>
            </a:pPr>
            <a:r>
              <a:rPr lang="en-US" sz="800">
                <a:solidFill>
                  <a:srgbClr val="999999"/>
                </a:solidFill>
                <a:latin typeface="Lato"/>
                <a:ea typeface="Lato"/>
                <a:cs typeface="Lato"/>
                <a:sym typeface="Lato"/>
              </a:rPr>
              <a:t>BASE: 42 US software architecture and development professionals involved in B2B eCommerce / Order Management workflows</a:t>
            </a:r>
          </a:p>
        </p:txBody>
      </p:sp>
      <p:sp>
        <p:nvSpPr>
          <p:cNvPr id="254" name="Shape 254"/>
          <p:cNvSpPr txBox="1"/>
          <p:nvPr/>
        </p:nvSpPr>
        <p:spPr>
          <a:xfrm>
            <a:off x="-9883" y="4690213"/>
            <a:ext cx="8840700" cy="213300"/>
          </a:xfrm>
          <a:prstGeom prst="rect">
            <a:avLst/>
          </a:prstGeom>
          <a:noFill/>
          <a:ln>
            <a:noFill/>
          </a:ln>
        </p:spPr>
        <p:txBody>
          <a:bodyPr lIns="91425" tIns="91425" rIns="91425" bIns="91425" anchor="ctr" anchorCtr="0">
            <a:noAutofit/>
          </a:bodyPr>
          <a:lstStyle/>
          <a:p>
            <a:pPr lvl="0" rtl="0">
              <a:spcBef>
                <a:spcPts val="0"/>
              </a:spcBef>
              <a:spcAft>
                <a:spcPts val="1600"/>
              </a:spcAft>
              <a:buNone/>
            </a:pPr>
            <a:r>
              <a:rPr lang="en-US" sz="800">
                <a:solidFill>
                  <a:srgbClr val="999999"/>
                </a:solidFill>
                <a:latin typeface="Lato"/>
                <a:ea typeface="Lato"/>
                <a:cs typeface="Lato"/>
                <a:sym typeface="Lato"/>
              </a:rPr>
              <a:t>SOURCE: A commissioned study conducted by Forrester Consulting on behalf of Four51, March 2016</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8"/>
        <p:cNvGrpSpPr/>
        <p:nvPr/>
      </p:nvGrpSpPr>
      <p:grpSpPr>
        <a:xfrm>
          <a:off x="0" y="0"/>
          <a:ext cx="0" cy="0"/>
          <a:chOff x="0" y="0"/>
          <a:chExt cx="0" cy="0"/>
        </a:xfrm>
      </p:grpSpPr>
      <p:sp>
        <p:nvSpPr>
          <p:cNvPr id="259" name="Shape 259"/>
          <p:cNvSpPr txBox="1">
            <a:spLocks noGrp="1"/>
          </p:cNvSpPr>
          <p:nvPr>
            <p:ph type="body" idx="4294967295"/>
          </p:nvPr>
        </p:nvSpPr>
        <p:spPr>
          <a:xfrm>
            <a:off x="4501448" y="1201887"/>
            <a:ext cx="3721800" cy="3172200"/>
          </a:xfrm>
          <a:prstGeom prst="rect">
            <a:avLst/>
          </a:prstGeom>
          <a:noFill/>
          <a:ln>
            <a:noFill/>
          </a:ln>
        </p:spPr>
        <p:txBody>
          <a:bodyPr lIns="91425" tIns="45700" rIns="91425" bIns="45700" anchor="t" anchorCtr="0">
            <a:noAutofit/>
          </a:bodyPr>
          <a:lstStyle/>
          <a:p>
            <a:pPr lvl="0">
              <a:buClr>
                <a:srgbClr val="FF5F32"/>
              </a:buClr>
              <a:buSzPct val="25000"/>
            </a:pPr>
            <a:r>
              <a:rPr lang="en-US" b="1" dirty="0">
                <a:solidFill>
                  <a:srgbClr val="FFFFFF"/>
                </a:solidFill>
                <a:latin typeface="Lato"/>
                <a:ea typeface="Lato"/>
                <a:cs typeface="Lato"/>
                <a:sym typeface="Lato"/>
              </a:rPr>
              <a:t>Despite purchasing’s role in IT providing cheap or cost-effective capacity, business lines are increasingly impatient with a traditional, functional-based IT service model because it’s too slow and unresponsive or too cumbersome to engage…</a:t>
            </a:r>
          </a:p>
        </p:txBody>
      </p:sp>
      <p:sp>
        <p:nvSpPr>
          <p:cNvPr id="260" name="Shape 260"/>
          <p:cNvSpPr txBox="1"/>
          <p:nvPr/>
        </p:nvSpPr>
        <p:spPr>
          <a:xfrm>
            <a:off x="1283275" y="3557625"/>
            <a:ext cx="2541000" cy="631500"/>
          </a:xfrm>
          <a:prstGeom prst="rect">
            <a:avLst/>
          </a:prstGeom>
          <a:noFill/>
          <a:ln>
            <a:noFill/>
          </a:ln>
        </p:spPr>
        <p:txBody>
          <a:bodyPr lIns="91425" tIns="91425" rIns="91425" bIns="91425" anchor="ctr" anchorCtr="0">
            <a:noAutofit/>
          </a:bodyPr>
          <a:lstStyle/>
          <a:p>
            <a:pPr lvl="0" rtl="0">
              <a:lnSpc>
                <a:spcPct val="100000"/>
              </a:lnSpc>
              <a:spcBef>
                <a:spcPts val="0"/>
              </a:spcBef>
              <a:spcAft>
                <a:spcPts val="0"/>
              </a:spcAft>
              <a:buNone/>
            </a:pPr>
            <a:r>
              <a:rPr lang="en-US" i="1" dirty="0">
                <a:solidFill>
                  <a:srgbClr val="FFFFFF"/>
                </a:solidFill>
                <a:latin typeface="Lato"/>
                <a:ea typeface="Lato"/>
                <a:cs typeface="Lato"/>
                <a:sym typeface="Lato"/>
              </a:rPr>
              <a:t>Peter </a:t>
            </a:r>
            <a:r>
              <a:rPr lang="en-US" i="1" dirty="0" err="1">
                <a:solidFill>
                  <a:srgbClr val="FFFFFF"/>
                </a:solidFill>
                <a:latin typeface="Lato"/>
                <a:ea typeface="Lato"/>
                <a:cs typeface="Lato"/>
                <a:sym typeface="Lato"/>
              </a:rPr>
              <a:t>Bendor</a:t>
            </a:r>
            <a:r>
              <a:rPr lang="en-US" i="1" dirty="0">
                <a:solidFill>
                  <a:srgbClr val="FFFFFF"/>
                </a:solidFill>
                <a:latin typeface="Lato"/>
                <a:ea typeface="Lato"/>
                <a:cs typeface="Lato"/>
                <a:sym typeface="Lato"/>
              </a:rPr>
              <a:t>-Samuel</a:t>
            </a:r>
          </a:p>
          <a:p>
            <a:pPr lvl="0" rtl="0">
              <a:lnSpc>
                <a:spcPct val="100000"/>
              </a:lnSpc>
              <a:spcBef>
                <a:spcPts val="0"/>
              </a:spcBef>
              <a:spcAft>
                <a:spcPts val="0"/>
              </a:spcAft>
              <a:buNone/>
            </a:pPr>
            <a:r>
              <a:rPr lang="en-US" i="1" dirty="0">
                <a:solidFill>
                  <a:srgbClr val="FFFFFF"/>
                </a:solidFill>
                <a:latin typeface="Lato"/>
                <a:ea typeface="Lato"/>
                <a:cs typeface="Lato"/>
                <a:sym typeface="Lato"/>
              </a:rPr>
              <a:t>Founder and CEO, CIO.com</a:t>
            </a:r>
          </a:p>
        </p:txBody>
      </p:sp>
      <p:sp>
        <p:nvSpPr>
          <p:cNvPr id="261" name="Shape 261"/>
          <p:cNvSpPr txBox="1">
            <a:spLocks noGrp="1"/>
          </p:cNvSpPr>
          <p:nvPr>
            <p:ph type="body" idx="4294967295"/>
          </p:nvPr>
        </p:nvSpPr>
        <p:spPr>
          <a:xfrm>
            <a:off x="4034579" y="769412"/>
            <a:ext cx="647700" cy="738900"/>
          </a:xfrm>
          <a:prstGeom prst="rect">
            <a:avLst/>
          </a:prstGeom>
          <a:noFill/>
          <a:ln>
            <a:noFill/>
          </a:ln>
        </p:spPr>
        <p:txBody>
          <a:bodyPr lIns="91425" tIns="45700" rIns="91425" bIns="45700" anchor="t" anchorCtr="0">
            <a:noAutofit/>
          </a:bodyPr>
          <a:lstStyle/>
          <a:p>
            <a:pPr marL="0" marR="0" lvl="0" indent="0" algn="ctr" rtl="0">
              <a:spcBef>
                <a:spcPts val="0"/>
              </a:spcBef>
              <a:buClr>
                <a:srgbClr val="FF5F32"/>
              </a:buClr>
              <a:buSzPct val="25000"/>
              <a:buFont typeface="Arial"/>
              <a:buNone/>
            </a:pPr>
            <a:r>
              <a:rPr lang="en-US" sz="9600" b="1" dirty="0">
                <a:solidFill>
                  <a:srgbClr val="B32E16"/>
                </a:solidFill>
                <a:latin typeface="Lato"/>
                <a:ea typeface="Lato"/>
                <a:cs typeface="Lato"/>
                <a:sym typeface="Lato"/>
              </a:rPr>
              <a:t>“</a:t>
            </a:r>
          </a:p>
        </p:txBody>
      </p:sp>
      <p:sp>
        <p:nvSpPr>
          <p:cNvPr id="262" name="Shape 262"/>
          <p:cNvSpPr txBox="1">
            <a:spLocks noGrp="1"/>
          </p:cNvSpPr>
          <p:nvPr>
            <p:ph type="body" idx="4294967295"/>
          </p:nvPr>
        </p:nvSpPr>
        <p:spPr>
          <a:xfrm>
            <a:off x="7365749" y="3313780"/>
            <a:ext cx="647700" cy="865800"/>
          </a:xfrm>
          <a:prstGeom prst="rect">
            <a:avLst/>
          </a:prstGeom>
          <a:noFill/>
          <a:ln>
            <a:noFill/>
          </a:ln>
        </p:spPr>
        <p:txBody>
          <a:bodyPr lIns="91425" tIns="45700" rIns="91425" bIns="45700" anchor="t" anchorCtr="0">
            <a:noAutofit/>
          </a:bodyPr>
          <a:lstStyle/>
          <a:p>
            <a:pPr marL="0" marR="0" lvl="0" indent="0" algn="ctr" rtl="0">
              <a:spcBef>
                <a:spcPts val="0"/>
              </a:spcBef>
              <a:buClr>
                <a:srgbClr val="FF5F32"/>
              </a:buClr>
              <a:buSzPct val="25000"/>
              <a:buFont typeface="Arial"/>
              <a:buNone/>
            </a:pPr>
            <a:r>
              <a:rPr lang="en-US" sz="9600" b="1">
                <a:solidFill>
                  <a:srgbClr val="B32E16"/>
                </a:solidFill>
                <a:latin typeface="Lato"/>
                <a:ea typeface="Lato"/>
                <a:cs typeface="Lato"/>
                <a:sym typeface="Lato"/>
              </a:rPr>
              <a:t>”</a:t>
            </a:r>
          </a:p>
        </p:txBody>
      </p:sp>
      <p:pic>
        <p:nvPicPr>
          <p:cNvPr id="263" name="Shape 263" descr="peter.png"/>
          <p:cNvPicPr preferRelativeResize="0"/>
          <p:nvPr/>
        </p:nvPicPr>
        <p:blipFill rotWithShape="1">
          <a:blip r:embed="rId4">
            <a:alphaModFix/>
          </a:blip>
          <a:srcRect/>
          <a:stretch/>
        </p:blipFill>
        <p:spPr>
          <a:xfrm>
            <a:off x="1249134" y="1198331"/>
            <a:ext cx="2148599" cy="2148562"/>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7"/>
        <p:cNvGrpSpPr/>
        <p:nvPr/>
      </p:nvGrpSpPr>
      <p:grpSpPr>
        <a:xfrm>
          <a:off x="0" y="0"/>
          <a:ext cx="0" cy="0"/>
          <a:chOff x="0" y="0"/>
          <a:chExt cx="0" cy="0"/>
        </a:xfrm>
      </p:grpSpPr>
      <p:sp>
        <p:nvSpPr>
          <p:cNvPr id="268" name="Shape 268"/>
          <p:cNvSpPr txBox="1">
            <a:spLocks noGrp="1"/>
          </p:cNvSpPr>
          <p:nvPr>
            <p:ph type="body" idx="4294967295"/>
          </p:nvPr>
        </p:nvSpPr>
        <p:spPr>
          <a:xfrm>
            <a:off x="456750" y="1332550"/>
            <a:ext cx="2644800" cy="2077200"/>
          </a:xfrm>
          <a:prstGeom prst="rect">
            <a:avLst/>
          </a:prstGeom>
          <a:noFill/>
          <a:ln>
            <a:noFill/>
          </a:ln>
        </p:spPr>
        <p:txBody>
          <a:bodyPr lIns="91425" tIns="45700" rIns="91425" bIns="45700" anchor="t" anchorCtr="0">
            <a:noAutofit/>
          </a:bodyPr>
          <a:lstStyle/>
          <a:p>
            <a:pPr lvl="0" rtl="0">
              <a:lnSpc>
                <a:spcPct val="100000"/>
              </a:lnSpc>
              <a:spcBef>
                <a:spcPts val="0"/>
              </a:spcBef>
              <a:buClr>
                <a:schemeClr val="dk1"/>
              </a:buClr>
              <a:buSzPct val="61111"/>
              <a:buFont typeface="Arial"/>
              <a:buNone/>
            </a:pPr>
            <a:r>
              <a:rPr lang="en-US">
                <a:solidFill>
                  <a:srgbClr val="003843"/>
                </a:solidFill>
                <a:latin typeface="Lato"/>
                <a:ea typeface="Lato"/>
                <a:cs typeface="Lato"/>
                <a:sym typeface="Lato"/>
              </a:rPr>
              <a:t>Today’s Enterprise is seeking out new digital innovation strategies and they are recognizing the shift in technology. </a:t>
            </a:r>
          </a:p>
        </p:txBody>
      </p:sp>
      <p:sp>
        <p:nvSpPr>
          <p:cNvPr id="269" name="Shape 269"/>
          <p:cNvSpPr txBox="1">
            <a:spLocks noGrp="1"/>
          </p:cNvSpPr>
          <p:nvPr>
            <p:ph type="body" idx="4294967295"/>
          </p:nvPr>
        </p:nvSpPr>
        <p:spPr>
          <a:xfrm>
            <a:off x="456750" y="290525"/>
            <a:ext cx="5367300" cy="783000"/>
          </a:xfrm>
          <a:prstGeom prst="rect">
            <a:avLst/>
          </a:prstGeom>
          <a:noFill/>
          <a:ln>
            <a:noFill/>
          </a:ln>
        </p:spPr>
        <p:txBody>
          <a:bodyPr lIns="91425" tIns="45700" rIns="91425" bIns="45700" anchor="t" anchorCtr="0">
            <a:noAutofit/>
          </a:bodyPr>
          <a:lstStyle/>
          <a:p>
            <a:pPr marL="0" marR="0" lvl="0" indent="-69850" rtl="0">
              <a:lnSpc>
                <a:spcPct val="100000"/>
              </a:lnSpc>
              <a:spcBef>
                <a:spcPts val="0"/>
              </a:spcBef>
              <a:spcAft>
                <a:spcPts val="0"/>
              </a:spcAft>
              <a:buClr>
                <a:schemeClr val="dk1"/>
              </a:buClr>
              <a:buSzPct val="45833"/>
              <a:buFont typeface="Arial"/>
              <a:buNone/>
            </a:pPr>
            <a:r>
              <a:rPr lang="en-US" sz="2400" b="1">
                <a:solidFill>
                  <a:srgbClr val="FF5F32"/>
                </a:solidFill>
                <a:latin typeface="Lato"/>
                <a:ea typeface="Lato"/>
                <a:cs typeface="Lato"/>
                <a:sym typeface="Lato"/>
              </a:rPr>
              <a:t>NOT THE FUTURE… THE PRESENT</a:t>
            </a:r>
          </a:p>
          <a:p>
            <a:pPr marL="0" marR="0" lvl="0" indent="-69850" rtl="0">
              <a:lnSpc>
                <a:spcPct val="100000"/>
              </a:lnSpc>
              <a:spcBef>
                <a:spcPts val="0"/>
              </a:spcBef>
              <a:spcAft>
                <a:spcPts val="0"/>
              </a:spcAft>
              <a:buClr>
                <a:schemeClr val="dk1"/>
              </a:buClr>
              <a:buSzPct val="45833"/>
              <a:buFont typeface="Arial"/>
              <a:buNone/>
            </a:pPr>
            <a:endParaRPr sz="2400" b="1">
              <a:solidFill>
                <a:srgbClr val="FF5F32"/>
              </a:solidFill>
              <a:latin typeface="Lato"/>
              <a:ea typeface="Lato"/>
              <a:cs typeface="Lato"/>
              <a:sym typeface="Lato"/>
            </a:endParaRPr>
          </a:p>
          <a:p>
            <a:pPr marL="0" marR="0" lvl="0" indent="0" rtl="0">
              <a:lnSpc>
                <a:spcPct val="100000"/>
              </a:lnSpc>
              <a:spcBef>
                <a:spcPts val="0"/>
              </a:spcBef>
              <a:spcAft>
                <a:spcPts val="0"/>
              </a:spcAft>
              <a:buClr>
                <a:schemeClr val="lt2"/>
              </a:buClr>
              <a:buSzPct val="25000"/>
              <a:buFont typeface="Arial"/>
              <a:buNone/>
            </a:pPr>
            <a:endParaRPr sz="2400" b="1">
              <a:solidFill>
                <a:srgbClr val="FF5F32"/>
              </a:solidFill>
              <a:latin typeface="Lato"/>
              <a:ea typeface="Lato"/>
              <a:cs typeface="Lato"/>
              <a:sym typeface="Lato"/>
            </a:endParaRPr>
          </a:p>
        </p:txBody>
      </p:sp>
      <p:pic>
        <p:nvPicPr>
          <p:cNvPr id="270" name="Shape 270" descr="SaaS slide.JPG"/>
          <p:cNvPicPr preferRelativeResize="0"/>
          <p:nvPr/>
        </p:nvPicPr>
        <p:blipFill>
          <a:blip r:embed="rId4">
            <a:alphaModFix/>
          </a:blip>
          <a:stretch>
            <a:fillRect/>
          </a:stretch>
        </p:blipFill>
        <p:spPr>
          <a:xfrm>
            <a:off x="3372474" y="1073524"/>
            <a:ext cx="5289799" cy="2809700"/>
          </a:xfrm>
          <a:prstGeom prst="rect">
            <a:avLst/>
          </a:prstGeom>
          <a:noFill/>
          <a:ln>
            <a:noFill/>
          </a:ln>
        </p:spPr>
      </p:pic>
      <p:sp>
        <p:nvSpPr>
          <p:cNvPr id="271" name="Shape 271"/>
          <p:cNvSpPr/>
          <p:nvPr/>
        </p:nvSpPr>
        <p:spPr>
          <a:xfrm>
            <a:off x="6246200" y="1013900"/>
            <a:ext cx="362700" cy="155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5"/>
        <p:cNvGrpSpPr/>
        <p:nvPr/>
      </p:nvGrpSpPr>
      <p:grpSpPr>
        <a:xfrm>
          <a:off x="0" y="0"/>
          <a:ext cx="0" cy="0"/>
          <a:chOff x="0" y="0"/>
          <a:chExt cx="0" cy="0"/>
        </a:xfrm>
      </p:grpSpPr>
      <p:sp>
        <p:nvSpPr>
          <p:cNvPr id="276" name="Shape 276"/>
          <p:cNvSpPr txBox="1">
            <a:spLocks noGrp="1"/>
          </p:cNvSpPr>
          <p:nvPr>
            <p:ph type="body" idx="4294967295"/>
          </p:nvPr>
        </p:nvSpPr>
        <p:spPr>
          <a:xfrm>
            <a:off x="5049173" y="1515575"/>
            <a:ext cx="2960700" cy="1951800"/>
          </a:xfrm>
          <a:prstGeom prst="rect">
            <a:avLst/>
          </a:prstGeom>
          <a:noFill/>
          <a:ln>
            <a:noFill/>
          </a:ln>
        </p:spPr>
        <p:txBody>
          <a:bodyPr lIns="91425" tIns="45700" rIns="91425" bIns="45700" anchor="t" anchorCtr="0">
            <a:noAutofit/>
          </a:bodyPr>
          <a:lstStyle/>
          <a:p>
            <a:pPr marL="0" marR="0" lvl="0" indent="0" rtl="0">
              <a:spcBef>
                <a:spcPts val="0"/>
              </a:spcBef>
              <a:buClr>
                <a:srgbClr val="FF5F32"/>
              </a:buClr>
              <a:buSzPct val="25000"/>
              <a:buFont typeface="Arial"/>
              <a:buNone/>
            </a:pPr>
            <a:r>
              <a:rPr lang="en-US" b="1">
                <a:solidFill>
                  <a:srgbClr val="FFFFFF"/>
                </a:solidFill>
                <a:latin typeface="Lato"/>
                <a:ea typeface="Lato"/>
                <a:cs typeface="Lato"/>
                <a:sym typeface="Lato"/>
              </a:rPr>
              <a:t>Developers and technical initiatives alike drive B2B eCommerce projects. They have a prominent seat at the table when evaluating and selecting solutions.</a:t>
            </a:r>
          </a:p>
        </p:txBody>
      </p:sp>
      <p:sp>
        <p:nvSpPr>
          <p:cNvPr id="277" name="Shape 277"/>
          <p:cNvSpPr txBox="1"/>
          <p:nvPr/>
        </p:nvSpPr>
        <p:spPr>
          <a:xfrm>
            <a:off x="960350" y="3467375"/>
            <a:ext cx="3045300" cy="631500"/>
          </a:xfrm>
          <a:prstGeom prst="rect">
            <a:avLst/>
          </a:prstGeom>
          <a:noFill/>
          <a:ln>
            <a:noFill/>
          </a:ln>
        </p:spPr>
        <p:txBody>
          <a:bodyPr lIns="91425" tIns="91425" rIns="91425" bIns="91425" anchor="ctr" anchorCtr="0">
            <a:noAutofit/>
          </a:bodyPr>
          <a:lstStyle/>
          <a:p>
            <a:pPr lvl="0" rtl="0">
              <a:lnSpc>
                <a:spcPct val="100000"/>
              </a:lnSpc>
              <a:spcBef>
                <a:spcPts val="0"/>
              </a:spcBef>
              <a:spcAft>
                <a:spcPts val="0"/>
              </a:spcAft>
              <a:buNone/>
            </a:pPr>
            <a:r>
              <a:rPr lang="en-US" i="1">
                <a:solidFill>
                  <a:srgbClr val="FFFFFF"/>
                </a:solidFill>
                <a:latin typeface="Lato"/>
                <a:ea typeface="Lato"/>
                <a:cs typeface="Lato"/>
                <a:sym typeface="Lato"/>
              </a:rPr>
              <a:t>Jeffrey Hammond, Vice President &amp; Principal Analyst, Forrester Research</a:t>
            </a:r>
          </a:p>
        </p:txBody>
      </p:sp>
      <p:sp>
        <p:nvSpPr>
          <p:cNvPr id="278" name="Shape 278"/>
          <p:cNvSpPr txBox="1">
            <a:spLocks noGrp="1"/>
          </p:cNvSpPr>
          <p:nvPr>
            <p:ph type="body" idx="4294967295"/>
          </p:nvPr>
        </p:nvSpPr>
        <p:spPr>
          <a:xfrm>
            <a:off x="4610370" y="1167292"/>
            <a:ext cx="647700" cy="738900"/>
          </a:xfrm>
          <a:prstGeom prst="rect">
            <a:avLst/>
          </a:prstGeom>
          <a:noFill/>
          <a:ln>
            <a:noFill/>
          </a:ln>
        </p:spPr>
        <p:txBody>
          <a:bodyPr lIns="91425" tIns="45700" rIns="91425" bIns="45700" anchor="t" anchorCtr="0">
            <a:noAutofit/>
          </a:bodyPr>
          <a:lstStyle/>
          <a:p>
            <a:pPr marL="0" marR="0" lvl="0" indent="0" algn="ctr" rtl="0">
              <a:spcBef>
                <a:spcPts val="0"/>
              </a:spcBef>
              <a:buClr>
                <a:srgbClr val="FF5F32"/>
              </a:buClr>
              <a:buSzPct val="25000"/>
              <a:buFont typeface="Arial"/>
              <a:buNone/>
            </a:pPr>
            <a:r>
              <a:rPr lang="en-US" sz="9600" b="1">
                <a:solidFill>
                  <a:srgbClr val="B32E16"/>
                </a:solidFill>
                <a:latin typeface="Lato"/>
                <a:ea typeface="Lato"/>
                <a:cs typeface="Lato"/>
                <a:sym typeface="Lato"/>
              </a:rPr>
              <a:t>“</a:t>
            </a:r>
          </a:p>
        </p:txBody>
      </p:sp>
      <p:sp>
        <p:nvSpPr>
          <p:cNvPr id="279" name="Shape 279"/>
          <p:cNvSpPr txBox="1">
            <a:spLocks noGrp="1"/>
          </p:cNvSpPr>
          <p:nvPr>
            <p:ph type="body" idx="4294967295"/>
          </p:nvPr>
        </p:nvSpPr>
        <p:spPr>
          <a:xfrm>
            <a:off x="7419290" y="2833530"/>
            <a:ext cx="647700" cy="865799"/>
          </a:xfrm>
          <a:prstGeom prst="rect">
            <a:avLst/>
          </a:prstGeom>
          <a:noFill/>
          <a:ln>
            <a:noFill/>
          </a:ln>
        </p:spPr>
        <p:txBody>
          <a:bodyPr lIns="91425" tIns="45700" rIns="91425" bIns="45700" anchor="t" anchorCtr="0">
            <a:noAutofit/>
          </a:bodyPr>
          <a:lstStyle/>
          <a:p>
            <a:pPr marL="0" marR="0" lvl="0" indent="0" algn="ctr" rtl="0">
              <a:spcBef>
                <a:spcPts val="0"/>
              </a:spcBef>
              <a:buClr>
                <a:srgbClr val="FF5F32"/>
              </a:buClr>
              <a:buSzPct val="25000"/>
              <a:buFont typeface="Arial"/>
              <a:buNone/>
            </a:pPr>
            <a:r>
              <a:rPr lang="en-US" sz="9600" b="1">
                <a:solidFill>
                  <a:srgbClr val="B32E16"/>
                </a:solidFill>
                <a:latin typeface="Lato"/>
                <a:ea typeface="Lato"/>
                <a:cs typeface="Lato"/>
                <a:sym typeface="Lato"/>
              </a:rPr>
              <a:t>”</a:t>
            </a:r>
          </a:p>
        </p:txBody>
      </p:sp>
      <p:pic>
        <p:nvPicPr>
          <p:cNvPr id="280" name="Shape 280" descr="jeffry.png"/>
          <p:cNvPicPr preferRelativeResize="0"/>
          <p:nvPr/>
        </p:nvPicPr>
        <p:blipFill rotWithShape="1">
          <a:blip r:embed="rId4">
            <a:alphaModFix/>
          </a:blip>
          <a:srcRect/>
          <a:stretch/>
        </p:blipFill>
        <p:spPr>
          <a:xfrm>
            <a:off x="1249134" y="1198331"/>
            <a:ext cx="2148599" cy="2148562"/>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4"/>
        <p:cNvGrpSpPr/>
        <p:nvPr/>
      </p:nvGrpSpPr>
      <p:grpSpPr>
        <a:xfrm>
          <a:off x="0" y="0"/>
          <a:ext cx="0" cy="0"/>
          <a:chOff x="0" y="0"/>
          <a:chExt cx="0" cy="0"/>
        </a:xfrm>
      </p:grpSpPr>
      <p:sp>
        <p:nvSpPr>
          <p:cNvPr id="285" name="Shape 285"/>
          <p:cNvSpPr txBox="1">
            <a:spLocks noGrp="1"/>
          </p:cNvSpPr>
          <p:nvPr>
            <p:ph type="body" idx="4294967295"/>
          </p:nvPr>
        </p:nvSpPr>
        <p:spPr>
          <a:xfrm>
            <a:off x="456750" y="1579747"/>
            <a:ext cx="2406300" cy="2070000"/>
          </a:xfrm>
          <a:prstGeom prst="rect">
            <a:avLst/>
          </a:prstGeom>
          <a:noFill/>
          <a:ln>
            <a:noFill/>
          </a:ln>
        </p:spPr>
        <p:txBody>
          <a:bodyPr lIns="91425" tIns="45700" rIns="91425" bIns="45700" anchor="t" anchorCtr="0">
            <a:noAutofit/>
          </a:bodyPr>
          <a:lstStyle/>
          <a:p>
            <a:pPr lvl="0" rtl="0">
              <a:lnSpc>
                <a:spcPct val="100000"/>
              </a:lnSpc>
              <a:spcBef>
                <a:spcPts val="0"/>
              </a:spcBef>
              <a:spcAft>
                <a:spcPts val="0"/>
              </a:spcAft>
              <a:buClr>
                <a:schemeClr val="dk1"/>
              </a:buClr>
              <a:buSzPct val="61111"/>
              <a:buFont typeface="Arial"/>
              <a:buNone/>
            </a:pPr>
            <a:r>
              <a:rPr lang="en-US">
                <a:solidFill>
                  <a:srgbClr val="003843"/>
                </a:solidFill>
                <a:latin typeface="Lato"/>
                <a:ea typeface="Lato"/>
                <a:cs typeface="Lato"/>
                <a:sym typeface="Lato"/>
              </a:rPr>
              <a:t>To what extent has the role of developers in the evaluation and selection of B2B eCommerce solutions at your organization changed recently?</a:t>
            </a:r>
          </a:p>
          <a:p>
            <a:pPr lvl="0" rtl="0">
              <a:lnSpc>
                <a:spcPct val="100000"/>
              </a:lnSpc>
              <a:spcBef>
                <a:spcPts val="0"/>
              </a:spcBef>
              <a:spcAft>
                <a:spcPts val="0"/>
              </a:spcAft>
              <a:buClr>
                <a:schemeClr val="dk1"/>
              </a:buClr>
              <a:buSzPct val="61111"/>
              <a:buFont typeface="Arial"/>
              <a:buNone/>
            </a:pPr>
            <a:endParaRPr>
              <a:solidFill>
                <a:srgbClr val="003843"/>
              </a:solidFill>
              <a:latin typeface="Lato"/>
              <a:ea typeface="Lato"/>
              <a:cs typeface="Lato"/>
              <a:sym typeface="Lato"/>
            </a:endParaRPr>
          </a:p>
          <a:p>
            <a:pPr lvl="0" rtl="0">
              <a:lnSpc>
                <a:spcPct val="100000"/>
              </a:lnSpc>
              <a:spcBef>
                <a:spcPts val="0"/>
              </a:spcBef>
              <a:spcAft>
                <a:spcPts val="0"/>
              </a:spcAft>
              <a:buClr>
                <a:schemeClr val="dk1"/>
              </a:buClr>
              <a:buSzPct val="61111"/>
              <a:buFont typeface="Arial"/>
              <a:buNone/>
            </a:pPr>
            <a:endParaRPr>
              <a:solidFill>
                <a:srgbClr val="003843"/>
              </a:solidFill>
              <a:latin typeface="Lato"/>
              <a:ea typeface="Lato"/>
              <a:cs typeface="Lato"/>
              <a:sym typeface="Lato"/>
            </a:endParaRPr>
          </a:p>
        </p:txBody>
      </p:sp>
      <p:sp>
        <p:nvSpPr>
          <p:cNvPr id="286" name="Shape 286"/>
          <p:cNvSpPr txBox="1">
            <a:spLocks noGrp="1"/>
          </p:cNvSpPr>
          <p:nvPr>
            <p:ph type="body" idx="4294967295"/>
          </p:nvPr>
        </p:nvSpPr>
        <p:spPr>
          <a:xfrm>
            <a:off x="456750" y="290525"/>
            <a:ext cx="6742800" cy="720000"/>
          </a:xfrm>
          <a:prstGeom prst="rect">
            <a:avLst/>
          </a:prstGeom>
          <a:noFill/>
          <a:ln>
            <a:noFill/>
          </a:ln>
        </p:spPr>
        <p:txBody>
          <a:bodyPr lIns="91425" tIns="45700" rIns="91425" bIns="45700" anchor="t" anchorCtr="0">
            <a:noAutofit/>
          </a:bodyPr>
          <a:lstStyle/>
          <a:p>
            <a:pPr marL="0" marR="0" lvl="0" indent="-69850" rtl="0">
              <a:lnSpc>
                <a:spcPct val="100000"/>
              </a:lnSpc>
              <a:spcBef>
                <a:spcPts val="0"/>
              </a:spcBef>
              <a:spcAft>
                <a:spcPts val="0"/>
              </a:spcAft>
              <a:buClr>
                <a:schemeClr val="dk1"/>
              </a:buClr>
              <a:buSzPct val="45833"/>
              <a:buFont typeface="Arial"/>
              <a:buNone/>
            </a:pPr>
            <a:r>
              <a:rPr lang="en-US" sz="2400" b="1">
                <a:solidFill>
                  <a:srgbClr val="FF5F32"/>
                </a:solidFill>
                <a:latin typeface="Lato"/>
                <a:ea typeface="Lato"/>
                <a:cs typeface="Lato"/>
                <a:sym typeface="Lato"/>
              </a:rPr>
              <a:t>DEVELOPERS ARE INCREASINGLY INVOLVED IN EVALUATION AND SELECTION</a:t>
            </a:r>
          </a:p>
          <a:p>
            <a:pPr marL="0" marR="0" lvl="0" indent="-69850" rtl="0">
              <a:lnSpc>
                <a:spcPct val="100000"/>
              </a:lnSpc>
              <a:spcBef>
                <a:spcPts val="0"/>
              </a:spcBef>
              <a:spcAft>
                <a:spcPts val="0"/>
              </a:spcAft>
              <a:buClr>
                <a:schemeClr val="dk1"/>
              </a:buClr>
              <a:buSzPct val="45833"/>
              <a:buFont typeface="Arial"/>
              <a:buNone/>
            </a:pPr>
            <a:endParaRPr sz="2400" b="1">
              <a:solidFill>
                <a:srgbClr val="FF5F32"/>
              </a:solidFill>
              <a:latin typeface="Lato"/>
              <a:ea typeface="Lato"/>
              <a:cs typeface="Lato"/>
              <a:sym typeface="Lato"/>
            </a:endParaRPr>
          </a:p>
          <a:p>
            <a:pPr marL="0" marR="0" lvl="0" indent="0" rtl="0">
              <a:lnSpc>
                <a:spcPct val="100000"/>
              </a:lnSpc>
              <a:spcBef>
                <a:spcPts val="0"/>
              </a:spcBef>
              <a:spcAft>
                <a:spcPts val="0"/>
              </a:spcAft>
              <a:buClr>
                <a:schemeClr val="lt2"/>
              </a:buClr>
              <a:buSzPct val="25000"/>
              <a:buFont typeface="Arial"/>
              <a:buNone/>
            </a:pPr>
            <a:endParaRPr sz="2400" b="1">
              <a:solidFill>
                <a:srgbClr val="FF5F32"/>
              </a:solidFill>
              <a:latin typeface="Lato"/>
              <a:ea typeface="Lato"/>
              <a:cs typeface="Lato"/>
              <a:sym typeface="Lato"/>
            </a:endParaRPr>
          </a:p>
        </p:txBody>
      </p:sp>
      <p:sp>
        <p:nvSpPr>
          <p:cNvPr id="287" name="Shape 287"/>
          <p:cNvSpPr txBox="1">
            <a:spLocks noGrp="1"/>
          </p:cNvSpPr>
          <p:nvPr>
            <p:ph type="body" idx="4294967295"/>
          </p:nvPr>
        </p:nvSpPr>
        <p:spPr>
          <a:xfrm>
            <a:off x="-6100" y="4465980"/>
            <a:ext cx="6006300" cy="213300"/>
          </a:xfrm>
          <a:prstGeom prst="rect">
            <a:avLst/>
          </a:prstGeom>
          <a:noFill/>
          <a:ln>
            <a:noFill/>
          </a:ln>
        </p:spPr>
        <p:txBody>
          <a:bodyPr lIns="91425" tIns="45700" rIns="91425" bIns="45700" anchor="t" anchorCtr="0">
            <a:noAutofit/>
          </a:bodyPr>
          <a:lstStyle/>
          <a:p>
            <a:pPr lvl="0" rtl="0">
              <a:lnSpc>
                <a:spcPct val="100000"/>
              </a:lnSpc>
              <a:spcBef>
                <a:spcPts val="0"/>
              </a:spcBef>
              <a:buClr>
                <a:schemeClr val="lt1"/>
              </a:buClr>
              <a:buSzPct val="25000"/>
              <a:buFont typeface="Arial"/>
              <a:buNone/>
            </a:pPr>
            <a:r>
              <a:rPr lang="en-US" sz="800">
                <a:solidFill>
                  <a:srgbClr val="999999"/>
                </a:solidFill>
                <a:latin typeface="Lato"/>
                <a:ea typeface="Lato"/>
                <a:cs typeface="Lato"/>
                <a:sym typeface="Lato"/>
              </a:rPr>
              <a:t>BASE: 42 US software architecture and development professionals involved in B2B eCommerce / Order Management workflows</a:t>
            </a:r>
          </a:p>
        </p:txBody>
      </p:sp>
      <p:sp>
        <p:nvSpPr>
          <p:cNvPr id="288" name="Shape 288"/>
          <p:cNvSpPr txBox="1"/>
          <p:nvPr/>
        </p:nvSpPr>
        <p:spPr>
          <a:xfrm>
            <a:off x="-9883" y="4690213"/>
            <a:ext cx="8840700" cy="213300"/>
          </a:xfrm>
          <a:prstGeom prst="rect">
            <a:avLst/>
          </a:prstGeom>
          <a:noFill/>
          <a:ln>
            <a:noFill/>
          </a:ln>
        </p:spPr>
        <p:txBody>
          <a:bodyPr lIns="91425" tIns="91425" rIns="91425" bIns="91425" anchor="ctr" anchorCtr="0">
            <a:noAutofit/>
          </a:bodyPr>
          <a:lstStyle/>
          <a:p>
            <a:pPr lvl="0" rtl="0">
              <a:spcBef>
                <a:spcPts val="0"/>
              </a:spcBef>
              <a:spcAft>
                <a:spcPts val="1600"/>
              </a:spcAft>
              <a:buNone/>
            </a:pPr>
            <a:r>
              <a:rPr lang="en-US" sz="800">
                <a:solidFill>
                  <a:srgbClr val="999999"/>
                </a:solidFill>
                <a:latin typeface="Lato"/>
                <a:ea typeface="Lato"/>
                <a:cs typeface="Lato"/>
                <a:sym typeface="Lato"/>
              </a:rPr>
              <a:t>SOURCE: A commissioned study conducted by Forrester Consulting on behalf of Four51, March 2016</a:t>
            </a:r>
          </a:p>
        </p:txBody>
      </p:sp>
      <p:pic>
        <p:nvPicPr>
          <p:cNvPr id="289" name="Shape 289"/>
          <p:cNvPicPr preferRelativeResize="0"/>
          <p:nvPr/>
        </p:nvPicPr>
        <p:blipFill>
          <a:blip r:embed="rId4">
            <a:alphaModFix/>
          </a:blip>
          <a:stretch>
            <a:fillRect/>
          </a:stretch>
        </p:blipFill>
        <p:spPr>
          <a:xfrm>
            <a:off x="3046421" y="1428375"/>
            <a:ext cx="5840523" cy="253935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Four51">
      <a:dk1>
        <a:srgbClr val="032A33"/>
      </a:dk1>
      <a:lt1>
        <a:srgbClr val="FFFFFF"/>
      </a:lt1>
      <a:dk2>
        <a:srgbClr val="032A33"/>
      </a:dk2>
      <a:lt2>
        <a:srgbClr val="FFFFFF"/>
      </a:lt2>
      <a:accent1>
        <a:srgbClr val="FC4726"/>
      </a:accent1>
      <a:accent2>
        <a:srgbClr val="0E7AD4"/>
      </a:accent2>
      <a:accent3>
        <a:srgbClr val="39B2BE"/>
      </a:accent3>
      <a:accent4>
        <a:srgbClr val="FAD052"/>
      </a:accent4>
      <a:accent5>
        <a:srgbClr val="919191"/>
      </a:accent5>
      <a:accent6>
        <a:srgbClr val="D4D4D4"/>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TotalTime>
  <Words>3593</Words>
  <Application>Microsoft Office PowerPoint</Application>
  <PresentationFormat>On-screen Show (16:9)</PresentationFormat>
  <Paragraphs>253</Paragraphs>
  <Slides>24</Slides>
  <Notes>24</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24</vt:i4>
      </vt:variant>
    </vt:vector>
  </HeadingPairs>
  <TitlesOfParts>
    <vt:vector size="28" baseType="lpstr">
      <vt:lpstr>Arial</vt:lpstr>
      <vt:lpstr>Lato</vt:lpstr>
      <vt:lpstr>Office Theme</vt:lpstr>
      <vt:lpstr>simple-light-2</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Davis</dc:creator>
  <cp:lastModifiedBy>Partners Information Systems</cp:lastModifiedBy>
  <cp:revision>2</cp:revision>
  <dcterms:modified xsi:type="dcterms:W3CDTF">2016-10-12T11:39:31Z</dcterms:modified>
</cp:coreProperties>
</file>